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408" r:id="rId19"/>
    <p:sldId id="409" r:id="rId20"/>
    <p:sldId id="396" r:id="rId21"/>
    <p:sldId id="397" r:id="rId22"/>
    <p:sldId id="398" r:id="rId23"/>
    <p:sldId id="406" r:id="rId24"/>
    <p:sldId id="400" r:id="rId25"/>
    <p:sldId id="401" r:id="rId26"/>
    <p:sldId id="402" r:id="rId27"/>
    <p:sldId id="403" r:id="rId28"/>
    <p:sldId id="407" r:id="rId29"/>
    <p:sldId id="40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4"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21" autoAdjust="0"/>
  </p:normalViewPr>
  <p:slideViewPr>
    <p:cSldViewPr>
      <p:cViewPr varScale="1">
        <p:scale>
          <a:sx n="100" d="100"/>
          <a:sy n="100" d="100"/>
        </p:scale>
        <p:origin x="3432" y="84"/>
      </p:cViewPr>
      <p:guideLst>
        <p:guide orient="horz" pos="2160"/>
        <p:guide pos="2880"/>
      </p:guideLst>
    </p:cSldViewPr>
  </p:slideViewPr>
  <p:outlineViewPr>
    <p:cViewPr>
      <p:scale>
        <a:sx n="33" d="100"/>
        <a:sy n="33" d="100"/>
      </p:scale>
      <p:origin x="0" y="-11934"/>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6/19/2018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6/19/2018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6/19/2018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6/19/2018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10</a:t>
            </a:r>
            <a:endParaRPr lang="en-IN" sz="4000" dirty="0"/>
          </a:p>
        </p:txBody>
      </p:sp>
      <p:sp>
        <p:nvSpPr>
          <p:cNvPr id="5" name="Text Placeholder 4"/>
          <p:cNvSpPr>
            <a:spLocks noGrp="1"/>
          </p:cNvSpPr>
          <p:nvPr>
            <p:ph type="body" sz="quarter" idx="15"/>
          </p:nvPr>
        </p:nvSpPr>
        <p:spPr>
          <a:xfrm>
            <a:off x="5029200" y="3322637"/>
            <a:ext cx="3657600" cy="2392363"/>
          </a:xfrm>
        </p:spPr>
        <p:txBody>
          <a:bodyPr/>
          <a:lstStyle/>
          <a:p>
            <a:pPr algn="ctr"/>
            <a:r>
              <a:rPr lang="en-US" sz="3600" dirty="0">
                <a:cs typeface="Times New Roman" pitchFamily="18" charset="0"/>
              </a:rPr>
              <a:t>Chi-Square Tests and the</a:t>
            </a:r>
          </a:p>
          <a:p>
            <a:pPr algn="ctr"/>
            <a:r>
              <a:rPr lang="en-US" sz="3600" i="1" dirty="0">
                <a:cs typeface="Times New Roman" pitchFamily="18" charset="0"/>
              </a:rPr>
              <a:t>F</a:t>
            </a:r>
            <a:r>
              <a:rPr lang="en-US" sz="3600" dirty="0">
                <a:cs typeface="Times New Roman" pitchFamily="18" charset="0"/>
              </a:rPr>
              <a:t>-Distribution</a:t>
            </a:r>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(3 of 9)</a:t>
            </a:r>
            <a:endParaRPr lang="en-IN" sz="2000" b="0" dirty="0">
              <a:latin typeface="+mj-lt"/>
            </a:endParaRPr>
          </a:p>
        </p:txBody>
      </p:sp>
      <p:sp>
        <p:nvSpPr>
          <p:cNvPr id="3" name="Content Placeholder 2"/>
          <p:cNvSpPr>
            <a:spLocks noGrp="1"/>
          </p:cNvSpPr>
          <p:nvPr>
            <p:ph idx="1"/>
          </p:nvPr>
        </p:nvSpPr>
        <p:spPr/>
        <p:txBody>
          <a:bodyPr/>
          <a:lstStyle/>
          <a:p>
            <a:r>
              <a:rPr lang="en-US" sz="2600" dirty="0">
                <a:ea typeface="ＭＳ Ｐゴシック" pitchFamily="34" charset="-128"/>
              </a:rPr>
              <a:t>To calculate the test statistic for the chi-square goodness-of-fit test, the observed frequencies and the expected frequencies are used.</a:t>
            </a:r>
          </a:p>
          <a:p>
            <a:r>
              <a:rPr lang="en-US" sz="2600" dirty="0">
                <a:ea typeface="ＭＳ Ｐゴシック" pitchFamily="34" charset="-128"/>
              </a:rPr>
              <a:t>The </a:t>
            </a:r>
            <a:r>
              <a:rPr lang="en-US" sz="2600" b="1" dirty="0">
                <a:ea typeface="ＭＳ Ｐゴシック" pitchFamily="34" charset="-128"/>
              </a:rPr>
              <a:t>observed frequency </a:t>
            </a:r>
            <a:r>
              <a:rPr lang="en-US" sz="2600" b="1" i="1" dirty="0">
                <a:ea typeface="ＭＳ Ｐゴシック" pitchFamily="34" charset="-128"/>
              </a:rPr>
              <a:t>O</a:t>
            </a:r>
            <a:r>
              <a:rPr lang="en-US" sz="2600" dirty="0">
                <a:ea typeface="ＭＳ Ｐゴシック" pitchFamily="34" charset="-128"/>
              </a:rPr>
              <a:t> of a category is the frequency for the category observed in the sample data.</a:t>
            </a:r>
            <a:endParaRPr lang="en-IN" sz="2600" dirty="0"/>
          </a:p>
        </p:txBody>
      </p:sp>
    </p:spTree>
    <p:extLst>
      <p:ext uri="{BB962C8B-B14F-4D97-AF65-F5344CB8AC3E}">
        <p14:creationId xmlns:p14="http://schemas.microsoft.com/office/powerpoint/2010/main" val="188322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(4 of 9)</a:t>
            </a:r>
            <a:endParaRPr lang="en-IN" sz="2000" b="0" dirty="0">
              <a:latin typeface="+mj-lt"/>
            </a:endParaRPr>
          </a:p>
        </p:txBody>
      </p:sp>
      <p:sp>
        <p:nvSpPr>
          <p:cNvPr id="3" name="Content Placeholder 2"/>
          <p:cNvSpPr>
            <a:spLocks noGrp="1"/>
          </p:cNvSpPr>
          <p:nvPr>
            <p:ph idx="1"/>
          </p:nvPr>
        </p:nvSpPr>
        <p:spPr/>
        <p:txBody>
          <a:bodyPr/>
          <a:lstStyle/>
          <a:p>
            <a:r>
              <a:rPr lang="en-US" sz="2600" dirty="0">
                <a:ea typeface="ＭＳ Ｐゴシック" pitchFamily="34" charset="-128"/>
              </a:rPr>
              <a:t>The </a:t>
            </a:r>
            <a:r>
              <a:rPr lang="en-US" sz="2600" b="1" dirty="0">
                <a:ea typeface="ＭＳ Ｐゴシック" pitchFamily="34" charset="-128"/>
              </a:rPr>
              <a:t>expected frequency </a:t>
            </a:r>
            <a:r>
              <a:rPr lang="en-US" sz="2600" b="1" i="1" dirty="0">
                <a:ea typeface="ＭＳ Ｐゴシック" pitchFamily="34" charset="-128"/>
              </a:rPr>
              <a:t>E</a:t>
            </a:r>
            <a:r>
              <a:rPr lang="en-US" sz="2600" dirty="0">
                <a:ea typeface="ＭＳ Ｐゴシック" pitchFamily="34" charset="-128"/>
              </a:rPr>
              <a:t> of a category is the </a:t>
            </a:r>
            <a:r>
              <a:rPr lang="en-US" sz="2600" b="1" dirty="0">
                <a:ea typeface="ＭＳ Ｐゴシック" pitchFamily="34" charset="-128"/>
              </a:rPr>
              <a:t>calculated</a:t>
            </a:r>
            <a:r>
              <a:rPr lang="en-US" sz="2600" i="1" dirty="0">
                <a:ea typeface="ＭＳ Ｐゴシック" pitchFamily="34" charset="-128"/>
              </a:rPr>
              <a:t> </a:t>
            </a:r>
            <a:r>
              <a:rPr lang="en-US" sz="2600" dirty="0">
                <a:ea typeface="ＭＳ Ｐゴシック" pitchFamily="34" charset="-128"/>
              </a:rPr>
              <a:t>frequency for the category.</a:t>
            </a:r>
          </a:p>
          <a:p>
            <a:pPr lvl="1"/>
            <a:r>
              <a:rPr lang="en-US" sz="2400" dirty="0">
                <a:ea typeface="Times New Roman" pitchFamily="18" charset="0"/>
              </a:rPr>
              <a:t>Expected frequencies are obtained assuming the specified (or hypothesized) distribution. The expected frequency for the </a:t>
            </a:r>
            <a:r>
              <a:rPr lang="en-US" sz="2400" i="1" dirty="0">
                <a:ea typeface="Times New Roman" pitchFamily="18" charset="0"/>
              </a:rPr>
              <a:t>i</a:t>
            </a:r>
            <a:r>
              <a:rPr lang="en-US" sz="2400" baseline="30000" dirty="0">
                <a:ea typeface="Times New Roman" pitchFamily="18" charset="0"/>
              </a:rPr>
              <a:t>th</a:t>
            </a:r>
            <a:r>
              <a:rPr lang="en-US" sz="2400" dirty="0">
                <a:ea typeface="Times New Roman" pitchFamily="18" charset="0"/>
              </a:rPr>
              <a:t> category is </a:t>
            </a:r>
          </a:p>
          <a:p>
            <a:pPr marL="1828800" lvl="4" indent="0">
              <a:buNone/>
            </a:pPr>
            <a:r>
              <a:rPr lang="en-US" sz="2400" i="1" dirty="0">
                <a:ea typeface="Times New Roman" pitchFamily="18" charset="0"/>
              </a:rPr>
              <a:t>E</a:t>
            </a:r>
            <a:r>
              <a:rPr lang="en-US" sz="2400" i="1" baseline="-25000" dirty="0">
                <a:ea typeface="Times New Roman" pitchFamily="18" charset="0"/>
              </a:rPr>
              <a:t>i</a:t>
            </a:r>
            <a:r>
              <a:rPr lang="en-US" sz="2400" dirty="0">
                <a:ea typeface="Times New Roman" pitchFamily="18" charset="0"/>
              </a:rPr>
              <a:t> = </a:t>
            </a:r>
            <a:r>
              <a:rPr lang="en-US" sz="2400" i="1" dirty="0">
                <a:ea typeface="Times New Roman" pitchFamily="18" charset="0"/>
              </a:rPr>
              <a:t>np</a:t>
            </a:r>
            <a:r>
              <a:rPr lang="en-US" sz="2400" i="1" baseline="-25000" dirty="0">
                <a:ea typeface="Times New Roman" pitchFamily="18" charset="0"/>
              </a:rPr>
              <a:t>i</a:t>
            </a:r>
            <a:endParaRPr lang="en-US" sz="2400" i="1" dirty="0">
              <a:ea typeface="Times New Roman" pitchFamily="18" charset="0"/>
            </a:endParaRPr>
          </a:p>
          <a:p>
            <a:pPr marL="738188" lvl="1" indent="0">
              <a:buNone/>
            </a:pPr>
            <a:r>
              <a:rPr lang="en-US" sz="2400" dirty="0">
                <a:ea typeface="Times New Roman" pitchFamily="18" charset="0"/>
              </a:rPr>
              <a:t>where </a:t>
            </a:r>
            <a:r>
              <a:rPr lang="en-US" sz="2400" i="1" dirty="0">
                <a:ea typeface="Times New Roman" pitchFamily="18" charset="0"/>
              </a:rPr>
              <a:t>n</a:t>
            </a:r>
            <a:r>
              <a:rPr lang="en-US" sz="2400" dirty="0">
                <a:ea typeface="Times New Roman" pitchFamily="18" charset="0"/>
              </a:rPr>
              <a:t> is the number of trials (the sample size) and </a:t>
            </a:r>
            <a:r>
              <a:rPr lang="en-US" sz="2400" i="1" dirty="0">
                <a:ea typeface="Times New Roman" pitchFamily="18" charset="0"/>
              </a:rPr>
              <a:t>p</a:t>
            </a:r>
            <a:r>
              <a:rPr lang="en-US" sz="2400" i="1" baseline="-25000" dirty="0">
                <a:ea typeface="Times New Roman" pitchFamily="18" charset="0"/>
              </a:rPr>
              <a:t>i</a:t>
            </a:r>
            <a:r>
              <a:rPr lang="en-US" sz="2400" i="1" dirty="0">
                <a:ea typeface="Times New Roman" pitchFamily="18" charset="0"/>
              </a:rPr>
              <a:t> </a:t>
            </a:r>
            <a:r>
              <a:rPr lang="en-US" sz="2400" dirty="0">
                <a:ea typeface="Times New Roman" pitchFamily="18" charset="0"/>
              </a:rPr>
              <a:t>is the assumed probability of the </a:t>
            </a:r>
            <a:r>
              <a:rPr lang="en-US" sz="2400" i="1" dirty="0">
                <a:ea typeface="Times New Roman" pitchFamily="18" charset="0"/>
              </a:rPr>
              <a:t>i</a:t>
            </a:r>
            <a:r>
              <a:rPr lang="en-US" sz="2400" baseline="30000" dirty="0">
                <a:ea typeface="Times New Roman" pitchFamily="18" charset="0"/>
              </a:rPr>
              <a:t>th</a:t>
            </a:r>
            <a:r>
              <a:rPr lang="en-US" sz="2400" dirty="0">
                <a:ea typeface="Times New Roman" pitchFamily="18" charset="0"/>
              </a:rPr>
              <a:t> category.</a:t>
            </a:r>
            <a:endParaRPr lang="en-IN" sz="2400" dirty="0"/>
          </a:p>
        </p:txBody>
      </p:sp>
    </p:spTree>
    <p:extLst>
      <p:ext uri="{BB962C8B-B14F-4D97-AF65-F5344CB8AC3E}">
        <p14:creationId xmlns:p14="http://schemas.microsoft.com/office/powerpoint/2010/main" val="188322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Finding Observed and Expected Frequencies </a:t>
            </a:r>
            <a:r>
              <a:rPr lang="en-US" sz="2000" b="0" dirty="0">
                <a:solidFill>
                  <a:schemeClr val="bg2"/>
                </a:solidFill>
                <a:latin typeface="+mj-lt"/>
              </a:rPr>
              <a:t>(1 of 3)</a:t>
            </a:r>
            <a:endParaRPr lang="en-IN" sz="2000" b="0" dirty="0">
              <a:solidFill>
                <a:schemeClr val="bg2"/>
              </a:solidFill>
              <a:latin typeface="+mj-lt"/>
            </a:endParaRPr>
          </a:p>
        </p:txBody>
      </p:sp>
      <p:sp>
        <p:nvSpPr>
          <p:cNvPr id="3" name="Content Placeholder 2"/>
          <p:cNvSpPr>
            <a:spLocks noGrp="1"/>
          </p:cNvSpPr>
          <p:nvPr>
            <p:ph idx="1"/>
          </p:nvPr>
        </p:nvSpPr>
        <p:spPr>
          <a:xfrm>
            <a:off x="457200" y="1600200"/>
            <a:ext cx="4800600" cy="4525963"/>
          </a:xfrm>
        </p:spPr>
        <p:txBody>
          <a:bodyPr/>
          <a:lstStyle/>
          <a:p>
            <a:pPr marL="0" indent="0">
              <a:buNone/>
            </a:pPr>
            <a:r>
              <a:rPr lang="en-US" sz="2600" dirty="0">
                <a:ea typeface="ＭＳ Ｐゴシック" pitchFamily="34" charset="-128"/>
              </a:rPr>
              <a:t>A tax preparation company randomly selects 300 adults and asks them how they prepare their taxes. The results are shown at the right. Find the observed frequency and the expected frequency for each tax preparation method. </a:t>
            </a:r>
            <a:r>
              <a:rPr lang="en-US" sz="2000" b="1" dirty="0">
                <a:ea typeface="ＭＳ Ｐゴシック" pitchFamily="34" charset="-128"/>
              </a:rPr>
              <a:t>(Adapted from National Retail Federation)</a:t>
            </a:r>
            <a:endParaRPr lang="en-IN" sz="2000" b="1" dirty="0"/>
          </a:p>
        </p:txBody>
      </p:sp>
      <p:graphicFrame>
        <p:nvGraphicFramePr>
          <p:cNvPr id="4" name="Table 8"/>
          <p:cNvGraphicFramePr>
            <a:graphicFrameLocks noGrp="1"/>
          </p:cNvGraphicFramePr>
          <p:nvPr>
            <p:extLst>
              <p:ext uri="{D42A27DB-BD31-4B8C-83A1-F6EECF244321}">
                <p14:modId xmlns:p14="http://schemas.microsoft.com/office/powerpoint/2010/main" val="1650934991"/>
              </p:ext>
            </p:extLst>
          </p:nvPr>
        </p:nvGraphicFramePr>
        <p:xfrm>
          <a:off x="5791200" y="1676400"/>
          <a:ext cx="3049002" cy="3657600"/>
        </p:xfrm>
        <a:graphic>
          <a:graphicData uri="http://schemas.openxmlformats.org/drawingml/2006/table">
            <a:tbl>
              <a:tblPr firstRow="1"/>
              <a:tblGrid>
                <a:gridCol w="1981200">
                  <a:extLst>
                    <a:ext uri="{9D8B030D-6E8A-4147-A177-3AD203B41FA5}">
                      <a16:colId xmlns:a16="http://schemas.microsoft.com/office/drawing/2014/main" val="20000"/>
                    </a:ext>
                  </a:extLst>
                </a:gridCol>
                <a:gridCol w="1067802">
                  <a:extLst>
                    <a:ext uri="{9D8B030D-6E8A-4147-A177-3AD203B41FA5}">
                      <a16:colId xmlns:a16="http://schemas.microsoft.com/office/drawing/2014/main" val="20001"/>
                    </a:ext>
                  </a:extLst>
                </a:gridCol>
              </a:tblGrid>
              <a:tr h="77852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1" i="0" u="none" strike="noStrike" cap="none" normalizeH="0" baseline="0" dirty="0">
                          <a:ln>
                            <a:noFill/>
                          </a:ln>
                          <a:solidFill>
                            <a:schemeClr val="tx1"/>
                          </a:solidFill>
                          <a:effectLst/>
                          <a:latin typeface="+mn-lt"/>
                          <a:ea typeface="Times New Roman" charset="0"/>
                          <a:cs typeface="Times New Roman" charset="0"/>
                        </a:rPr>
                        <a:t>Survey results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1" i="0" u="none" strike="noStrike" cap="none" normalizeH="0" baseline="0" dirty="0">
                          <a:ln>
                            <a:noFill/>
                          </a:ln>
                          <a:solidFill>
                            <a:schemeClr val="tx1"/>
                          </a:solidFill>
                          <a:effectLst/>
                          <a:latin typeface="+mn-lt"/>
                          <a:ea typeface="Times New Roman" charset="0"/>
                          <a:cs typeface="Times New Roman" charset="0"/>
                        </a:rPr>
                        <a:t>(</a:t>
                      </a:r>
                      <a:r>
                        <a:rPr kumimoji="0" lang="en-US" sz="1800" b="1" i="1" u="none" strike="noStrike" cap="none" normalizeH="0" baseline="0" dirty="0">
                          <a:ln>
                            <a:noFill/>
                          </a:ln>
                          <a:solidFill>
                            <a:schemeClr val="tx1"/>
                          </a:solidFill>
                          <a:effectLst/>
                          <a:latin typeface="+mn-lt"/>
                          <a:ea typeface="Times New Roman" charset="0"/>
                          <a:cs typeface="Times New Roman" charset="0"/>
                        </a:rPr>
                        <a:t>n</a:t>
                      </a:r>
                      <a:r>
                        <a:rPr kumimoji="0" lang="en-US" sz="1800" b="1" i="0" u="none" strike="noStrike" cap="none" normalizeH="0" baseline="0" dirty="0">
                          <a:ln>
                            <a:noFill/>
                          </a:ln>
                          <a:solidFill>
                            <a:schemeClr val="tx1"/>
                          </a:solidFill>
                          <a:effectLst/>
                          <a:latin typeface="+mn-lt"/>
                          <a:ea typeface="Times New Roman" charset="0"/>
                          <a:cs typeface="Times New Roman" charset="0"/>
                        </a:rPr>
                        <a:t> = 300)</a:t>
                      </a:r>
                    </a:p>
                  </a:txBody>
                  <a:tcPr marL="189914" marR="189914" marT="18289" marB="18289"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dirty="0">
                          <a:solidFill>
                            <a:schemeClr val="bg1"/>
                          </a:solidFill>
                        </a:rPr>
                        <a:t>blank</a:t>
                      </a:r>
                    </a:p>
                  </a:txBody>
                  <a:tcPr marL="189914" marR="189914" marT="18289" marB="18289"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233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Accountant</a:t>
                      </a:r>
                    </a:p>
                  </a:txBody>
                  <a:tcPr marL="189914" marR="189914" marT="18289" marB="18289"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71</a:t>
                      </a:r>
                    </a:p>
                  </a:txBody>
                  <a:tcPr marL="189914" marR="189914" marT="18289" marB="18289"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233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By hand</a:t>
                      </a:r>
                    </a:p>
                  </a:txBody>
                  <a:tcPr marL="189914" marR="189914" marT="18289" marB="18289"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40</a:t>
                      </a:r>
                    </a:p>
                  </a:txBody>
                  <a:tcPr marL="189914" marR="189914" marT="18289" marB="18289"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082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Computer software</a:t>
                      </a:r>
                    </a:p>
                  </a:txBody>
                  <a:tcPr marL="189914" marR="189914" marT="18289" marB="18289"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101</a:t>
                      </a:r>
                    </a:p>
                  </a:txBody>
                  <a:tcPr marL="189914" marR="189914" marT="18289" marB="18289"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158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Friend/family</a:t>
                      </a:r>
                    </a:p>
                  </a:txBody>
                  <a:tcPr marL="189914" marR="189914" marT="18289" marB="18289"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35</a:t>
                      </a:r>
                    </a:p>
                  </a:txBody>
                  <a:tcPr marL="189914" marR="189914" marT="18289" marB="18289"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Tax preparation service</a:t>
                      </a:r>
                    </a:p>
                  </a:txBody>
                  <a:tcPr marL="189914" marR="189914" marT="18289" marB="18289"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53</a:t>
                      </a:r>
                    </a:p>
                  </a:txBody>
                  <a:tcPr marL="189914" marR="189914" marT="18289" marB="18289"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3220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Finding Observed and Expected Frequencies </a:t>
            </a:r>
            <a:r>
              <a:rPr lang="en-US" sz="2000" b="0" dirty="0">
                <a:solidFill>
                  <a:schemeClr val="bg2"/>
                </a:solidFill>
                <a:latin typeface="+mj-lt"/>
              </a:rPr>
              <a:t>(2 of 3)</a:t>
            </a:r>
            <a:endParaRPr lang="en-IN" sz="2000" b="0" dirty="0">
              <a:solidFill>
                <a:schemeClr val="bg2"/>
              </a:solidFill>
              <a:latin typeface="+mj-lt"/>
            </a:endParaRPr>
          </a:p>
        </p:txBody>
      </p:sp>
      <p:sp>
        <p:nvSpPr>
          <p:cNvPr id="3" name="Content Placeholder 2"/>
          <p:cNvSpPr>
            <a:spLocks noGrp="1"/>
          </p:cNvSpPr>
          <p:nvPr>
            <p:ph idx="1"/>
          </p:nvPr>
        </p:nvSpPr>
        <p:spPr>
          <a:xfrm>
            <a:off x="457200" y="1600199"/>
            <a:ext cx="8229600" cy="1295401"/>
          </a:xfrm>
        </p:spPr>
        <p:txBody>
          <a:bodyPr/>
          <a:lstStyle/>
          <a:p>
            <a:pPr marL="0" indent="0">
              <a:buNone/>
            </a:pPr>
            <a:r>
              <a:rPr lang="en-US" sz="2800" b="1" dirty="0">
                <a:ea typeface="ＭＳ Ｐゴシック" pitchFamily="34" charset="-128"/>
              </a:rPr>
              <a:t>Solution</a:t>
            </a:r>
          </a:p>
          <a:p>
            <a:pPr marL="0" indent="0">
              <a:spcBef>
                <a:spcPts val="1200"/>
              </a:spcBef>
              <a:buNone/>
            </a:pPr>
            <a:r>
              <a:rPr lang="en-US" sz="2400" b="1" dirty="0">
                <a:ea typeface="ＭＳ Ｐゴシック" pitchFamily="34" charset="-128"/>
              </a:rPr>
              <a:t>Observed frequency: </a:t>
            </a:r>
            <a:r>
              <a:rPr lang="en-US" sz="2400" dirty="0">
                <a:ea typeface="ＭＳ Ｐゴシック" pitchFamily="34" charset="-128"/>
              </a:rPr>
              <a:t>The number of adults in the survey naming a particular tax preparation method</a:t>
            </a:r>
            <a:endParaRPr lang="en-IN" sz="2400" dirty="0"/>
          </a:p>
        </p:txBody>
      </p:sp>
      <p:pic>
        <p:nvPicPr>
          <p:cNvPr id="8" name="Picture 7" descr="A table lists observed frequencies for survey results (n = 300): accountant, 71; by hand, 40; computer software, 101; friend or family, 35; tax preparation servic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0240" y="3066805"/>
            <a:ext cx="5883520" cy="3333995"/>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Finding Observed and Expected Frequencies </a:t>
            </a:r>
            <a:r>
              <a:rPr lang="en-US" sz="2000" b="0" dirty="0">
                <a:solidFill>
                  <a:schemeClr val="bg2"/>
                </a:solidFill>
                <a:latin typeface="+mj-lt"/>
              </a:rPr>
              <a:t>(3 of 3)</a:t>
            </a:r>
            <a:endParaRPr lang="en-IN" sz="2000" b="0" dirty="0">
              <a:solidFill>
                <a:schemeClr val="bg2"/>
              </a:solidFill>
              <a:latin typeface="+mj-lt"/>
            </a:endParaRPr>
          </a:p>
        </p:txBody>
      </p:sp>
      <p:sp>
        <p:nvSpPr>
          <p:cNvPr id="3" name="Content Placeholder 2"/>
          <p:cNvSpPr>
            <a:spLocks noGrp="1"/>
          </p:cNvSpPr>
          <p:nvPr>
            <p:ph idx="1"/>
          </p:nvPr>
        </p:nvSpPr>
        <p:spPr>
          <a:xfrm>
            <a:off x="457200" y="1524000"/>
            <a:ext cx="8229600" cy="381000"/>
          </a:xfrm>
        </p:spPr>
        <p:txBody>
          <a:bodyPr/>
          <a:lstStyle/>
          <a:p>
            <a:pPr marL="0" indent="0">
              <a:buNone/>
            </a:pPr>
            <a:r>
              <a:rPr lang="en-US" sz="2400" b="1" dirty="0">
                <a:ea typeface="ＭＳ Ｐゴシック" pitchFamily="34" charset="-128"/>
              </a:rPr>
              <a:t>Expected Frequency:</a:t>
            </a:r>
            <a:r>
              <a:rPr lang="en-US" sz="2400" dirty="0">
                <a:ea typeface="ＭＳ Ｐゴシック" pitchFamily="34" charset="-128"/>
              </a:rPr>
              <a:t> </a:t>
            </a:r>
            <a:r>
              <a:rPr lang="en-US" sz="2400" i="1" dirty="0">
                <a:ea typeface="ＭＳ Ｐゴシック" pitchFamily="34" charset="-128"/>
              </a:rPr>
              <a:t>E</a:t>
            </a:r>
            <a:r>
              <a:rPr lang="en-US" sz="2400" i="1" baseline="-25000" dirty="0">
                <a:ea typeface="ＭＳ Ｐゴシック" pitchFamily="34" charset="-128"/>
              </a:rPr>
              <a:t>i</a:t>
            </a:r>
            <a:r>
              <a:rPr lang="en-US" sz="2400" dirty="0">
                <a:ea typeface="ＭＳ Ｐゴシック" pitchFamily="34" charset="-128"/>
              </a:rPr>
              <a:t> = </a:t>
            </a:r>
            <a:r>
              <a:rPr lang="en-US" sz="2400" i="1" dirty="0">
                <a:ea typeface="ＭＳ Ｐゴシック" pitchFamily="34" charset="-128"/>
              </a:rPr>
              <a:t>np</a:t>
            </a:r>
            <a:r>
              <a:rPr lang="en-US" sz="2400" i="1" baseline="-25000" dirty="0">
                <a:ea typeface="ＭＳ Ｐゴシック" pitchFamily="34" charset="-128"/>
              </a:rPr>
              <a:t>i</a:t>
            </a:r>
            <a:endParaRPr lang="en-US" sz="2400" dirty="0">
              <a:ea typeface="ＭＳ Ｐゴシック" pitchFamily="34" charset="-128"/>
            </a:endParaRPr>
          </a:p>
        </p:txBody>
      </p:sp>
      <p:pic>
        <p:nvPicPr>
          <p:cNvPr id="6" name="Picture 5" descr="A table lists percent of people, observed frequency, and expected frequency for each tax preparation method, with observed frequencies adding to n = 300. The data are in order as follows: accountant, 25%, 71, 300 times 0.25 = 75; by hand, 20%, 40, 300 times 0.20 = 60; computer software, 35%, 101, 300 times 0.35 = 105; friend or family, 5%, 35, 300 times 0.05 = 15; tax preparation service, 15%, 53, 300 times 0.15 =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508" y="2011185"/>
            <a:ext cx="7557025" cy="4389615"/>
          </a:xfrm>
          <a:prstGeom prst="rect">
            <a:avLst/>
          </a:prstGeom>
        </p:spPr>
      </p:pic>
    </p:spTree>
    <p:extLst>
      <p:ext uri="{BB962C8B-B14F-4D97-AF65-F5344CB8AC3E}">
        <p14:creationId xmlns:p14="http://schemas.microsoft.com/office/powerpoint/2010/main" val="188322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(5 of 9)</a:t>
            </a:r>
            <a:endParaRPr lang="en-IN" sz="2000" b="0" dirty="0">
              <a:latin typeface="+mj-lt"/>
            </a:endParaRPr>
          </a:p>
        </p:txBody>
      </p:sp>
      <p:sp>
        <p:nvSpPr>
          <p:cNvPr id="3" name="Content Placeholder 2"/>
          <p:cNvSpPr>
            <a:spLocks noGrp="1"/>
          </p:cNvSpPr>
          <p:nvPr>
            <p:ph idx="1"/>
          </p:nvPr>
        </p:nvSpPr>
        <p:spPr/>
        <p:txBody>
          <a:bodyPr/>
          <a:lstStyle/>
          <a:p>
            <a:pPr marL="0" indent="0">
              <a:buClr>
                <a:schemeClr val="tx1"/>
              </a:buClr>
              <a:buSzPct val="75000"/>
              <a:buNone/>
            </a:pPr>
            <a:r>
              <a:rPr lang="en-US" sz="2600" dirty="0">
                <a:ea typeface="ＭＳ Ｐゴシック" pitchFamily="34" charset="-128"/>
              </a:rPr>
              <a:t>For the chi-square goodness-of-fit test to be used, the following must be true.</a:t>
            </a:r>
          </a:p>
          <a:p>
            <a:pPr marL="442800" indent="-442800">
              <a:buFont typeface="+mj-lt"/>
              <a:buAutoNum type="arabicPeriod"/>
            </a:pPr>
            <a:r>
              <a:rPr lang="en-US" sz="2600" dirty="0">
                <a:ea typeface="ＭＳ Ｐゴシック" pitchFamily="34" charset="-128"/>
              </a:rPr>
              <a:t>The observed frequencies must be obtained by using a random sample.</a:t>
            </a:r>
          </a:p>
          <a:p>
            <a:pPr marL="442800" indent="-442800">
              <a:buFont typeface="+mj-lt"/>
              <a:buAutoNum type="arabicPeriod"/>
            </a:pPr>
            <a:r>
              <a:rPr lang="en-US" sz="2600" dirty="0">
                <a:ea typeface="ＭＳ Ｐゴシック" pitchFamily="34" charset="-128"/>
              </a:rPr>
              <a:t>Each expected frequency must be greater than or equal to 5.</a:t>
            </a:r>
            <a:endParaRPr lang="en-IN" sz="2600" dirty="0"/>
          </a:p>
        </p:txBody>
      </p:sp>
    </p:spTree>
    <p:extLst>
      <p:ext uri="{BB962C8B-B14F-4D97-AF65-F5344CB8AC3E}">
        <p14:creationId xmlns:p14="http://schemas.microsoft.com/office/powerpoint/2010/main" val="1883220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(6 of 9)</a:t>
            </a:r>
            <a:endParaRPr lang="en-IN" sz="2000" b="0" dirty="0">
              <a:latin typeface="+mj-lt"/>
            </a:endParaRPr>
          </a:p>
        </p:txBody>
      </p:sp>
      <p:sp>
        <p:nvSpPr>
          <p:cNvPr id="3" name="Content Placeholder 2"/>
          <p:cNvSpPr>
            <a:spLocks noGrp="1"/>
          </p:cNvSpPr>
          <p:nvPr>
            <p:ph idx="1"/>
          </p:nvPr>
        </p:nvSpPr>
        <p:spPr>
          <a:xfrm>
            <a:off x="457200" y="1600201"/>
            <a:ext cx="8229600" cy="1524000"/>
          </a:xfrm>
        </p:spPr>
        <p:txBody>
          <a:bodyPr/>
          <a:lstStyle/>
          <a:p>
            <a:r>
              <a:rPr lang="en-US" sz="2400" dirty="0">
                <a:ea typeface="ＭＳ Ｐゴシック" pitchFamily="34" charset="-128"/>
              </a:rPr>
              <a:t>If these conditions are satisfied, then the sampling distribution for the goodness-of-fit test is approximated by a chi-square distribution with </a:t>
            </a:r>
            <a:r>
              <a:rPr lang="en-US" sz="2400" i="1" dirty="0">
                <a:ea typeface="ＭＳ Ｐゴシック" pitchFamily="34" charset="-128"/>
              </a:rPr>
              <a:t>k</a:t>
            </a:r>
            <a:r>
              <a:rPr lang="en-US" sz="2400" dirty="0">
                <a:ea typeface="ＭＳ Ｐゴシック" pitchFamily="34" charset="-128"/>
              </a:rPr>
              <a:t> </a:t>
            </a:r>
            <a:r>
              <a:rPr lang="en-US" sz="2400" dirty="0">
                <a:latin typeface="Arial" panose="020B0604020202020204" pitchFamily="34" charset="0"/>
                <a:ea typeface="ＭＳ Ｐゴシック" pitchFamily="34" charset="-128"/>
                <a:cs typeface="Arial" panose="020B0604020202020204" pitchFamily="34" charset="0"/>
              </a:rPr>
              <a:t>−</a:t>
            </a:r>
            <a:r>
              <a:rPr lang="en-US" sz="2400" dirty="0">
                <a:ea typeface="ＭＳ Ｐゴシック" pitchFamily="34" charset="-128"/>
              </a:rPr>
              <a:t> 1 degrees of freedom, where </a:t>
            </a:r>
            <a:r>
              <a:rPr lang="en-US" sz="2400" i="1" dirty="0">
                <a:ea typeface="ＭＳ Ｐゴシック" pitchFamily="34" charset="-128"/>
              </a:rPr>
              <a:t>k</a:t>
            </a:r>
            <a:r>
              <a:rPr lang="en-US" sz="2400" dirty="0">
                <a:ea typeface="ＭＳ Ｐゴシック" pitchFamily="34" charset="-128"/>
              </a:rPr>
              <a:t> is the number of categories.</a:t>
            </a:r>
          </a:p>
        </p:txBody>
      </p:sp>
      <p:pic>
        <p:nvPicPr>
          <p:cNvPr id="6" name="Picture 5" descr="The test statistic for the chi-square goodness-of-fit test is chi-squared = sigma, fraction O minus E, squared over E where O represents the observed frequency of each category and E represents the expected frequency of each catego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352800"/>
            <a:ext cx="8021934" cy="2639364"/>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(7 of 9)</a:t>
            </a:r>
            <a:endParaRPr lang="en-IN" sz="2000" b="0" dirty="0">
              <a:latin typeface="+mj-lt"/>
            </a:endParaRPr>
          </a:p>
        </p:txBody>
      </p:sp>
      <p:graphicFrame>
        <p:nvGraphicFramePr>
          <p:cNvPr id="7" name="Table 1"/>
          <p:cNvGraphicFramePr>
            <a:graphicFrameLocks noGrp="1"/>
          </p:cNvGraphicFramePr>
          <p:nvPr>
            <p:ph idx="1"/>
            <p:extLst>
              <p:ext uri="{D42A27DB-BD31-4B8C-83A1-F6EECF244321}">
                <p14:modId xmlns:p14="http://schemas.microsoft.com/office/powerpoint/2010/main" val="39079185"/>
              </p:ext>
            </p:extLst>
          </p:nvPr>
        </p:nvGraphicFramePr>
        <p:xfrm>
          <a:off x="457200" y="1600200"/>
          <a:ext cx="8305800" cy="4729862"/>
        </p:xfrm>
        <a:graphic>
          <a:graphicData uri="http://schemas.openxmlformats.org/drawingml/2006/table">
            <a:tbl>
              <a:tblPr firstRow="1" bandRow="1">
                <a:tableStyleId>{3B4B98B0-60AC-42C2-AFA5-B58CD77FA1E5}</a:tableStyleId>
              </a:tblPr>
              <a:tblGrid>
                <a:gridCol w="4152900">
                  <a:extLst>
                    <a:ext uri="{9D8B030D-6E8A-4147-A177-3AD203B41FA5}">
                      <a16:colId xmlns:a16="http://schemas.microsoft.com/office/drawing/2014/main" val="20000"/>
                    </a:ext>
                  </a:extLst>
                </a:gridCol>
                <a:gridCol w="4152900">
                  <a:extLst>
                    <a:ext uri="{9D8B030D-6E8A-4147-A177-3AD203B41FA5}">
                      <a16:colId xmlns:a16="http://schemas.microsoft.com/office/drawing/2014/main" val="20001"/>
                    </a:ext>
                  </a:extLst>
                </a:gridCol>
              </a:tblGrid>
              <a:tr h="551797">
                <a:tc>
                  <a:txBody>
                    <a:bodyPr/>
                    <a:lstStyle/>
                    <a:p>
                      <a:pPr algn="ctr"/>
                      <a:r>
                        <a:rPr lang="en-IN" sz="2400" dirty="0">
                          <a:solidFill>
                            <a:schemeClr val="tx1"/>
                          </a:solidFill>
                          <a:latin typeface="+mn-lt"/>
                        </a:rPr>
                        <a:t>In Words</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solidFill>
                            <a:schemeClr val="tx1"/>
                          </a:solidFill>
                          <a:latin typeface="+mn-lt"/>
                        </a:rPr>
                        <a:t>In Symbols</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61507">
                <a:tc>
                  <a:txBody>
                    <a:bodyPr/>
                    <a:lstStyle/>
                    <a:p>
                      <a:pPr marL="457200" indent="-457200" eaLnBrk="1" hangingPunct="1">
                        <a:spcBef>
                          <a:spcPct val="55000"/>
                        </a:spcBef>
                        <a:buClr>
                          <a:schemeClr val="bg2"/>
                        </a:buClr>
                        <a:buFont typeface="+mj-lt"/>
                        <a:buAutoNum type="arabicPeriod"/>
                      </a:pPr>
                      <a:r>
                        <a:rPr lang="en-US" sz="2400" dirty="0">
                          <a:latin typeface="+mn-lt"/>
                          <a:sym typeface="Symbol" pitchFamily="18" charset="2"/>
                        </a:rPr>
                        <a:t>Verify that the observed frequencies were from a random sample and each expected frequency is at least 5.</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sz="2400" dirty="0">
                          <a:solidFill>
                            <a:schemeClr val="bg1"/>
                          </a:solidFill>
                          <a:latin typeface="+mn-lt"/>
                        </a:rPr>
                        <a:t>blank</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1175075">
                <a:tc>
                  <a:txBody>
                    <a:bodyPr/>
                    <a:lstStyle/>
                    <a:p>
                      <a:pPr marL="457200" indent="-457200" eaLnBrk="1" hangingPunct="1">
                        <a:spcBef>
                          <a:spcPct val="55000"/>
                        </a:spcBef>
                        <a:buClr>
                          <a:schemeClr val="bg2"/>
                        </a:buClr>
                        <a:buFont typeface="+mj-lt"/>
                        <a:buAutoNum type="arabicPeriod" startAt="2"/>
                      </a:pPr>
                      <a:r>
                        <a:rPr lang="en-US" sz="2400" dirty="0">
                          <a:latin typeface="+mn-lt"/>
                          <a:sym typeface="Symbol" pitchFamily="18" charset="2"/>
                        </a:rPr>
                        <a:t>Identify the claim. State the null and alternative hypotheses.</a:t>
                      </a:r>
                    </a:p>
                  </a:txBody>
                  <a:tcPr>
                    <a:lnL w="12700" cap="flat" cmpd="sng" algn="ctr">
                      <a:solidFill>
                        <a:schemeClr val="tx1"/>
                      </a:solidFill>
                      <a:prstDash val="solid"/>
                      <a:round/>
                      <a:headEnd type="none" w="med" len="med"/>
                      <a:tailEnd type="none" w="med" len="med"/>
                    </a:lnL>
                    <a:solidFill>
                      <a:schemeClr val="bg1"/>
                    </a:solidFill>
                  </a:tcPr>
                </a:tc>
                <a:tc>
                  <a:txBody>
                    <a:bodyPr/>
                    <a:lstStyle/>
                    <a:p>
                      <a:pPr eaLnBrk="1" hangingPunct="1"/>
                      <a:r>
                        <a:rPr lang="en-US" sz="2400" dirty="0">
                          <a:latin typeface="+mn-lt"/>
                        </a:rPr>
                        <a:t>          State </a:t>
                      </a:r>
                      <a:r>
                        <a:rPr lang="en-US" sz="2400" i="1" dirty="0">
                          <a:latin typeface="+mn-lt"/>
                        </a:rPr>
                        <a:t>H</a:t>
                      </a:r>
                      <a:r>
                        <a:rPr lang="en-US" sz="2400" baseline="-25000" dirty="0">
                          <a:latin typeface="+mn-lt"/>
                        </a:rPr>
                        <a:t>0</a:t>
                      </a:r>
                      <a:r>
                        <a:rPr lang="en-US" sz="2400" dirty="0">
                          <a:latin typeface="+mn-lt"/>
                        </a:rPr>
                        <a:t> and </a:t>
                      </a:r>
                      <a:r>
                        <a:rPr lang="en-US" sz="2400" i="1" dirty="0">
                          <a:latin typeface="+mn-lt"/>
                        </a:rPr>
                        <a:t>H</a:t>
                      </a:r>
                      <a:r>
                        <a:rPr lang="en-US" sz="2400" i="1" baseline="-25000" dirty="0">
                          <a:latin typeface="+mn-lt"/>
                        </a:rPr>
                        <a:t>a</a:t>
                      </a:r>
                      <a:r>
                        <a:rPr lang="en-US" sz="2400" dirty="0">
                          <a:latin typeface="+mn-lt"/>
                        </a:rPr>
                        <a:t>.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69105">
                <a:tc>
                  <a:txBody>
                    <a:bodyPr/>
                    <a:lstStyle/>
                    <a:p>
                      <a:pPr marL="457200" indent="-457200" eaLnBrk="1" hangingPunct="1">
                        <a:spcBef>
                          <a:spcPct val="55000"/>
                        </a:spcBef>
                        <a:buClr>
                          <a:schemeClr val="bg2"/>
                        </a:buClr>
                        <a:buFont typeface="+mj-lt"/>
                        <a:buAutoNum type="arabicPeriod" startAt="3"/>
                      </a:pPr>
                      <a:r>
                        <a:rPr lang="en-US" sz="2400" dirty="0">
                          <a:latin typeface="+mn-lt"/>
                          <a:sym typeface="Symbol" pitchFamily="18" charset="2"/>
                        </a:rPr>
                        <a:t>Specify the level of significance.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eaLnBrk="1" hangingPunct="1"/>
                      <a:r>
                        <a:rPr lang="en-US" sz="2400" dirty="0">
                          <a:latin typeface="+mn-lt"/>
                        </a:rPr>
                        <a:t>          Identify </a:t>
                      </a:r>
                      <a:r>
                        <a:rPr lang="el-GR" sz="2400" i="1" dirty="0">
                          <a:latin typeface="+mn-lt"/>
                          <a:sym typeface="Symbol" pitchFamily="18" charset="2"/>
                        </a:rPr>
                        <a:t>α</a:t>
                      </a:r>
                      <a:r>
                        <a:rPr lang="en-US" sz="2400" dirty="0">
                          <a:latin typeface="+mn-lt"/>
                          <a:sym typeface="Symbol" pitchFamily="18" charset="2"/>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8322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(8 of 9)</a:t>
            </a:r>
            <a:endParaRPr lang="en-IN" sz="2000" b="0" dirty="0">
              <a:latin typeface="+mj-lt"/>
            </a:endParaRPr>
          </a:p>
        </p:txBody>
      </p:sp>
      <p:pic>
        <p:nvPicPr>
          <p:cNvPr id="3" name="Picture 2" descr="The table continues. 4. Identify the degrees of freedom: d .f = k minus 1. 5. Determine the critical value: use table 6 in appendix b. 6. Determine the rejection region. 7. Find the test statistic and sketch the sampling distribution: chi squared = sigma, times fraction O minus E, squared over 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91733"/>
            <a:ext cx="8312727" cy="4820198"/>
          </a:xfrm>
          <a:prstGeom prst="rect">
            <a:avLst/>
          </a:prstGeom>
        </p:spPr>
      </p:pic>
    </p:spTree>
    <p:extLst>
      <p:ext uri="{BB962C8B-B14F-4D97-AF65-F5344CB8AC3E}">
        <p14:creationId xmlns:p14="http://schemas.microsoft.com/office/powerpoint/2010/main" val="3536126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(9 of 9)</a:t>
            </a:r>
            <a:endParaRPr lang="en-IN" sz="2000" b="0" dirty="0">
              <a:latin typeface="+mj-lt"/>
            </a:endParaRPr>
          </a:p>
        </p:txBody>
      </p:sp>
      <p:graphicFrame>
        <p:nvGraphicFramePr>
          <p:cNvPr id="7" name="Table 2"/>
          <p:cNvGraphicFramePr>
            <a:graphicFrameLocks noGrp="1"/>
          </p:cNvGraphicFramePr>
          <p:nvPr>
            <p:ph idx="1"/>
            <p:extLst>
              <p:ext uri="{D42A27DB-BD31-4B8C-83A1-F6EECF244321}">
                <p14:modId xmlns:p14="http://schemas.microsoft.com/office/powerpoint/2010/main" val="2790965576"/>
              </p:ext>
            </p:extLst>
          </p:nvPr>
        </p:nvGraphicFramePr>
        <p:xfrm>
          <a:off x="457200" y="1600200"/>
          <a:ext cx="8305800" cy="3502024"/>
        </p:xfrm>
        <a:graphic>
          <a:graphicData uri="http://schemas.openxmlformats.org/drawingml/2006/table">
            <a:tbl>
              <a:tblPr firstRow="1" bandRow="1">
                <a:tableStyleId>{3B4B98B0-60AC-42C2-AFA5-B58CD77FA1E5}</a:tableStyleId>
              </a:tblPr>
              <a:tblGrid>
                <a:gridCol w="4152900">
                  <a:extLst>
                    <a:ext uri="{9D8B030D-6E8A-4147-A177-3AD203B41FA5}">
                      <a16:colId xmlns:a16="http://schemas.microsoft.com/office/drawing/2014/main" val="20000"/>
                    </a:ext>
                  </a:extLst>
                </a:gridCol>
                <a:gridCol w="4152900">
                  <a:extLst>
                    <a:ext uri="{9D8B030D-6E8A-4147-A177-3AD203B41FA5}">
                      <a16:colId xmlns:a16="http://schemas.microsoft.com/office/drawing/2014/main" val="20001"/>
                    </a:ext>
                  </a:extLst>
                </a:gridCol>
              </a:tblGrid>
              <a:tr h="551797">
                <a:tc>
                  <a:txBody>
                    <a:bodyPr/>
                    <a:lstStyle/>
                    <a:p>
                      <a:pPr algn="ctr"/>
                      <a:r>
                        <a:rPr lang="en-IN" sz="2400" dirty="0">
                          <a:solidFill>
                            <a:schemeClr val="tx1"/>
                          </a:solidFill>
                          <a:latin typeface="+mn-lt"/>
                        </a:rPr>
                        <a:t>In Words</a:t>
                      </a:r>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solidFill>
                            <a:schemeClr val="tx1"/>
                          </a:solidFill>
                          <a:latin typeface="+mn-lt"/>
                        </a:rPr>
                        <a:t>In Symbols</a:t>
                      </a:r>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61507">
                <a:tc>
                  <a:txBody>
                    <a:bodyPr/>
                    <a:lstStyle/>
                    <a:p>
                      <a:pPr marL="457200" indent="-457200" eaLnBrk="1" hangingPunct="1">
                        <a:spcBef>
                          <a:spcPct val="55000"/>
                        </a:spcBef>
                        <a:buClr>
                          <a:schemeClr val="bg2"/>
                        </a:buClr>
                        <a:buFont typeface="+mj-lt"/>
                        <a:buAutoNum type="arabicPeriod" startAt="8"/>
                      </a:pPr>
                      <a:r>
                        <a:rPr lang="en-US" sz="2400" dirty="0">
                          <a:latin typeface="+mn-lt"/>
                          <a:sym typeface="Symbol" pitchFamily="18" charset="2"/>
                        </a:rPr>
                        <a:t>Make a decision to reject or fail to reject the null hypothesis.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mn-lt"/>
                        </a:rPr>
                        <a:t>If </a:t>
                      </a:r>
                      <a:r>
                        <a:rPr lang="el-GR" sz="2400" i="1" dirty="0">
                          <a:latin typeface="+mn-lt"/>
                        </a:rPr>
                        <a:t>χ</a:t>
                      </a:r>
                      <a:r>
                        <a:rPr lang="en-US" sz="2400" baseline="30000" dirty="0">
                          <a:latin typeface="+mn-lt"/>
                        </a:rPr>
                        <a:t>2</a:t>
                      </a:r>
                      <a:r>
                        <a:rPr lang="en-US" sz="2400" dirty="0">
                          <a:latin typeface="+mn-lt"/>
                        </a:rPr>
                        <a:t> is in the rejection region, reject </a:t>
                      </a:r>
                      <a:r>
                        <a:rPr lang="en-US" sz="2400" i="1" dirty="0">
                          <a:latin typeface="+mn-lt"/>
                        </a:rPr>
                        <a:t>H</a:t>
                      </a:r>
                      <a:r>
                        <a:rPr lang="en-US" sz="2400" baseline="-25000" dirty="0">
                          <a:latin typeface="+mn-lt"/>
                        </a:rPr>
                        <a:t>0</a:t>
                      </a:r>
                      <a:r>
                        <a:rPr lang="en-US" sz="2400" dirty="0">
                          <a:latin typeface="+mn-lt"/>
                        </a:rPr>
                        <a:t>. Otherwise, fail to reject </a:t>
                      </a:r>
                      <a:r>
                        <a:rPr lang="en-US" sz="2400" i="1" dirty="0">
                          <a:latin typeface="+mn-lt"/>
                        </a:rPr>
                        <a:t>H</a:t>
                      </a:r>
                      <a:r>
                        <a:rPr lang="en-US" sz="2400" baseline="-25000" dirty="0">
                          <a:latin typeface="+mn-lt"/>
                        </a:rPr>
                        <a:t>0</a:t>
                      </a:r>
                      <a:r>
                        <a:rPr lang="en-US" sz="2400" dirty="0">
                          <a:latin typeface="+mn-lt"/>
                        </a:rPr>
                        <a:t>.</a:t>
                      </a:r>
                    </a:p>
                    <a:p>
                      <a:endParaRPr lang="en-IN" sz="2400" dirty="0">
                        <a:solidFill>
                          <a:schemeClr val="tx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1175075">
                <a:tc>
                  <a:txBody>
                    <a:bodyPr/>
                    <a:lstStyle/>
                    <a:p>
                      <a:pPr marL="514350" indent="-514350" eaLnBrk="1" hangingPunct="1">
                        <a:spcBef>
                          <a:spcPct val="55000"/>
                        </a:spcBef>
                        <a:buClr>
                          <a:schemeClr val="bg2"/>
                        </a:buClr>
                        <a:buFont typeface="+mj-lt"/>
                        <a:buAutoNum type="arabicPeriod" startAt="9"/>
                      </a:pPr>
                      <a:r>
                        <a:rPr lang="en-US" sz="2400" dirty="0">
                          <a:latin typeface="+mn-lt"/>
                          <a:sym typeface="Symbol" pitchFamily="18" charset="2"/>
                        </a:rPr>
                        <a:t>Interpret the decision in the context of the original claim.</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eaLnBrk="1" hangingPunct="1"/>
                      <a:r>
                        <a:rPr lang="en-US" sz="2400" dirty="0">
                          <a:solidFill>
                            <a:schemeClr val="bg1"/>
                          </a:solidFill>
                          <a:latin typeface="+mn-lt"/>
                        </a:rPr>
                        <a:t>blank</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29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Chapter Outline</a:t>
            </a:r>
            <a:endParaRPr lang="en-IN" sz="3600" dirty="0">
              <a:latin typeface="+mj-lt"/>
            </a:endParaRPr>
          </a:p>
        </p:txBody>
      </p:sp>
      <p:sp>
        <p:nvSpPr>
          <p:cNvPr id="3" name="Content Placeholder 2"/>
          <p:cNvSpPr>
            <a:spLocks noGrp="1"/>
          </p:cNvSpPr>
          <p:nvPr>
            <p:ph idx="1"/>
          </p:nvPr>
        </p:nvSpPr>
        <p:spPr/>
        <p:txBody>
          <a:bodyPr/>
          <a:lstStyle/>
          <a:p>
            <a:pPr marL="255600" indent="-255600">
              <a:buNone/>
            </a:pPr>
            <a:r>
              <a:rPr lang="en-US" sz="2600" dirty="0">
                <a:solidFill>
                  <a:srgbClr val="007FA3"/>
                </a:solidFill>
                <a:ea typeface="ＭＳ Ｐゴシック" pitchFamily="34" charset="-128"/>
              </a:rPr>
              <a:t>10.1</a:t>
            </a:r>
            <a:r>
              <a:rPr lang="en-US" sz="2600" dirty="0">
                <a:ea typeface="ＭＳ Ｐゴシック" pitchFamily="34" charset="-128"/>
              </a:rPr>
              <a:t> Goodness of Fit</a:t>
            </a:r>
          </a:p>
          <a:p>
            <a:pPr marL="255600" indent="-255600">
              <a:buNone/>
            </a:pPr>
            <a:r>
              <a:rPr lang="en-US" sz="2600" dirty="0">
                <a:solidFill>
                  <a:srgbClr val="007FA3"/>
                </a:solidFill>
                <a:ea typeface="ＭＳ Ｐゴシック" pitchFamily="34" charset="-128"/>
              </a:rPr>
              <a:t>10.2</a:t>
            </a:r>
            <a:r>
              <a:rPr lang="en-US" sz="2600" dirty="0">
                <a:ea typeface="ＭＳ Ｐゴシック" pitchFamily="34" charset="-128"/>
              </a:rPr>
              <a:t> Independence</a:t>
            </a:r>
          </a:p>
          <a:p>
            <a:pPr marL="255600" indent="-255600">
              <a:buNone/>
            </a:pPr>
            <a:r>
              <a:rPr lang="en-US" sz="2600" dirty="0">
                <a:solidFill>
                  <a:srgbClr val="007FA3"/>
                </a:solidFill>
                <a:ea typeface="ＭＳ Ｐゴシック" pitchFamily="34" charset="-128"/>
              </a:rPr>
              <a:t>10.3</a:t>
            </a:r>
            <a:r>
              <a:rPr lang="en-US" sz="2600" dirty="0">
                <a:ea typeface="ＭＳ Ｐゴシック" pitchFamily="34" charset="-128"/>
              </a:rPr>
              <a:t> Comparing Two Variances</a:t>
            </a:r>
          </a:p>
          <a:p>
            <a:pPr marL="255600" indent="-255600">
              <a:buNone/>
            </a:pPr>
            <a:r>
              <a:rPr lang="en-US" sz="2600" dirty="0">
                <a:solidFill>
                  <a:srgbClr val="007FA3"/>
                </a:solidFill>
                <a:ea typeface="ＭＳ Ｐゴシック" pitchFamily="34" charset="-128"/>
              </a:rPr>
              <a:t>10.4</a:t>
            </a:r>
            <a:r>
              <a:rPr lang="en-US" sz="2600" dirty="0">
                <a:ea typeface="ＭＳ Ｐゴシック" pitchFamily="34" charset="-128"/>
              </a:rPr>
              <a:t> Analysis of Variance</a:t>
            </a:r>
          </a:p>
        </p:txBody>
      </p:sp>
    </p:spTree>
    <p:extLst>
      <p:ext uri="{BB962C8B-B14F-4D97-AF65-F5344CB8AC3E}">
        <p14:creationId xmlns:p14="http://schemas.microsoft.com/office/powerpoint/2010/main" val="2988258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1: Performing a Goodness of Fit Test </a:t>
            </a:r>
            <a:r>
              <a:rPr lang="en-US" sz="2000" b="0" dirty="0">
                <a:solidFill>
                  <a:schemeClr val="bg2"/>
                </a:solidFill>
                <a:latin typeface="+mj-lt"/>
              </a:rPr>
              <a:t>(1 of 4)</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229600" cy="1066799"/>
          </a:xfrm>
        </p:spPr>
        <p:txBody>
          <a:bodyPr/>
          <a:lstStyle/>
          <a:p>
            <a:pPr marL="0" indent="0">
              <a:buNone/>
            </a:pPr>
            <a:r>
              <a:rPr lang="en-US" sz="2400" dirty="0">
                <a:ea typeface="ＭＳ Ｐゴシック" pitchFamily="34" charset="-128"/>
              </a:rPr>
              <a:t>Use the tax preparation method data to perform a chi-square goodness-of-fit test to test whether the distributions are different. Use </a:t>
            </a:r>
            <a:r>
              <a:rPr lang="el-GR" sz="2400" i="1" dirty="0">
                <a:ea typeface="ＭＳ Ｐゴシック" pitchFamily="34" charset="-128"/>
              </a:rPr>
              <a:t>α</a:t>
            </a:r>
            <a:r>
              <a:rPr lang="en-US" sz="2400" dirty="0">
                <a:ea typeface="ＭＳ Ｐゴシック" pitchFamily="34" charset="-128"/>
              </a:rPr>
              <a:t> = 0.01.</a:t>
            </a:r>
            <a:endParaRPr lang="en-IN" sz="2400" dirty="0"/>
          </a:p>
        </p:txBody>
      </p:sp>
      <p:graphicFrame>
        <p:nvGraphicFramePr>
          <p:cNvPr id="4" name="Table 3"/>
          <p:cNvGraphicFramePr>
            <a:graphicFrameLocks noGrp="1"/>
          </p:cNvGraphicFramePr>
          <p:nvPr>
            <p:extLst>
              <p:ext uri="{D42A27DB-BD31-4B8C-83A1-F6EECF244321}">
                <p14:modId xmlns:p14="http://schemas.microsoft.com/office/powerpoint/2010/main" val="732269050"/>
              </p:ext>
            </p:extLst>
          </p:nvPr>
        </p:nvGraphicFramePr>
        <p:xfrm>
          <a:off x="552630" y="2895600"/>
          <a:ext cx="4559917" cy="3345594"/>
        </p:xfrm>
        <a:graphic>
          <a:graphicData uri="http://schemas.openxmlformats.org/drawingml/2006/table">
            <a:tbl>
              <a:tblPr firstRow="1"/>
              <a:tblGrid>
                <a:gridCol w="2571570">
                  <a:extLst>
                    <a:ext uri="{9D8B030D-6E8A-4147-A177-3AD203B41FA5}">
                      <a16:colId xmlns:a16="http://schemas.microsoft.com/office/drawing/2014/main" val="20000"/>
                    </a:ext>
                  </a:extLst>
                </a:gridCol>
                <a:gridCol w="1988347">
                  <a:extLst>
                    <a:ext uri="{9D8B030D-6E8A-4147-A177-3AD203B41FA5}">
                      <a16:colId xmlns:a16="http://schemas.microsoft.com/office/drawing/2014/main" val="20001"/>
                    </a:ext>
                  </a:extLst>
                </a:gridCol>
              </a:tblGrid>
              <a:tr h="35876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1" i="0" u="none" strike="noStrike" cap="none" normalizeH="0" baseline="0" dirty="0">
                          <a:ln>
                            <a:noFill/>
                          </a:ln>
                          <a:solidFill>
                            <a:schemeClr val="tx1"/>
                          </a:solidFill>
                          <a:effectLst/>
                          <a:latin typeface="+mn-lt"/>
                          <a:ea typeface="Times New Roman" charset="0"/>
                          <a:cs typeface="Times New Roman" charset="0"/>
                        </a:rPr>
                        <a:t>Distribution of tax preparation methods</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dirty="0">
                          <a:solidFill>
                            <a:schemeClr val="bg1"/>
                          </a:solidFill>
                        </a:rPr>
                        <a:t>blank</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518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Accountant</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25%</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7709">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By hand</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20%</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46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Computer software</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35%</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518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Friend/family</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5%</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1752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Tax preparation service</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15%</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93149119"/>
              </p:ext>
            </p:extLst>
          </p:nvPr>
        </p:nvGraphicFramePr>
        <p:xfrm>
          <a:off x="5261802" y="2886722"/>
          <a:ext cx="3389314" cy="3361679"/>
        </p:xfrm>
        <a:graphic>
          <a:graphicData uri="http://schemas.openxmlformats.org/drawingml/2006/table">
            <a:tbl>
              <a:tblPr firstRow="1"/>
              <a:tblGrid>
                <a:gridCol w="2090739">
                  <a:extLst>
                    <a:ext uri="{9D8B030D-6E8A-4147-A177-3AD203B41FA5}">
                      <a16:colId xmlns:a16="http://schemas.microsoft.com/office/drawing/2014/main" val="20000"/>
                    </a:ext>
                  </a:extLst>
                </a:gridCol>
                <a:gridCol w="1298575">
                  <a:extLst>
                    <a:ext uri="{9D8B030D-6E8A-4147-A177-3AD203B41FA5}">
                      <a16:colId xmlns:a16="http://schemas.microsoft.com/office/drawing/2014/main" val="20001"/>
                    </a:ext>
                  </a:extLst>
                </a:gridCol>
              </a:tblGrid>
              <a:tr h="88450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lang="en-US" sz="1800" b="1" kern="1200" dirty="0">
                          <a:solidFill>
                            <a:schemeClr val="tx1"/>
                          </a:solidFill>
                          <a:latin typeface="+mn-lt"/>
                          <a:ea typeface="+mn-ea"/>
                          <a:cs typeface="+mn-cs"/>
                        </a:rPr>
                        <a:t>Survey results</a:t>
                      </a:r>
                      <a:br>
                        <a:rPr lang="en-US" sz="1800" b="1" kern="1200" dirty="0">
                          <a:solidFill>
                            <a:schemeClr val="tx1"/>
                          </a:solidFill>
                          <a:latin typeface="+mn-lt"/>
                          <a:ea typeface="+mn-ea"/>
                          <a:cs typeface="+mn-cs"/>
                        </a:rPr>
                      </a:br>
                      <a:r>
                        <a:rPr lang="en-US" sz="1800" b="1" kern="1200" dirty="0">
                          <a:solidFill>
                            <a:schemeClr val="tx1"/>
                          </a:solidFill>
                          <a:latin typeface="+mn-lt"/>
                          <a:ea typeface="+mn-ea"/>
                          <a:cs typeface="+mn-cs"/>
                        </a:rPr>
                        <a:t>(</a:t>
                      </a:r>
                      <a:r>
                        <a:rPr lang="en-US" sz="1800" b="1" i="1" u="none" kern="1200" dirty="0">
                          <a:solidFill>
                            <a:schemeClr val="tx1"/>
                          </a:solidFill>
                          <a:latin typeface="+mn-lt"/>
                          <a:ea typeface="+mn-ea"/>
                          <a:cs typeface="+mn-cs"/>
                        </a:rPr>
                        <a:t>n</a:t>
                      </a:r>
                      <a:r>
                        <a:rPr lang="en-US" sz="1800" b="1" kern="1200" dirty="0">
                          <a:solidFill>
                            <a:schemeClr val="tx1"/>
                          </a:solidFill>
                          <a:latin typeface="+mn-lt"/>
                          <a:ea typeface="+mn-ea"/>
                          <a:cs typeface="+mn-cs"/>
                        </a:rPr>
                        <a:t> = 300)</a:t>
                      </a:r>
                    </a:p>
                  </a:txBody>
                  <a:tcPr marL="189914" marR="189914" marT="18288" marB="18288"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dirty="0">
                          <a:solidFill>
                            <a:schemeClr val="bg1"/>
                          </a:solidFill>
                        </a:rPr>
                        <a:t>blank</a:t>
                      </a:r>
                    </a:p>
                  </a:txBody>
                  <a:tcPr marL="189914" marR="189914" marT="18288" marB="18288"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567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Accountant</a:t>
                      </a:r>
                    </a:p>
                  </a:txBody>
                  <a:tcPr marL="189914" marR="189914" marT="18288" marB="18288"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71</a:t>
                      </a:r>
                    </a:p>
                  </a:txBody>
                  <a:tcPr marL="189914" marR="189914" marT="18288" marB="18288"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7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By hand</a:t>
                      </a:r>
                    </a:p>
                  </a:txBody>
                  <a:tcPr marL="189914" marR="189914" marT="18288" marB="18288"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40</a:t>
                      </a:r>
                    </a:p>
                  </a:txBody>
                  <a:tcPr marL="189914" marR="189914" marT="18288" marB="18288"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227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Computer software</a:t>
                      </a:r>
                    </a:p>
                  </a:txBody>
                  <a:tcPr marL="189914" marR="189914" marT="18288" marB="18288"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101</a:t>
                      </a:r>
                    </a:p>
                  </a:txBody>
                  <a:tcPr marL="189914" marR="189914" marT="18288" marB="18288"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07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a:ln>
                            <a:noFill/>
                          </a:ln>
                          <a:solidFill>
                            <a:schemeClr val="tx1"/>
                          </a:solidFill>
                          <a:effectLst/>
                          <a:latin typeface="+mn-lt"/>
                          <a:ea typeface="Times New Roman" charset="0"/>
                          <a:cs typeface="Times New Roman" charset="0"/>
                        </a:rPr>
                        <a:t>Friend/family</a:t>
                      </a:r>
                    </a:p>
                  </a:txBody>
                  <a:tcPr marL="189914" marR="189914" marT="18288" marB="18288"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35</a:t>
                      </a:r>
                    </a:p>
                  </a:txBody>
                  <a:tcPr marL="189914" marR="189914" marT="18288" marB="18288"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647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Tax preparation service</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53</a:t>
                      </a:r>
                    </a:p>
                  </a:txBody>
                  <a:tcPr marL="189914" marR="189914" marT="18288" marB="18288"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322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1: Performing a Goodness of Fit Test </a:t>
            </a:r>
            <a:r>
              <a:rPr lang="en-US" sz="2000" b="0" dirty="0">
                <a:solidFill>
                  <a:schemeClr val="bg2"/>
                </a:solidFill>
                <a:latin typeface="+mj-lt"/>
              </a:rPr>
              <a:t>(2 of 4)</a:t>
            </a:r>
            <a:endParaRPr lang="en-IN" sz="2000" b="0" dirty="0">
              <a:solidFill>
                <a:schemeClr val="bg2"/>
              </a:solidFill>
              <a:latin typeface="+mj-lt"/>
            </a:endParaRPr>
          </a:p>
        </p:txBody>
      </p:sp>
      <p:sp>
        <p:nvSpPr>
          <p:cNvPr id="3" name="Content Placeholder 2"/>
          <p:cNvSpPr>
            <a:spLocks noGrp="1"/>
          </p:cNvSpPr>
          <p:nvPr>
            <p:ph idx="1"/>
          </p:nvPr>
        </p:nvSpPr>
        <p:spPr>
          <a:xfrm>
            <a:off x="457200" y="1447799"/>
            <a:ext cx="8229600" cy="3139235"/>
          </a:xfrm>
        </p:spPr>
        <p:txBody>
          <a:bodyPr/>
          <a:lstStyle/>
          <a:p>
            <a:pPr marL="0" indent="0">
              <a:spcBef>
                <a:spcPct val="20000"/>
              </a:spcBef>
              <a:buClr>
                <a:schemeClr val="bg2"/>
              </a:buClr>
              <a:buNone/>
            </a:pPr>
            <a:r>
              <a:rPr lang="en-US" sz="2400" b="1" dirty="0">
                <a:cs typeface="Times New Roman" pitchFamily="18" charset="0"/>
              </a:rPr>
              <a:t>Solution</a:t>
            </a:r>
          </a:p>
          <a:p>
            <a:pPr>
              <a:spcBef>
                <a:spcPct val="20000"/>
              </a:spcBef>
              <a:buClr>
                <a:schemeClr val="bg2"/>
              </a:buClr>
            </a:pPr>
            <a:r>
              <a:rPr lang="en-US" sz="2000" b="1" i="1" dirty="0">
                <a:cs typeface="Times New Roman" pitchFamily="18" charset="0"/>
              </a:rPr>
              <a:t>H</a:t>
            </a:r>
            <a:r>
              <a:rPr lang="en-US" sz="2000" b="1" baseline="-25000" dirty="0">
                <a:cs typeface="Times New Roman" pitchFamily="18" charset="0"/>
              </a:rPr>
              <a:t>0</a:t>
            </a:r>
            <a:r>
              <a:rPr lang="en-US" sz="2000" b="1" dirty="0">
                <a:cs typeface="Times New Roman" pitchFamily="18" charset="0"/>
              </a:rPr>
              <a:t>: </a:t>
            </a:r>
            <a:r>
              <a:rPr lang="en-US" sz="2000" b="1" dirty="0"/>
              <a:t>The distribution is 25% by accountant, 20% by hand, 35% by computer software, 5% by friend/ family, and 15% by tax preparation service. (Claim)</a:t>
            </a:r>
          </a:p>
          <a:p>
            <a:pPr>
              <a:spcBef>
                <a:spcPct val="20000"/>
              </a:spcBef>
              <a:buClr>
                <a:schemeClr val="bg2"/>
              </a:buClr>
            </a:pPr>
            <a:r>
              <a:rPr lang="en-US" sz="2000" b="1" i="1" dirty="0">
                <a:cs typeface="Times New Roman" pitchFamily="18" charset="0"/>
              </a:rPr>
              <a:t>H</a:t>
            </a:r>
            <a:r>
              <a:rPr lang="en-US" sz="2000" b="1" i="1" baseline="-25000" dirty="0">
                <a:cs typeface="Times New Roman" pitchFamily="18" charset="0"/>
              </a:rPr>
              <a:t>a</a:t>
            </a:r>
            <a:r>
              <a:rPr lang="en-US" sz="2000" b="1" dirty="0">
                <a:cs typeface="Times New Roman" pitchFamily="18" charset="0"/>
              </a:rPr>
              <a:t>: </a:t>
            </a:r>
            <a:r>
              <a:rPr lang="en-US" sz="2000" b="1" dirty="0"/>
              <a:t>The distribution of tax preparation methods differs from the claimed or expected distribution.</a:t>
            </a:r>
          </a:p>
          <a:p>
            <a:pPr>
              <a:spcBef>
                <a:spcPct val="20000"/>
              </a:spcBef>
              <a:buClr>
                <a:schemeClr val="bg2"/>
              </a:buClr>
            </a:pPr>
            <a:r>
              <a:rPr lang="el-GR" sz="2000" b="1" i="1" dirty="0">
                <a:cs typeface="Times New Roman" pitchFamily="18" charset="0"/>
              </a:rPr>
              <a:t>α</a:t>
            </a:r>
            <a:r>
              <a:rPr lang="en-US" sz="2000" b="1" dirty="0">
                <a:cs typeface="Times New Roman" pitchFamily="18" charset="0"/>
              </a:rPr>
              <a:t> = 0.01</a:t>
            </a:r>
          </a:p>
          <a:p>
            <a:pPr>
              <a:spcBef>
                <a:spcPct val="20000"/>
              </a:spcBef>
              <a:buClr>
                <a:schemeClr val="bg2"/>
              </a:buClr>
            </a:pPr>
            <a:r>
              <a:rPr lang="en-US" sz="2000" b="1" dirty="0">
                <a:cs typeface="Times New Roman" pitchFamily="18" charset="0"/>
              </a:rPr>
              <a:t>d.f. = 5 − 1 = 4</a:t>
            </a:r>
          </a:p>
          <a:p>
            <a:pPr>
              <a:spcBef>
                <a:spcPct val="20000"/>
              </a:spcBef>
              <a:buClr>
                <a:schemeClr val="bg2"/>
              </a:buClr>
            </a:pPr>
            <a:r>
              <a:rPr lang="en-US" sz="2000" b="1" dirty="0">
                <a:cs typeface="Times New Roman" pitchFamily="18" charset="0"/>
              </a:rPr>
              <a:t>Rejection Region</a:t>
            </a:r>
          </a:p>
        </p:txBody>
      </p:sp>
      <p:pic>
        <p:nvPicPr>
          <p:cNvPr id="5" name="Picture 4" descr="A chi-squared distribution, skewed right, has tail shaded right of chi squared 0 = 13.277, including chi squared = 16.958, with area = 0.01, representing the rejection reg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065" y="4587035"/>
            <a:ext cx="1729518" cy="1871493"/>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1: Performing a Goodness of Fit Test </a:t>
            </a:r>
            <a:r>
              <a:rPr lang="en-US" sz="2000" b="0" dirty="0">
                <a:solidFill>
                  <a:schemeClr val="bg2"/>
                </a:solidFill>
                <a:latin typeface="+mj-lt"/>
              </a:rPr>
              <a:t>(3 of 4)</a:t>
            </a:r>
            <a:endParaRPr lang="en-IN" sz="2000" b="0" dirty="0">
              <a:solidFill>
                <a:schemeClr val="bg2"/>
              </a:solidFill>
              <a:latin typeface="+mj-lt"/>
            </a:endParaRPr>
          </a:p>
        </p:txBody>
      </p:sp>
      <p:graphicFrame>
        <p:nvGraphicFramePr>
          <p:cNvPr id="6" name="Table 4"/>
          <p:cNvGraphicFramePr>
            <a:graphicFrameLocks noGrp="1"/>
          </p:cNvGraphicFramePr>
          <p:nvPr>
            <p:extLst>
              <p:ext uri="{D42A27DB-BD31-4B8C-83A1-F6EECF244321}">
                <p14:modId xmlns:p14="http://schemas.microsoft.com/office/powerpoint/2010/main" val="989415919"/>
              </p:ext>
            </p:extLst>
          </p:nvPr>
        </p:nvGraphicFramePr>
        <p:xfrm>
          <a:off x="1676400" y="1524000"/>
          <a:ext cx="5791200" cy="3240448"/>
        </p:xfrm>
        <a:graphic>
          <a:graphicData uri="http://schemas.openxmlformats.org/drawingml/2006/table">
            <a:tbl>
              <a:tblPr firstRow="1"/>
              <a:tblGrid>
                <a:gridCol w="1804236">
                  <a:extLst>
                    <a:ext uri="{9D8B030D-6E8A-4147-A177-3AD203B41FA5}">
                      <a16:colId xmlns:a16="http://schemas.microsoft.com/office/drawing/2014/main" val="20000"/>
                    </a:ext>
                  </a:extLst>
                </a:gridCol>
                <a:gridCol w="2033324">
                  <a:extLst>
                    <a:ext uri="{9D8B030D-6E8A-4147-A177-3AD203B41FA5}">
                      <a16:colId xmlns:a16="http://schemas.microsoft.com/office/drawing/2014/main" val="20001"/>
                    </a:ext>
                  </a:extLst>
                </a:gridCol>
                <a:gridCol w="1953640">
                  <a:extLst>
                    <a:ext uri="{9D8B030D-6E8A-4147-A177-3AD203B41FA5}">
                      <a16:colId xmlns:a16="http://schemas.microsoft.com/office/drawing/2014/main" val="20002"/>
                    </a:ext>
                  </a:extLst>
                </a:gridCol>
              </a:tblGrid>
              <a:tr h="86235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1" i="0" u="none" strike="noStrike" cap="none" normalizeH="0" baseline="0" dirty="0">
                          <a:ln>
                            <a:noFill/>
                          </a:ln>
                          <a:solidFill>
                            <a:schemeClr val="tx1"/>
                          </a:solidFill>
                          <a:effectLst/>
                          <a:latin typeface="+mn-lt"/>
                          <a:ea typeface="Times New Roman" charset="0"/>
                          <a:cs typeface="Times New Roman" charset="0"/>
                        </a:rPr>
                        <a:t>Tax preparation method</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1" i="0" u="none" strike="noStrike" cap="none" normalizeH="0" baseline="0" dirty="0">
                          <a:ln>
                            <a:noFill/>
                          </a:ln>
                          <a:solidFill>
                            <a:schemeClr val="tx1"/>
                          </a:solidFill>
                          <a:effectLst/>
                          <a:latin typeface="+mn-lt"/>
                          <a:ea typeface="Times New Roman" charset="0"/>
                          <a:cs typeface="Times New Roman" charset="0"/>
                        </a:rPr>
                        <a:t>Observed frequency</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1" i="0" u="none" strike="noStrike" cap="none" normalizeH="0" baseline="0" dirty="0">
                          <a:ln>
                            <a:noFill/>
                          </a:ln>
                          <a:solidFill>
                            <a:schemeClr val="tx1"/>
                          </a:solidFill>
                          <a:effectLst/>
                          <a:latin typeface="+mn-lt"/>
                          <a:ea typeface="Times New Roman" charset="0"/>
                          <a:cs typeface="Times New Roman" charset="0"/>
                        </a:rPr>
                        <a:t>Expected frequency</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955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Accountant</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71</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75</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955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a:ln>
                            <a:noFill/>
                          </a:ln>
                          <a:solidFill>
                            <a:schemeClr val="tx1"/>
                          </a:solidFill>
                          <a:effectLst/>
                          <a:latin typeface="+mn-lt"/>
                          <a:ea typeface="Times New Roman" charset="0"/>
                          <a:cs typeface="Times New Roman" charset="0"/>
                        </a:rPr>
                        <a:t>By hand</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40</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60</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595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Computer hardware</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101</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105</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955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Friend/family</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35</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15</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3439">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Tax preparation service</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53</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1800" b="0" i="0" u="none" strike="noStrike" cap="none" normalizeH="0" baseline="0" dirty="0">
                          <a:ln>
                            <a:noFill/>
                          </a:ln>
                          <a:solidFill>
                            <a:schemeClr val="tx1"/>
                          </a:solidFill>
                          <a:effectLst/>
                          <a:latin typeface="+mn-lt"/>
                          <a:ea typeface="Times New Roman" charset="0"/>
                          <a:cs typeface="Times New Roman" charset="0"/>
                        </a:rPr>
                        <a:t>45</a:t>
                      </a:r>
                    </a:p>
                  </a:txBody>
                  <a:tcPr marL="189914" marR="189914" marT="18278" marB="182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7" name="Picture 6" descr="Chi squared = sigma, times fraction O minus E, squared over E = fraction 71 minus 75, squared over 75, + fraction 40 minus 60, squared over 60, + fraction 101 minus 105, squared over 105, + 35 minus 15, squared over 15, + fraction 53 minus 45, squared over 45 = approximately 35.1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487" y="5029200"/>
            <a:ext cx="7557025" cy="926501"/>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1: Performing a Goodness of Fit Test </a:t>
            </a:r>
            <a:r>
              <a:rPr lang="en-US" sz="2000" b="0" dirty="0">
                <a:solidFill>
                  <a:schemeClr val="bg2"/>
                </a:solidFill>
                <a:latin typeface="+mj-lt"/>
              </a:rPr>
              <a:t>(4 of 4)</a:t>
            </a:r>
            <a:endParaRPr lang="en-IN" sz="2000" b="0" dirty="0">
              <a:solidFill>
                <a:schemeClr val="bg2"/>
              </a:solidFill>
              <a:latin typeface="+mj-lt"/>
            </a:endParaRPr>
          </a:p>
        </p:txBody>
      </p:sp>
      <p:sp>
        <p:nvSpPr>
          <p:cNvPr id="3" name="Content Placeholder 2"/>
          <p:cNvSpPr>
            <a:spLocks noGrp="1"/>
          </p:cNvSpPr>
          <p:nvPr>
            <p:ph idx="1"/>
          </p:nvPr>
        </p:nvSpPr>
        <p:spPr>
          <a:xfrm>
            <a:off x="457200" y="1524000"/>
            <a:ext cx="5410200" cy="3048000"/>
          </a:xfrm>
        </p:spPr>
        <p:txBody>
          <a:bodyPr/>
          <a:lstStyle/>
          <a:p>
            <a:pPr>
              <a:spcBef>
                <a:spcPct val="20000"/>
              </a:spcBef>
              <a:buClr>
                <a:schemeClr val="bg2"/>
              </a:buClr>
            </a:pPr>
            <a:r>
              <a:rPr lang="en-US" sz="1800" b="1" i="1" dirty="0">
                <a:cs typeface="Times New Roman" pitchFamily="18" charset="0"/>
              </a:rPr>
              <a:t>H</a:t>
            </a:r>
            <a:r>
              <a:rPr lang="en-US" sz="1800" b="1" baseline="-25000" dirty="0">
                <a:cs typeface="Times New Roman" pitchFamily="18" charset="0"/>
              </a:rPr>
              <a:t>0</a:t>
            </a:r>
            <a:r>
              <a:rPr lang="en-US" sz="1800" b="1" dirty="0">
                <a:cs typeface="Times New Roman" pitchFamily="18" charset="0"/>
              </a:rPr>
              <a:t>: The distribution is 25% by accountant, 20% by hand, 35% by computer software, 5% by friend/ family, and 15% by tax preparation service. (Claim)</a:t>
            </a:r>
          </a:p>
          <a:p>
            <a:pPr>
              <a:spcBef>
                <a:spcPct val="20000"/>
              </a:spcBef>
              <a:buClr>
                <a:schemeClr val="bg2"/>
              </a:buClr>
            </a:pPr>
            <a:r>
              <a:rPr lang="en-US" sz="1800" b="1" i="1" dirty="0">
                <a:cs typeface="Times New Roman" pitchFamily="18" charset="0"/>
              </a:rPr>
              <a:t>H</a:t>
            </a:r>
            <a:r>
              <a:rPr lang="en-US" sz="1800" b="1" i="1" baseline="-25000" dirty="0">
                <a:cs typeface="Times New Roman" pitchFamily="18" charset="0"/>
              </a:rPr>
              <a:t>a</a:t>
            </a:r>
            <a:r>
              <a:rPr lang="en-US" sz="1800" b="1" dirty="0">
                <a:cs typeface="Times New Roman" pitchFamily="18" charset="0"/>
              </a:rPr>
              <a:t>: The distribution of tax preparation methods differs from the claimed or expected distribution.</a:t>
            </a:r>
          </a:p>
          <a:p>
            <a:pPr>
              <a:spcBef>
                <a:spcPct val="20000"/>
              </a:spcBef>
              <a:buClr>
                <a:schemeClr val="bg2"/>
              </a:buClr>
            </a:pPr>
            <a:r>
              <a:rPr lang="el-GR" sz="1800" b="1" i="1" dirty="0">
                <a:cs typeface="Times New Roman" pitchFamily="18" charset="0"/>
              </a:rPr>
              <a:t>α</a:t>
            </a:r>
            <a:r>
              <a:rPr lang="en-US" sz="1800" b="1" dirty="0">
                <a:cs typeface="Times New Roman" pitchFamily="18" charset="0"/>
              </a:rPr>
              <a:t> = 0.01</a:t>
            </a:r>
          </a:p>
          <a:p>
            <a:pPr>
              <a:spcBef>
                <a:spcPct val="20000"/>
              </a:spcBef>
              <a:buClr>
                <a:schemeClr val="bg2"/>
              </a:buClr>
            </a:pPr>
            <a:r>
              <a:rPr lang="en-US" sz="1800" b="1" dirty="0">
                <a:cs typeface="Times New Roman" pitchFamily="18" charset="0"/>
              </a:rPr>
              <a:t>d.f. = 5 – 1 = 4 	</a:t>
            </a:r>
          </a:p>
          <a:p>
            <a:pPr>
              <a:spcBef>
                <a:spcPct val="20000"/>
              </a:spcBef>
              <a:buClr>
                <a:schemeClr val="bg2"/>
              </a:buClr>
            </a:pPr>
            <a:r>
              <a:rPr lang="en-US" sz="1800" b="1" dirty="0">
                <a:cs typeface="Times New Roman" pitchFamily="18" charset="0"/>
              </a:rPr>
              <a:t>Rejection Region</a:t>
            </a:r>
          </a:p>
        </p:txBody>
      </p:sp>
      <p:pic>
        <p:nvPicPr>
          <p:cNvPr id="6" name="Picture 5" descr="A chi-squared distribution, skewed right, has tail shaded right of chi squared 0 = 13.277, including chi squared = 16.958, with area = 0.01, representing the rejection reg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572000"/>
            <a:ext cx="1729518" cy="1871493"/>
          </a:xfrm>
          <a:prstGeom prst="rect">
            <a:avLst/>
          </a:prstGeom>
        </p:spPr>
      </p:pic>
      <p:pic>
        <p:nvPicPr>
          <p:cNvPr id="8" name="Picture 7" descr="Test statistic: chi squared = approximately 35.121. Decision: Reject H 0. There is enough evidence at the 1% significance level to conclude that the distribution of tax preparation methods differs from the previous survey’s claimed or expected distribut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1608667"/>
            <a:ext cx="2584100" cy="3250962"/>
          </a:xfrm>
          <a:prstGeom prst="rect">
            <a:avLst/>
          </a:prstGeom>
        </p:spPr>
      </p:pic>
    </p:spTree>
    <p:extLst>
      <p:ext uri="{BB962C8B-B14F-4D97-AF65-F5344CB8AC3E}">
        <p14:creationId xmlns:p14="http://schemas.microsoft.com/office/powerpoint/2010/main" val="173495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2: Performing a Goodness of Fit Test </a:t>
            </a:r>
            <a:r>
              <a:rPr lang="en-US" sz="2000" b="0" dirty="0">
                <a:solidFill>
                  <a:schemeClr val="bg2"/>
                </a:solidFill>
                <a:latin typeface="+mj-lt"/>
              </a:rPr>
              <a:t>(1 of 5)</a:t>
            </a:r>
            <a:endParaRPr lang="en-IN" sz="2000" b="0" dirty="0">
              <a:solidFill>
                <a:schemeClr val="bg2"/>
              </a:solidFill>
              <a:latin typeface="+mj-lt"/>
            </a:endParaRPr>
          </a:p>
        </p:txBody>
      </p:sp>
      <p:sp>
        <p:nvSpPr>
          <p:cNvPr id="3" name="Content Placeholder 2"/>
          <p:cNvSpPr>
            <a:spLocks noGrp="1"/>
          </p:cNvSpPr>
          <p:nvPr>
            <p:ph idx="1"/>
          </p:nvPr>
        </p:nvSpPr>
        <p:spPr/>
        <p:txBody>
          <a:bodyPr/>
          <a:lstStyle/>
          <a:p>
            <a:pPr marL="0" indent="0">
              <a:buNone/>
            </a:pPr>
            <a:r>
              <a:rPr lang="en-US" sz="2400" dirty="0">
                <a:ea typeface="ＭＳ Ｐゴシック" pitchFamily="34" charset="-128"/>
              </a:rPr>
              <a:t>A researcher claims that the number of different-colored candies in bags of dark chocolate M&amp;M</a:t>
            </a:r>
            <a:r>
              <a:rPr lang="en-US" altLang="en-US" sz="2400" dirty="0">
                <a:ea typeface="ＭＳ Ｐゴシック" pitchFamily="34" charset="-128"/>
              </a:rPr>
              <a:t>’</a:t>
            </a:r>
            <a:r>
              <a:rPr lang="en-US" sz="2400" dirty="0">
                <a:ea typeface="ＭＳ Ｐゴシック" pitchFamily="34" charset="-128"/>
              </a:rPr>
              <a:t>s is uniformly distributed. To test this claim, you randomly select a bag that contains 500 dark chocolate M&amp;M</a:t>
            </a:r>
            <a:r>
              <a:rPr lang="en-US" altLang="en-US" sz="2400" dirty="0">
                <a:ea typeface="ＭＳ Ｐゴシック" pitchFamily="34" charset="-128"/>
              </a:rPr>
              <a:t>’</a:t>
            </a:r>
            <a:r>
              <a:rPr lang="en-US" sz="2400" dirty="0">
                <a:ea typeface="ＭＳ Ｐゴシック" pitchFamily="34" charset="-128"/>
              </a:rPr>
              <a:t>s. The results are shown in the table on the next slide. Using </a:t>
            </a:r>
            <a:r>
              <a:rPr lang="el-GR" sz="2400" i="1" dirty="0">
                <a:ea typeface="ＭＳ Ｐゴシック" pitchFamily="34" charset="-128"/>
              </a:rPr>
              <a:t>α</a:t>
            </a:r>
            <a:r>
              <a:rPr lang="en-US" sz="2400" dirty="0">
                <a:ea typeface="ＭＳ Ｐゴシック" pitchFamily="34" charset="-128"/>
              </a:rPr>
              <a:t> = 0.10, perform a chi-square goodness-of-fit test to test the claimed or expected distribution. What can you conclude? </a:t>
            </a:r>
            <a:r>
              <a:rPr lang="en-US" sz="2000" b="1" dirty="0">
                <a:solidFill>
                  <a:schemeClr val="tx2"/>
                </a:solidFill>
                <a:ea typeface="ＭＳ Ｐゴシック" pitchFamily="34" charset="-128"/>
              </a:rPr>
              <a:t>(Adapted from Mars Incorporated)</a:t>
            </a:r>
            <a:endParaRPr lang="en-IN" sz="2000" b="1" dirty="0"/>
          </a:p>
        </p:txBody>
      </p:sp>
    </p:spTree>
    <p:extLst>
      <p:ext uri="{BB962C8B-B14F-4D97-AF65-F5344CB8AC3E}">
        <p14:creationId xmlns:p14="http://schemas.microsoft.com/office/powerpoint/2010/main" val="1883220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2: Performing a Goodness of Fit Test </a:t>
            </a:r>
            <a:r>
              <a:rPr lang="en-US" sz="2000" b="0" dirty="0">
                <a:solidFill>
                  <a:schemeClr val="bg2"/>
                </a:solidFill>
                <a:latin typeface="+mj-lt"/>
              </a:rPr>
              <a:t>(2 of 5)</a:t>
            </a:r>
            <a:endParaRPr lang="en-IN" sz="2000" b="0" dirty="0">
              <a:solidFill>
                <a:schemeClr val="bg2"/>
              </a:solidFill>
              <a:latin typeface="+mj-lt"/>
            </a:endParaRPr>
          </a:p>
        </p:txBody>
      </p:sp>
      <p:pic>
        <p:nvPicPr>
          <p:cNvPr id="6" name="Picture 5" descr="A table lists frequencies of colors, adding to n = 500: brown, 80; yellow, 95; red, 88; blue, 83; orange, 76; green, 7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600200"/>
            <a:ext cx="3356943" cy="3226829"/>
          </a:xfrm>
          <a:prstGeom prst="rect">
            <a:avLst/>
          </a:prstGeom>
        </p:spPr>
      </p:pic>
      <p:sp>
        <p:nvSpPr>
          <p:cNvPr id="3" name="Content Placeholder 2"/>
          <p:cNvSpPr>
            <a:spLocks noGrp="1"/>
          </p:cNvSpPr>
          <p:nvPr>
            <p:ph idx="1"/>
          </p:nvPr>
        </p:nvSpPr>
        <p:spPr>
          <a:xfrm>
            <a:off x="4267200" y="1524000"/>
            <a:ext cx="4419600" cy="3988829"/>
          </a:xfrm>
        </p:spPr>
        <p:txBody>
          <a:bodyPr/>
          <a:lstStyle/>
          <a:p>
            <a:pPr marL="0" indent="0">
              <a:buNone/>
            </a:pPr>
            <a:r>
              <a:rPr lang="en-US" sz="2600" b="1" dirty="0"/>
              <a:t>Solution</a:t>
            </a:r>
          </a:p>
          <a:p>
            <a:pPr>
              <a:buClr>
                <a:schemeClr val="bg2"/>
              </a:buClr>
            </a:pPr>
            <a:r>
              <a:rPr lang="en-US" sz="2400" dirty="0"/>
              <a:t>The claim is that the distribution is uniform, so the expected frequencies of the colors are equal. </a:t>
            </a:r>
          </a:p>
          <a:p>
            <a:pPr>
              <a:buClr>
                <a:schemeClr val="bg2"/>
              </a:buClr>
            </a:pPr>
            <a:r>
              <a:rPr lang="en-US" sz="2400" dirty="0"/>
              <a:t>To find each expected frequency, divide the sample size by the number of colors.</a:t>
            </a:r>
          </a:p>
          <a:p>
            <a:pPr>
              <a:buClr>
                <a:schemeClr val="bg2"/>
              </a:buClr>
            </a:pPr>
            <a:r>
              <a:rPr lang="en-US" sz="2400" b="1" i="1" dirty="0"/>
              <a:t>E</a:t>
            </a:r>
            <a:r>
              <a:rPr lang="en-US" sz="2400" b="1" dirty="0"/>
              <a:t> = 500/6 ≈ 83.3</a:t>
            </a:r>
            <a:endParaRPr lang="en-IN" sz="2400" dirty="0"/>
          </a:p>
        </p:txBody>
      </p:sp>
    </p:spTree>
    <p:extLst>
      <p:ext uri="{BB962C8B-B14F-4D97-AF65-F5344CB8AC3E}">
        <p14:creationId xmlns:p14="http://schemas.microsoft.com/office/powerpoint/2010/main" val="1883220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2: Performing a Goodness of Fit Test </a:t>
            </a:r>
            <a:r>
              <a:rPr lang="en-US" sz="2000" b="0" dirty="0">
                <a:solidFill>
                  <a:schemeClr val="bg2"/>
                </a:solidFill>
                <a:latin typeface="+mj-lt"/>
              </a:rPr>
              <a:t>(3 of 5)</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229600" cy="2438400"/>
          </a:xfrm>
        </p:spPr>
        <p:txBody>
          <a:bodyPr/>
          <a:lstStyle/>
          <a:p>
            <a:pPr>
              <a:spcBef>
                <a:spcPct val="20000"/>
              </a:spcBef>
            </a:pPr>
            <a:r>
              <a:rPr lang="en-US" sz="2000" b="1" i="1" dirty="0">
                <a:cs typeface="Times New Roman" pitchFamily="18" charset="0"/>
              </a:rPr>
              <a:t>H</a:t>
            </a:r>
            <a:r>
              <a:rPr lang="en-US" sz="2000" b="1" baseline="-25000" dirty="0">
                <a:cs typeface="Times New Roman" pitchFamily="18" charset="0"/>
              </a:rPr>
              <a:t>0</a:t>
            </a:r>
            <a:r>
              <a:rPr lang="en-US" sz="2000" b="1" dirty="0">
                <a:cs typeface="Times New Roman" pitchFamily="18" charset="0"/>
              </a:rPr>
              <a:t>: </a:t>
            </a:r>
            <a:r>
              <a:rPr lang="en-US" sz="2000" b="1" dirty="0">
                <a:solidFill>
                  <a:schemeClr val="tx2"/>
                </a:solidFill>
              </a:rPr>
              <a:t>Distribution of different-colored candies in bags of dark chocolate M&amp;M</a:t>
            </a:r>
            <a:r>
              <a:rPr lang="en-US" altLang="en-US" sz="2000" b="1" dirty="0">
                <a:solidFill>
                  <a:schemeClr val="tx2"/>
                </a:solidFill>
              </a:rPr>
              <a:t>’</a:t>
            </a:r>
            <a:r>
              <a:rPr lang="en-US" sz="2000" b="1" dirty="0">
                <a:solidFill>
                  <a:schemeClr val="tx2"/>
                </a:solidFill>
              </a:rPr>
              <a:t>s is uniform. (Claim)</a:t>
            </a:r>
          </a:p>
          <a:p>
            <a:pPr>
              <a:spcBef>
                <a:spcPct val="20000"/>
              </a:spcBef>
              <a:buClr>
                <a:schemeClr val="bg2"/>
              </a:buClr>
            </a:pPr>
            <a:r>
              <a:rPr lang="en-US" sz="2000" b="1" i="1" dirty="0">
                <a:cs typeface="Times New Roman" pitchFamily="18" charset="0"/>
              </a:rPr>
              <a:t>H</a:t>
            </a:r>
            <a:r>
              <a:rPr lang="en-US" sz="2000" b="1" i="1" baseline="-25000" dirty="0">
                <a:cs typeface="Times New Roman" pitchFamily="18" charset="0"/>
              </a:rPr>
              <a:t>a</a:t>
            </a:r>
            <a:r>
              <a:rPr lang="en-US" sz="2000" b="1" dirty="0">
                <a:cs typeface="Times New Roman" pitchFamily="18" charset="0"/>
              </a:rPr>
              <a:t>: </a:t>
            </a:r>
            <a:r>
              <a:rPr lang="en-US" sz="2000" b="1" dirty="0">
                <a:solidFill>
                  <a:schemeClr val="tx2"/>
                </a:solidFill>
              </a:rPr>
              <a:t>Distribution of different-colored candies in bags of dark chocolate M&amp;M</a:t>
            </a:r>
            <a:r>
              <a:rPr lang="en-US" altLang="en-US" sz="2000" b="1" dirty="0">
                <a:solidFill>
                  <a:schemeClr val="tx2"/>
                </a:solidFill>
              </a:rPr>
              <a:t>’</a:t>
            </a:r>
            <a:r>
              <a:rPr lang="en-US" sz="2000" b="1" dirty="0">
                <a:solidFill>
                  <a:schemeClr val="tx2"/>
                </a:solidFill>
              </a:rPr>
              <a:t>s is not uniform.</a:t>
            </a:r>
          </a:p>
          <a:p>
            <a:pPr>
              <a:spcBef>
                <a:spcPct val="20000"/>
              </a:spcBef>
              <a:buClr>
                <a:schemeClr val="bg2"/>
              </a:buClr>
            </a:pPr>
            <a:r>
              <a:rPr lang="el-GR" sz="2000" b="1" i="1" dirty="0">
                <a:cs typeface="Times New Roman" pitchFamily="18" charset="0"/>
              </a:rPr>
              <a:t>α</a:t>
            </a:r>
            <a:r>
              <a:rPr lang="en-US" sz="2000" b="1" dirty="0">
                <a:cs typeface="Times New Roman" pitchFamily="18" charset="0"/>
              </a:rPr>
              <a:t> = 0.10</a:t>
            </a:r>
          </a:p>
          <a:p>
            <a:pPr>
              <a:spcBef>
                <a:spcPct val="20000"/>
              </a:spcBef>
              <a:buClr>
                <a:schemeClr val="bg2"/>
              </a:buClr>
            </a:pPr>
            <a:r>
              <a:rPr lang="en-US" sz="2000" b="1" dirty="0">
                <a:cs typeface="Times New Roman" pitchFamily="18" charset="0"/>
              </a:rPr>
              <a:t>d.f. = 6 – 1 = 5</a:t>
            </a:r>
          </a:p>
          <a:p>
            <a:pPr>
              <a:spcBef>
                <a:spcPct val="20000"/>
              </a:spcBef>
              <a:buClr>
                <a:schemeClr val="bg2"/>
              </a:buClr>
            </a:pPr>
            <a:r>
              <a:rPr lang="en-US" sz="2000" b="1" dirty="0">
                <a:cs typeface="Times New Roman" pitchFamily="18" charset="0"/>
              </a:rPr>
              <a:t>Rejection Region</a:t>
            </a:r>
            <a:endParaRPr lang="en-IN" sz="2000" dirty="0"/>
          </a:p>
        </p:txBody>
      </p:sp>
      <p:pic>
        <p:nvPicPr>
          <p:cNvPr id="20" name="Picture 19" descr="A chi-squared distribution, skewed right, has tail shaded right of chi-squared 0 = 9.236 with area alpha = 0.10, as the rejection region, not including chi squared = 3.0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62" y="4153049"/>
            <a:ext cx="2166552" cy="2202069"/>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2: Performing a Goodness of Fit Test </a:t>
            </a:r>
            <a:r>
              <a:rPr lang="en-US" sz="2000" b="0" dirty="0">
                <a:solidFill>
                  <a:schemeClr val="bg2"/>
                </a:solidFill>
                <a:latin typeface="+mj-lt"/>
              </a:rPr>
              <a:t>(4 of 5)</a:t>
            </a:r>
            <a:endParaRPr lang="en-IN" sz="2000" b="0" dirty="0">
              <a:solidFill>
                <a:schemeClr val="bg2"/>
              </a:solidFill>
              <a:latin typeface="+mj-lt"/>
            </a:endParaRPr>
          </a:p>
        </p:txBody>
      </p:sp>
      <p:graphicFrame>
        <p:nvGraphicFramePr>
          <p:cNvPr id="6" name="Table 4"/>
          <p:cNvGraphicFramePr>
            <a:graphicFrameLocks noGrp="1"/>
          </p:cNvGraphicFramePr>
          <p:nvPr>
            <p:extLst>
              <p:ext uri="{D42A27DB-BD31-4B8C-83A1-F6EECF244321}">
                <p14:modId xmlns:p14="http://schemas.microsoft.com/office/powerpoint/2010/main" val="397895971"/>
              </p:ext>
            </p:extLst>
          </p:nvPr>
        </p:nvGraphicFramePr>
        <p:xfrm>
          <a:off x="2194719" y="1420809"/>
          <a:ext cx="4754562" cy="2693991"/>
        </p:xfrm>
        <a:graphic>
          <a:graphicData uri="http://schemas.openxmlformats.org/drawingml/2006/table">
            <a:tbl>
              <a:tblPr firstRow="1"/>
              <a:tblGrid>
                <a:gridCol w="1481137">
                  <a:extLst>
                    <a:ext uri="{9D8B030D-6E8A-4147-A177-3AD203B41FA5}">
                      <a16:colId xmlns:a16="http://schemas.microsoft.com/office/drawing/2014/main" val="20000"/>
                    </a:ext>
                  </a:extLst>
                </a:gridCol>
                <a:gridCol w="1670050">
                  <a:extLst>
                    <a:ext uri="{9D8B030D-6E8A-4147-A177-3AD203B41FA5}">
                      <a16:colId xmlns:a16="http://schemas.microsoft.com/office/drawing/2014/main" val="20001"/>
                    </a:ext>
                  </a:extLst>
                </a:gridCol>
                <a:gridCol w="1603375">
                  <a:extLst>
                    <a:ext uri="{9D8B030D-6E8A-4147-A177-3AD203B41FA5}">
                      <a16:colId xmlns:a16="http://schemas.microsoft.com/office/drawing/2014/main" val="20002"/>
                    </a:ext>
                  </a:extLst>
                </a:gridCol>
              </a:tblGrid>
              <a:tr h="6461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br>
                        <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rPr>
                      </a:br>
                      <a:r>
                        <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rPr>
                        <a:t>Color</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rPr>
                        <a:t>Observed frequency</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rPr>
                        <a:t>Expected frequency</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Brown</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80</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83.33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Yellow</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a:ln>
                            <a:noFill/>
                          </a:ln>
                          <a:solidFill>
                            <a:schemeClr val="tx1"/>
                          </a:solidFill>
                          <a:effectLst/>
                          <a:latin typeface="+mn-lt"/>
                          <a:ea typeface="ＭＳ Ｐゴシック" pitchFamily="34" charset="-128"/>
                          <a:cs typeface="Times New Roman" pitchFamily="18" charset="0"/>
                        </a:rPr>
                        <a:t>95</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83.33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a:ln>
                            <a:noFill/>
                          </a:ln>
                          <a:solidFill>
                            <a:schemeClr val="tx1"/>
                          </a:solidFill>
                          <a:effectLst/>
                          <a:latin typeface="+mn-lt"/>
                          <a:ea typeface="ＭＳ Ｐゴシック" pitchFamily="34" charset="-128"/>
                          <a:cs typeface="Times New Roman" pitchFamily="18" charset="0"/>
                        </a:rPr>
                        <a:t>Red</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88</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83.33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Blue</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83.33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Orange</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76</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83.33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Green</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a:ln>
                            <a:noFill/>
                          </a:ln>
                          <a:solidFill>
                            <a:schemeClr val="tx1"/>
                          </a:solidFill>
                          <a:effectLst/>
                          <a:latin typeface="+mn-lt"/>
                          <a:ea typeface="ＭＳ Ｐゴシック" pitchFamily="34" charset="-128"/>
                          <a:cs typeface="Times New Roman" pitchFamily="18" charset="0"/>
                        </a:rPr>
                        <a:t>78</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83.33</a:t>
                      </a:r>
                    </a:p>
                  </a:txBody>
                  <a:tcPr marL="189914" marR="189914" marT="18282" marB="182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7" name="Picture 6" descr="Chi squared = sigma, fraction O minus E, squared over E = approximately fraction 80 minus 83.33, squared over 83.33, + fraction 95 minus 83.33, squared over 83.33, + fraction 88 minus 83.33, squared over 83.33, + fraction 83 minus 83.33, squared over 83.33, + fraction 76 minus 83.33, squared over 83.33, + fraction 78 minus 83.33, squared, over 83.33 = approximately 3.0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267200"/>
            <a:ext cx="4572000" cy="2139918"/>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2: Performing a Goodness of Fit Test </a:t>
            </a:r>
            <a:r>
              <a:rPr lang="en-US" sz="2000" b="0" dirty="0">
                <a:solidFill>
                  <a:schemeClr val="bg2"/>
                </a:solidFill>
                <a:latin typeface="+mj-lt"/>
              </a:rPr>
              <a:t>(5 of 5)</a:t>
            </a:r>
            <a:endParaRPr lang="en-IN" sz="2000" b="0" dirty="0">
              <a:solidFill>
                <a:schemeClr val="bg2"/>
              </a:solidFill>
              <a:latin typeface="+mj-lt"/>
            </a:endParaRPr>
          </a:p>
        </p:txBody>
      </p:sp>
      <p:sp>
        <p:nvSpPr>
          <p:cNvPr id="3" name="Content Placeholder 2"/>
          <p:cNvSpPr>
            <a:spLocks noGrp="1"/>
          </p:cNvSpPr>
          <p:nvPr>
            <p:ph idx="1"/>
          </p:nvPr>
        </p:nvSpPr>
        <p:spPr>
          <a:xfrm>
            <a:off x="457200" y="1422399"/>
            <a:ext cx="4800600" cy="2743200"/>
          </a:xfrm>
        </p:spPr>
        <p:txBody>
          <a:bodyPr/>
          <a:lstStyle/>
          <a:p>
            <a:pPr>
              <a:spcBef>
                <a:spcPct val="20000"/>
              </a:spcBef>
              <a:buClr>
                <a:schemeClr val="bg2"/>
              </a:buClr>
            </a:pPr>
            <a:r>
              <a:rPr lang="en-US" sz="1800" b="1" i="1" dirty="0">
                <a:cs typeface="Times New Roman" pitchFamily="18" charset="0"/>
              </a:rPr>
              <a:t>H</a:t>
            </a:r>
            <a:r>
              <a:rPr lang="en-US" sz="1800" b="1" baseline="-25000" dirty="0">
                <a:cs typeface="Times New Roman" pitchFamily="18" charset="0"/>
              </a:rPr>
              <a:t>0</a:t>
            </a:r>
            <a:r>
              <a:rPr lang="en-US" sz="1800" b="1" dirty="0">
                <a:cs typeface="Times New Roman" pitchFamily="18" charset="0"/>
              </a:rPr>
              <a:t>: </a:t>
            </a:r>
            <a:r>
              <a:rPr lang="en-US" sz="1800" b="1" dirty="0"/>
              <a:t>Distribution of different-colored candies in bags of dark chocolate M&amp;M</a:t>
            </a:r>
            <a:r>
              <a:rPr lang="en-US" altLang="en-US" sz="1800" b="1" dirty="0"/>
              <a:t>’</a:t>
            </a:r>
            <a:r>
              <a:rPr lang="en-US" sz="1800" b="1" dirty="0"/>
              <a:t>s is uniform. (Claim)</a:t>
            </a:r>
          </a:p>
          <a:p>
            <a:pPr>
              <a:spcBef>
                <a:spcPct val="20000"/>
              </a:spcBef>
              <a:buClr>
                <a:schemeClr val="bg2"/>
              </a:buClr>
            </a:pPr>
            <a:r>
              <a:rPr lang="en-US" sz="1800" b="1" i="1" dirty="0">
                <a:cs typeface="Times New Roman" pitchFamily="18" charset="0"/>
              </a:rPr>
              <a:t>H</a:t>
            </a:r>
            <a:r>
              <a:rPr lang="en-US" sz="1800" b="1" i="1" baseline="-25000" dirty="0">
                <a:cs typeface="Times New Roman" pitchFamily="18" charset="0"/>
              </a:rPr>
              <a:t>a</a:t>
            </a:r>
            <a:r>
              <a:rPr lang="en-US" sz="1800" b="1" dirty="0">
                <a:cs typeface="Times New Roman" pitchFamily="18" charset="0"/>
              </a:rPr>
              <a:t>: </a:t>
            </a:r>
            <a:r>
              <a:rPr lang="en-US" sz="1800" b="1" dirty="0"/>
              <a:t>Distribution of different-colored candies in bags of dark chocolate M&amp;M</a:t>
            </a:r>
            <a:r>
              <a:rPr lang="en-US" altLang="en-US" sz="1800" b="1" dirty="0"/>
              <a:t>’</a:t>
            </a:r>
            <a:r>
              <a:rPr lang="en-US" sz="1800" b="1" dirty="0"/>
              <a:t>s is not uniform.</a:t>
            </a:r>
          </a:p>
          <a:p>
            <a:pPr>
              <a:spcBef>
                <a:spcPct val="20000"/>
              </a:spcBef>
              <a:buClr>
                <a:schemeClr val="bg2"/>
              </a:buClr>
            </a:pPr>
            <a:r>
              <a:rPr lang="el-GR" sz="1800" b="1" i="1" dirty="0">
                <a:cs typeface="Times New Roman" pitchFamily="18" charset="0"/>
              </a:rPr>
              <a:t>α</a:t>
            </a:r>
            <a:r>
              <a:rPr lang="en-US" sz="1800" b="1" dirty="0">
                <a:cs typeface="Times New Roman" pitchFamily="18" charset="0"/>
              </a:rPr>
              <a:t> = 0.01 </a:t>
            </a:r>
          </a:p>
          <a:p>
            <a:pPr>
              <a:spcBef>
                <a:spcPct val="20000"/>
              </a:spcBef>
              <a:buClr>
                <a:schemeClr val="bg2"/>
              </a:buClr>
            </a:pPr>
            <a:r>
              <a:rPr lang="en-US" sz="1800" b="1" dirty="0">
                <a:cs typeface="Times New Roman" pitchFamily="18" charset="0"/>
              </a:rPr>
              <a:t>d.f. = 6 – 1 = 5 	</a:t>
            </a:r>
          </a:p>
          <a:p>
            <a:pPr>
              <a:spcBef>
                <a:spcPct val="20000"/>
              </a:spcBef>
              <a:buClr>
                <a:schemeClr val="bg2"/>
              </a:buClr>
            </a:pPr>
            <a:r>
              <a:rPr lang="en-US" sz="1800" b="1" dirty="0">
                <a:cs typeface="Times New Roman" pitchFamily="18" charset="0"/>
              </a:rPr>
              <a:t>Rejection Region</a:t>
            </a:r>
          </a:p>
        </p:txBody>
      </p:sp>
      <p:pic>
        <p:nvPicPr>
          <p:cNvPr id="22" name="Picture 21" descr="A chi-squared distribution has tail shaded right of chi squared 0 = 9.236, with area alpha = 0.10, as rejection region, not including point chi squared = 3.0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76" y="4182805"/>
            <a:ext cx="2232201" cy="2268794"/>
          </a:xfrm>
          <a:prstGeom prst="rect">
            <a:avLst/>
          </a:prstGeom>
        </p:spPr>
      </p:pic>
      <p:sp>
        <p:nvSpPr>
          <p:cNvPr id="4" name="Content Placeholder 3"/>
          <p:cNvSpPr>
            <a:spLocks noGrp="1"/>
          </p:cNvSpPr>
          <p:nvPr>
            <p:ph idx="13"/>
          </p:nvPr>
        </p:nvSpPr>
        <p:spPr>
          <a:xfrm>
            <a:off x="5486400" y="1295400"/>
            <a:ext cx="3505200" cy="2514600"/>
          </a:xfrm>
        </p:spPr>
        <p:txBody>
          <a:bodyPr/>
          <a:lstStyle/>
          <a:p>
            <a:pPr eaLnBrk="0" hangingPunct="0">
              <a:spcBef>
                <a:spcPts val="625"/>
              </a:spcBef>
              <a:buClr>
                <a:schemeClr val="bg2"/>
              </a:buClr>
            </a:pPr>
            <a:r>
              <a:rPr lang="en-US" sz="2000" b="1" dirty="0"/>
              <a:t>Test Statistic: </a:t>
            </a:r>
          </a:p>
          <a:p>
            <a:pPr marL="0" indent="0" eaLnBrk="0" hangingPunct="0">
              <a:spcBef>
                <a:spcPts val="625"/>
              </a:spcBef>
              <a:buClr>
                <a:schemeClr val="accent1"/>
              </a:buClr>
              <a:buNone/>
            </a:pPr>
            <a:r>
              <a:rPr lang="en-IN" sz="2000" b="1" dirty="0">
                <a:cs typeface="Times New Roman" pitchFamily="18" charset="0"/>
              </a:rPr>
              <a:t>         </a:t>
            </a:r>
            <a:r>
              <a:rPr lang="el-GR" sz="2000" b="1" i="1" dirty="0">
                <a:cs typeface="Times New Roman" pitchFamily="18" charset="0"/>
              </a:rPr>
              <a:t>χ</a:t>
            </a:r>
            <a:r>
              <a:rPr lang="en-US" sz="2000" b="1" baseline="30000" dirty="0"/>
              <a:t>2</a:t>
            </a:r>
            <a:r>
              <a:rPr lang="en-US" sz="2000" b="1" dirty="0"/>
              <a:t> ≈ 3.016</a:t>
            </a:r>
          </a:p>
          <a:p>
            <a:pPr eaLnBrk="0" hangingPunct="0">
              <a:spcBef>
                <a:spcPts val="625"/>
              </a:spcBef>
              <a:buClr>
                <a:schemeClr val="bg2"/>
              </a:buClr>
            </a:pPr>
            <a:r>
              <a:rPr lang="en-US" sz="2000" b="1" dirty="0"/>
              <a:t>Decision: Fail to Reject </a:t>
            </a:r>
            <a:r>
              <a:rPr lang="en-US" sz="2000" b="1" i="1" dirty="0"/>
              <a:t>H</a:t>
            </a:r>
            <a:r>
              <a:rPr lang="en-US" sz="2000" b="1" baseline="-25000" dirty="0"/>
              <a:t>0</a:t>
            </a:r>
            <a:endParaRPr lang="en-US" sz="2000" b="1" baseline="-25000" dirty="0">
              <a:solidFill>
                <a:schemeClr val="accent2"/>
              </a:solidFill>
            </a:endParaRPr>
          </a:p>
          <a:p>
            <a:pPr marL="0" indent="0">
              <a:buNone/>
            </a:pPr>
            <a:r>
              <a:rPr lang="en-US" sz="2000" dirty="0">
                <a:solidFill>
                  <a:srgbClr val="000000"/>
                </a:solidFill>
              </a:rPr>
              <a:t>There is not enough evidence at the 10% level of significance to reject the claim that the distribution is uniform.</a:t>
            </a:r>
            <a:endParaRPr lang="en-US" sz="2000" dirty="0"/>
          </a:p>
        </p:txBody>
      </p:sp>
    </p:spTree>
    <p:extLst>
      <p:ext uri="{BB962C8B-B14F-4D97-AF65-F5344CB8AC3E}">
        <p14:creationId xmlns:p14="http://schemas.microsoft.com/office/powerpoint/2010/main" val="1236677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Section 10.1 Summary</a:t>
            </a:r>
            <a:endParaRPr lang="en-IN" sz="3600" dirty="0">
              <a:latin typeface="+mj-lt"/>
            </a:endParaRPr>
          </a:p>
        </p:txBody>
      </p:sp>
      <p:sp>
        <p:nvSpPr>
          <p:cNvPr id="3" name="Content Placeholder 2"/>
          <p:cNvSpPr>
            <a:spLocks noGrp="1"/>
          </p:cNvSpPr>
          <p:nvPr>
            <p:ph idx="1"/>
          </p:nvPr>
        </p:nvSpPr>
        <p:spPr/>
        <p:txBody>
          <a:bodyPr/>
          <a:lstStyle/>
          <a:p>
            <a:r>
              <a:rPr lang="en-US" sz="2600" dirty="0">
                <a:ea typeface="ＭＳ Ｐゴシック" pitchFamily="34" charset="-128"/>
              </a:rPr>
              <a:t>Used the chi-square distribution to test whether a frequency distribution fits a claimed distribution</a:t>
            </a:r>
            <a:endParaRPr lang="en-IN" sz="2600" dirty="0"/>
          </a:p>
        </p:txBody>
      </p:sp>
    </p:spTree>
    <p:extLst>
      <p:ext uri="{BB962C8B-B14F-4D97-AF65-F5344CB8AC3E}">
        <p14:creationId xmlns:p14="http://schemas.microsoft.com/office/powerpoint/2010/main" val="188322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latin typeface="+mj-lt"/>
              </a:rPr>
              <a:t>Section 10.1</a:t>
            </a:r>
            <a:endParaRPr lang="en-IN" sz="4000" dirty="0">
              <a:latin typeface="+mj-lt"/>
            </a:endParaRPr>
          </a:p>
        </p:txBody>
      </p:sp>
      <p:sp>
        <p:nvSpPr>
          <p:cNvPr id="3" name="Subtitle 2"/>
          <p:cNvSpPr>
            <a:spLocks noGrp="1"/>
          </p:cNvSpPr>
          <p:nvPr>
            <p:ph type="subTitle" idx="1"/>
          </p:nvPr>
        </p:nvSpPr>
        <p:spPr/>
        <p:txBody>
          <a:bodyPr/>
          <a:lstStyle/>
          <a:p>
            <a:pPr algn="ctr"/>
            <a:r>
              <a:rPr lang="en-US" altLang="en-US" sz="3600" dirty="0">
                <a:ea typeface="Times New Roman" charset="0"/>
              </a:rPr>
              <a:t>Goodness of Fit</a:t>
            </a:r>
          </a:p>
        </p:txBody>
      </p:sp>
    </p:spTree>
    <p:extLst>
      <p:ext uri="{BB962C8B-B14F-4D97-AF65-F5344CB8AC3E}">
        <p14:creationId xmlns:p14="http://schemas.microsoft.com/office/powerpoint/2010/main" val="359389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Section 10.1 Objectives</a:t>
            </a:r>
            <a:endParaRPr lang="en-IN" sz="3600" dirty="0">
              <a:latin typeface="+mj-lt"/>
            </a:endParaRPr>
          </a:p>
        </p:txBody>
      </p:sp>
      <p:sp>
        <p:nvSpPr>
          <p:cNvPr id="3" name="Content Placeholder 2"/>
          <p:cNvSpPr>
            <a:spLocks noGrp="1"/>
          </p:cNvSpPr>
          <p:nvPr>
            <p:ph idx="1"/>
          </p:nvPr>
        </p:nvSpPr>
        <p:spPr/>
        <p:txBody>
          <a:bodyPr/>
          <a:lstStyle/>
          <a:p>
            <a:pPr marL="255600" indent="-255600">
              <a:buSzPct val="100000"/>
            </a:pPr>
            <a:r>
              <a:rPr lang="en-US" sz="2600" dirty="0">
                <a:ea typeface="ＭＳ Ｐゴシック" pitchFamily="34" charset="-128"/>
              </a:rPr>
              <a:t>How to use the chi-square distribution to test whether a frequency distribution fits a claimed distribution</a:t>
            </a:r>
          </a:p>
        </p:txBody>
      </p:sp>
    </p:spTree>
    <p:extLst>
      <p:ext uri="{BB962C8B-B14F-4D97-AF65-F5344CB8AC3E}">
        <p14:creationId xmlns:p14="http://schemas.microsoft.com/office/powerpoint/2010/main" val="298246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Multinomial Experiments </a:t>
            </a:r>
            <a:r>
              <a:rPr lang="en-US" sz="2000" b="0" dirty="0">
                <a:latin typeface="+mj-lt"/>
              </a:rPr>
              <a:t>(1 of 3)</a:t>
            </a:r>
            <a:endParaRPr lang="en-IN" sz="2000" b="0" dirty="0">
              <a:latin typeface="+mj-lt"/>
            </a:endParaRPr>
          </a:p>
        </p:txBody>
      </p:sp>
      <p:sp>
        <p:nvSpPr>
          <p:cNvPr id="3" name="Content Placeholder 2"/>
          <p:cNvSpPr>
            <a:spLocks noGrp="1"/>
          </p:cNvSpPr>
          <p:nvPr>
            <p:ph idx="1"/>
          </p:nvPr>
        </p:nvSpPr>
        <p:spPr/>
        <p:txBody>
          <a:bodyPr/>
          <a:lstStyle/>
          <a:p>
            <a:pPr>
              <a:buClr>
                <a:schemeClr val="tx1"/>
              </a:buClr>
              <a:buSzPct val="75000"/>
              <a:buNone/>
            </a:pPr>
            <a:r>
              <a:rPr lang="en-US" sz="2800" b="1" dirty="0">
                <a:ea typeface="ＭＳ Ｐゴシック" pitchFamily="34" charset="-128"/>
              </a:rPr>
              <a:t>Multinomial experiment</a:t>
            </a:r>
          </a:p>
          <a:p>
            <a:r>
              <a:rPr lang="en-US" sz="2600" dirty="0">
                <a:ea typeface="ＭＳ Ｐゴシック" pitchFamily="34" charset="-128"/>
              </a:rPr>
              <a:t>A probability experiment consisting of a fixed number of independent trials in which there are more than two possible outcomes for each trial.</a:t>
            </a:r>
          </a:p>
          <a:p>
            <a:r>
              <a:rPr lang="en-US" sz="2600" dirty="0">
                <a:ea typeface="ＭＳ Ｐゴシック" pitchFamily="34" charset="-128"/>
              </a:rPr>
              <a:t>The probability for each outcome is fixed and each outcome is classified into </a:t>
            </a:r>
            <a:r>
              <a:rPr lang="en-US" sz="2600" b="1" dirty="0">
                <a:ea typeface="ＭＳ Ｐゴシック" pitchFamily="34" charset="-128"/>
              </a:rPr>
              <a:t>categories</a:t>
            </a:r>
            <a:r>
              <a:rPr lang="en-US" sz="2600" dirty="0">
                <a:ea typeface="ＭＳ Ｐゴシック" pitchFamily="34" charset="-128"/>
              </a:rPr>
              <a:t>.</a:t>
            </a:r>
          </a:p>
          <a:p>
            <a:r>
              <a:rPr lang="en-US" sz="2600" dirty="0">
                <a:ea typeface="ＭＳ Ｐゴシック" pitchFamily="34" charset="-128"/>
              </a:rPr>
              <a:t>Recall that a </a:t>
            </a:r>
            <a:r>
              <a:rPr lang="en-US" sz="2600" b="1" dirty="0">
                <a:ea typeface="ＭＳ Ｐゴシック" pitchFamily="34" charset="-128"/>
              </a:rPr>
              <a:t>binomial</a:t>
            </a:r>
            <a:r>
              <a:rPr lang="en-US" sz="2600" dirty="0">
                <a:ea typeface="ＭＳ Ｐゴシック" pitchFamily="34" charset="-128"/>
              </a:rPr>
              <a:t> experiment has only two possible outcomes.</a:t>
            </a:r>
            <a:endParaRPr lang="en-IN" sz="2600" dirty="0"/>
          </a:p>
        </p:txBody>
      </p:sp>
    </p:spTree>
    <p:extLst>
      <p:ext uri="{BB962C8B-B14F-4D97-AF65-F5344CB8AC3E}">
        <p14:creationId xmlns:p14="http://schemas.microsoft.com/office/powerpoint/2010/main" val="214806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Multinomial Experiments </a:t>
            </a:r>
            <a:r>
              <a:rPr lang="en-US" sz="2000" b="0" dirty="0">
                <a:latin typeface="+mj-lt"/>
              </a:rPr>
              <a:t>(2 of 3)</a:t>
            </a:r>
            <a:endParaRPr lang="en-IN" sz="2000" b="0" dirty="0">
              <a:latin typeface="+mj-lt"/>
            </a:endParaRPr>
          </a:p>
        </p:txBody>
      </p:sp>
      <p:sp>
        <p:nvSpPr>
          <p:cNvPr id="3" name="Content Placeholder 2"/>
          <p:cNvSpPr>
            <a:spLocks noGrp="1"/>
          </p:cNvSpPr>
          <p:nvPr>
            <p:ph idx="1"/>
          </p:nvPr>
        </p:nvSpPr>
        <p:spPr>
          <a:xfrm>
            <a:off x="457200" y="1447800"/>
            <a:ext cx="8229600" cy="4800600"/>
          </a:xfrm>
        </p:spPr>
        <p:txBody>
          <a:bodyPr/>
          <a:lstStyle/>
          <a:p>
            <a:r>
              <a:rPr lang="en-US" sz="2400" dirty="0">
                <a:ea typeface="ＭＳ Ｐゴシック" pitchFamily="34" charset="-128"/>
              </a:rPr>
              <a:t>A tax preparation company wants to determine the proportions of people who used different methods to prepare their taxes.</a:t>
            </a:r>
          </a:p>
          <a:p>
            <a:r>
              <a:rPr lang="en-US" sz="2400" dirty="0">
                <a:ea typeface="ＭＳ Ｐゴシック" pitchFamily="34" charset="-128"/>
              </a:rPr>
              <a:t>The company can perform a multinomial experiment.</a:t>
            </a:r>
          </a:p>
          <a:p>
            <a:r>
              <a:rPr lang="en-US" sz="2400" dirty="0">
                <a:ea typeface="ＭＳ Ｐゴシック" pitchFamily="34" charset="-128"/>
              </a:rPr>
              <a:t>It wants to test a previous survey</a:t>
            </a:r>
            <a:r>
              <a:rPr lang="en-US" altLang="en-US" sz="2400" dirty="0">
                <a:ea typeface="ＭＳ Ｐゴシック" pitchFamily="34" charset="-128"/>
              </a:rPr>
              <a:t>’</a:t>
            </a:r>
            <a:r>
              <a:rPr lang="en-US" sz="2400" dirty="0">
                <a:ea typeface="ＭＳ Ｐゴシック" pitchFamily="34" charset="-128"/>
              </a:rPr>
              <a:t>s claim concerning the distribution of proportions of people who use different methods to prepare their taxes.</a:t>
            </a:r>
          </a:p>
          <a:p>
            <a:r>
              <a:rPr lang="en-US" sz="2400" dirty="0">
                <a:ea typeface="ＭＳ Ｐゴシック" pitchFamily="34" charset="-128"/>
              </a:rPr>
              <a:t>It can compare the distribution of proportions obtained in the multinomial experiment with the previous survey</a:t>
            </a:r>
            <a:r>
              <a:rPr lang="en-US" altLang="en-US" sz="2400" dirty="0">
                <a:ea typeface="ＭＳ Ｐゴシック" pitchFamily="34" charset="-128"/>
              </a:rPr>
              <a:t>’</a:t>
            </a:r>
            <a:r>
              <a:rPr lang="en-US" sz="2400" dirty="0">
                <a:ea typeface="ＭＳ Ｐゴシック" pitchFamily="34" charset="-128"/>
              </a:rPr>
              <a:t>s specified distribution.</a:t>
            </a:r>
          </a:p>
          <a:p>
            <a:r>
              <a:rPr lang="en-US" sz="2400" dirty="0">
                <a:ea typeface="ＭＳ Ｐゴシック" pitchFamily="34" charset="-128"/>
              </a:rPr>
              <a:t>It can perform a chi-square goodness-of-fit test.</a:t>
            </a:r>
            <a:endParaRPr lang="en-IN" sz="2400" dirty="0"/>
          </a:p>
        </p:txBody>
      </p:sp>
    </p:spTree>
    <p:extLst>
      <p:ext uri="{BB962C8B-B14F-4D97-AF65-F5344CB8AC3E}">
        <p14:creationId xmlns:p14="http://schemas.microsoft.com/office/powerpoint/2010/main" val="188322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(1 of 9)</a:t>
            </a:r>
            <a:endParaRPr lang="en-IN" sz="2000" b="0" dirty="0">
              <a:latin typeface="+mj-lt"/>
            </a:endParaRPr>
          </a:p>
        </p:txBody>
      </p:sp>
      <p:sp>
        <p:nvSpPr>
          <p:cNvPr id="3" name="Content Placeholder 2"/>
          <p:cNvSpPr>
            <a:spLocks noGrp="1"/>
          </p:cNvSpPr>
          <p:nvPr>
            <p:ph idx="1"/>
          </p:nvPr>
        </p:nvSpPr>
        <p:spPr/>
        <p:txBody>
          <a:bodyPr/>
          <a:lstStyle/>
          <a:p>
            <a:pPr>
              <a:buClr>
                <a:schemeClr val="tx1"/>
              </a:buClr>
              <a:buSzPct val="75000"/>
              <a:buNone/>
            </a:pPr>
            <a:r>
              <a:rPr lang="en-US" sz="2800" b="1" dirty="0">
                <a:ea typeface="ＭＳ Ｐゴシック" pitchFamily="34" charset="-128"/>
              </a:rPr>
              <a:t>Chi-Square Goodness-of-Fit</a:t>
            </a:r>
            <a:r>
              <a:rPr lang="en-US" sz="2800" dirty="0">
                <a:ea typeface="ＭＳ Ｐゴシック" pitchFamily="34" charset="-128"/>
              </a:rPr>
              <a:t> </a:t>
            </a:r>
            <a:r>
              <a:rPr lang="en-US" sz="2800" b="1" dirty="0">
                <a:ea typeface="ＭＳ Ｐゴシック" pitchFamily="34" charset="-128"/>
              </a:rPr>
              <a:t>Test</a:t>
            </a:r>
            <a:endParaRPr lang="en-US" sz="2800" dirty="0">
              <a:ea typeface="ＭＳ Ｐゴシック" pitchFamily="34" charset="-128"/>
            </a:endParaRPr>
          </a:p>
          <a:p>
            <a:r>
              <a:rPr lang="en-US" sz="2600" dirty="0">
                <a:ea typeface="ＭＳ Ｐゴシック" pitchFamily="34" charset="-128"/>
              </a:rPr>
              <a:t>Used to test whether a frequency distribution fits an expected distribution.</a:t>
            </a:r>
          </a:p>
          <a:p>
            <a:r>
              <a:rPr lang="en-US" sz="2600" dirty="0">
                <a:ea typeface="ＭＳ Ｐゴシック" pitchFamily="34" charset="-128"/>
              </a:rPr>
              <a:t>The null hypothesis states that the frequency distribution fits the specified distribution.</a:t>
            </a:r>
          </a:p>
          <a:p>
            <a:r>
              <a:rPr lang="en-US" sz="2600" dirty="0">
                <a:ea typeface="ＭＳ Ｐゴシック" pitchFamily="34" charset="-128"/>
              </a:rPr>
              <a:t>The alternative hypothesis states that the frequency distribution does not fit the specified distribution.</a:t>
            </a:r>
            <a:endParaRPr lang="en-IN" sz="2600" dirty="0"/>
          </a:p>
        </p:txBody>
      </p:sp>
    </p:spTree>
    <p:extLst>
      <p:ext uri="{BB962C8B-B14F-4D97-AF65-F5344CB8AC3E}">
        <p14:creationId xmlns:p14="http://schemas.microsoft.com/office/powerpoint/2010/main" val="188322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Multinomial Experiments </a:t>
            </a:r>
            <a:r>
              <a:rPr lang="en-US" sz="2000" b="0" dirty="0">
                <a:latin typeface="+mj-lt"/>
              </a:rPr>
              <a:t>(3 of 3)</a:t>
            </a:r>
            <a:endParaRPr lang="en-IN" sz="2000" b="0" dirty="0">
              <a:latin typeface="+mj-lt"/>
            </a:endParaRPr>
          </a:p>
        </p:txBody>
      </p:sp>
      <p:sp>
        <p:nvSpPr>
          <p:cNvPr id="3" name="Content Placeholder 2"/>
          <p:cNvSpPr>
            <a:spLocks noGrp="1"/>
          </p:cNvSpPr>
          <p:nvPr>
            <p:ph idx="1"/>
          </p:nvPr>
        </p:nvSpPr>
        <p:spPr>
          <a:xfrm>
            <a:off x="457200" y="1600201"/>
            <a:ext cx="8229600" cy="381000"/>
          </a:xfrm>
        </p:spPr>
        <p:txBody>
          <a:bodyPr/>
          <a:lstStyle/>
          <a:p>
            <a:pPr>
              <a:lnSpc>
                <a:spcPct val="90000"/>
              </a:lnSpc>
            </a:pPr>
            <a:r>
              <a:rPr lang="en-US" sz="2600" dirty="0">
                <a:ea typeface="ＭＳ Ｐゴシック" pitchFamily="34" charset="-128"/>
              </a:rPr>
              <a:t>Results of a survey of tax preparation methods.</a:t>
            </a:r>
            <a:endParaRPr lang="en-IN" sz="2600" dirty="0"/>
          </a:p>
        </p:txBody>
      </p:sp>
      <p:pic>
        <p:nvPicPr>
          <p:cNvPr id="7" name="Picture 6" descr="A table lists distribution of tax preparation methods. Each outcome is classified into categories, and the probability for each possible outcome is fixed. The data are accountant, 25%; by hand, 20%; computer software, 35%; friend or family, 5%; tax preparation servic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68750"/>
            <a:ext cx="8148934" cy="3774339"/>
          </a:xfrm>
          <a:prstGeom prst="rect">
            <a:avLst/>
          </a:prstGeom>
        </p:spPr>
      </p:pic>
    </p:spTree>
    <p:extLst>
      <p:ext uri="{BB962C8B-B14F-4D97-AF65-F5344CB8AC3E}">
        <p14:creationId xmlns:p14="http://schemas.microsoft.com/office/powerpoint/2010/main" val="188322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Chi-Square Goodness-of-Fit Test </a:t>
            </a:r>
            <a:r>
              <a:rPr lang="en-US" sz="2000" b="0" dirty="0">
                <a:latin typeface="+mj-lt"/>
              </a:rPr>
              <a:t>(2 of 9)</a:t>
            </a:r>
            <a:endParaRPr lang="en-IN" sz="2000" b="0" dirty="0">
              <a:latin typeface="+mj-lt"/>
            </a:endParaRPr>
          </a:p>
        </p:txBody>
      </p:sp>
      <p:sp>
        <p:nvSpPr>
          <p:cNvPr id="3" name="Content Placeholder 2"/>
          <p:cNvSpPr>
            <a:spLocks noGrp="1"/>
          </p:cNvSpPr>
          <p:nvPr>
            <p:ph idx="1"/>
          </p:nvPr>
        </p:nvSpPr>
        <p:spPr/>
        <p:txBody>
          <a:bodyPr/>
          <a:lstStyle/>
          <a:p>
            <a:r>
              <a:rPr lang="en-US" sz="2600" dirty="0">
                <a:ea typeface="ＭＳ Ｐゴシック" pitchFamily="34" charset="-128"/>
              </a:rPr>
              <a:t>To test the previous survey</a:t>
            </a:r>
            <a:r>
              <a:rPr lang="en-US" altLang="en-US" sz="2600" dirty="0">
                <a:ea typeface="ＭＳ Ｐゴシック" pitchFamily="34" charset="-128"/>
              </a:rPr>
              <a:t>’</a:t>
            </a:r>
            <a:r>
              <a:rPr lang="en-US" sz="2600" dirty="0">
                <a:ea typeface="ＭＳ Ｐゴシック" pitchFamily="34" charset="-128"/>
              </a:rPr>
              <a:t>s claim, a company can perform a chi-square goodness-of-fit test using the following hypotheses.</a:t>
            </a:r>
            <a:endParaRPr lang="en-US" sz="2600" i="1" dirty="0"/>
          </a:p>
          <a:p>
            <a:pPr marL="803275" indent="-531813">
              <a:buNone/>
            </a:pPr>
            <a:r>
              <a:rPr lang="en-US" sz="2600" i="1" dirty="0"/>
              <a:t>H</a:t>
            </a:r>
            <a:r>
              <a:rPr lang="en-US" sz="2600" baseline="-25000" dirty="0"/>
              <a:t>0</a:t>
            </a:r>
            <a:r>
              <a:rPr lang="en-US" sz="2600" dirty="0"/>
              <a:t>: The distribution of tax preparation methods is 25% by accountant, 20% by hand, 35% by computer software, 5% by friend or family, and 15% by tax preparation service. </a:t>
            </a:r>
            <a:r>
              <a:rPr lang="en-US" sz="2600" b="1" dirty="0"/>
              <a:t>(claim)</a:t>
            </a:r>
          </a:p>
          <a:p>
            <a:pPr marL="803275" indent="-531813">
              <a:buNone/>
            </a:pPr>
            <a:r>
              <a:rPr lang="en-US" sz="2600" i="1" dirty="0"/>
              <a:t>H</a:t>
            </a:r>
            <a:r>
              <a:rPr lang="en-US" sz="2600" i="1" baseline="-25000" dirty="0"/>
              <a:t>a</a:t>
            </a:r>
            <a:r>
              <a:rPr lang="en-US" sz="2600" dirty="0"/>
              <a:t>: The distribution of tax preparation methods differs from the claimed or expected distribution.</a:t>
            </a:r>
            <a:endParaRPr lang="en-IN" sz="2600" dirty="0"/>
          </a:p>
        </p:txBody>
      </p:sp>
    </p:spTree>
    <p:extLst>
      <p:ext uri="{BB962C8B-B14F-4D97-AF65-F5344CB8AC3E}">
        <p14:creationId xmlns:p14="http://schemas.microsoft.com/office/powerpoint/2010/main" val="188322020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1368</TotalTime>
  <Words>1496</Words>
  <Application>Microsoft Office PowerPoint</Application>
  <PresentationFormat>On-screen Show (4:3)</PresentationFormat>
  <Paragraphs>194</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ＭＳ Ｐゴシック</vt:lpstr>
      <vt:lpstr>Arial</vt:lpstr>
      <vt:lpstr>Symbol</vt:lpstr>
      <vt:lpstr>Times New Roman</vt:lpstr>
      <vt:lpstr>Verdana</vt:lpstr>
      <vt:lpstr>Wingdings</vt:lpstr>
      <vt:lpstr>508 Lecture</vt:lpstr>
      <vt:lpstr>Elementary Statistics: Picturing The World</vt:lpstr>
      <vt:lpstr>Chapter Outline</vt:lpstr>
      <vt:lpstr>Section 10.1</vt:lpstr>
      <vt:lpstr>Section 10.1 Objectives</vt:lpstr>
      <vt:lpstr>Multinomial Experiments (1 of 3)</vt:lpstr>
      <vt:lpstr>Multinomial Experiments (2 of 3)</vt:lpstr>
      <vt:lpstr>Chi-Square Goodness-of-Fit Test (1 of 9)</vt:lpstr>
      <vt:lpstr>Multinomial Experiments (3 of 3)</vt:lpstr>
      <vt:lpstr>Chi-Square Goodness-of-Fit Test (2 of 9)</vt:lpstr>
      <vt:lpstr>Chi-Square Goodness-of-Fit Test (3 of 9)</vt:lpstr>
      <vt:lpstr>Chi-Square Goodness-of-Fit Test (4 of 9)</vt:lpstr>
      <vt:lpstr>Example: Finding Observed and Expected Frequencies (1 of 3)</vt:lpstr>
      <vt:lpstr>Example: Finding Observed and Expected Frequencies (2 of 3)</vt:lpstr>
      <vt:lpstr>Example: Finding Observed and Expected Frequencies (3 of 3)</vt:lpstr>
      <vt:lpstr>Chi-Square Goodness-of-Fit Test (5 of 9)</vt:lpstr>
      <vt:lpstr>Chi-Square Goodness-of-Fit Test (6 of 9)</vt:lpstr>
      <vt:lpstr>Chi-Square Goodness-of-Fit Test (7 of 9)</vt:lpstr>
      <vt:lpstr>Chi-Square Goodness-of-Fit Test (8 of 9)</vt:lpstr>
      <vt:lpstr>Chi-Square Goodness-of-Fit Test (9 of 9)</vt:lpstr>
      <vt:lpstr>Example 1: Performing a Goodness of Fit Test (1 of 4)</vt:lpstr>
      <vt:lpstr>Example 1: Performing a Goodness of Fit Test (2 of 4)</vt:lpstr>
      <vt:lpstr>Example 1: Performing a Goodness of Fit Test (3 of 4)</vt:lpstr>
      <vt:lpstr>Example 1: Performing a Goodness of Fit Test (4 of 4)</vt:lpstr>
      <vt:lpstr>Example 2: Performing a Goodness of Fit Test (1 of 5)</vt:lpstr>
      <vt:lpstr>Example 2: Performing a Goodness of Fit Test (2 of 5)</vt:lpstr>
      <vt:lpstr>Example 2: Performing a Goodness of Fit Test (3 of 5)</vt:lpstr>
      <vt:lpstr>Example 2: Performing a Goodness of Fit Test (4 of 5)</vt:lpstr>
      <vt:lpstr>Example 2: Performing a Goodness of Fit Test (5 of 5)</vt:lpstr>
      <vt:lpstr>Section 10.1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535</cp:revision>
  <dcterms:created xsi:type="dcterms:W3CDTF">2014-07-14T20:04:21Z</dcterms:created>
  <dcterms:modified xsi:type="dcterms:W3CDTF">2018-06-20T02:52:40Z</dcterms:modified>
</cp:coreProperties>
</file>