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4"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421" autoAdjust="0"/>
  </p:normalViewPr>
  <p:slideViewPr>
    <p:cSldViewPr>
      <p:cViewPr varScale="1">
        <p:scale>
          <a:sx n="100" d="100"/>
          <a:sy n="100" d="100"/>
        </p:scale>
        <p:origin x="3432" y="84"/>
      </p:cViewPr>
      <p:guideLst>
        <p:guide orient="horz" pos="2160"/>
        <p:guide pos="2880"/>
      </p:guideLst>
    </p:cSldViewPr>
  </p:slideViewPr>
  <p:outlineViewPr>
    <p:cViewPr>
      <p:scale>
        <a:sx n="33" d="100"/>
        <a:sy n="33" d="100"/>
      </p:scale>
      <p:origin x="0" y="-1770"/>
    </p:cViewPr>
  </p:outlineViewPr>
  <p:notesTextViewPr>
    <p:cViewPr>
      <p:scale>
        <a:sx n="1" d="1"/>
        <a:sy n="1" d="1"/>
      </p:scale>
      <p:origin x="0" y="0"/>
    </p:cViewPr>
  </p:notesTextViewPr>
  <p:sorterViewPr>
    <p:cViewPr>
      <p:scale>
        <a:sx n="100" d="100"/>
        <a:sy n="100" d="100"/>
      </p:scale>
      <p:origin x="0" y="-46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6/17/2018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6/17/2018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6/17/2018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6/17/2018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6/17/2018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6/17/2018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6/17/2018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6/17/2018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6/17/2018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6/17/2018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6/17/2018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6/17/2018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6/17/2018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t>Chapter 9</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cs typeface="Times New Roman" pitchFamily="18" charset="0"/>
              </a:rPr>
              <a:t>Correlation and Regression</a:t>
            </a:r>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Finding the Equation of a Regression Line </a:t>
            </a:r>
            <a:r>
              <a:rPr lang="en-US" sz="2000" b="0" dirty="0">
                <a:solidFill>
                  <a:schemeClr val="bg2"/>
                </a:solidFill>
                <a:latin typeface="+mj-lt"/>
              </a:rPr>
              <a:t>(2 of 4)</a:t>
            </a:r>
            <a:endParaRPr lang="en-IN" sz="2000" b="0" dirty="0">
              <a:solidFill>
                <a:schemeClr val="bg2"/>
              </a:solidFill>
              <a:latin typeface="+mj-lt"/>
            </a:endParaRPr>
          </a:p>
        </p:txBody>
      </p:sp>
      <p:sp>
        <p:nvSpPr>
          <p:cNvPr id="3" name="Content Placeholder 2"/>
          <p:cNvSpPr>
            <a:spLocks noGrp="1"/>
          </p:cNvSpPr>
          <p:nvPr>
            <p:ph idx="1"/>
          </p:nvPr>
        </p:nvSpPr>
        <p:spPr>
          <a:xfrm>
            <a:off x="457200" y="1600200"/>
            <a:ext cx="8153400" cy="838200"/>
          </a:xfrm>
        </p:spPr>
        <p:txBody>
          <a:bodyPr/>
          <a:lstStyle/>
          <a:p>
            <a:pPr marL="0" indent="0">
              <a:buNone/>
            </a:pPr>
            <a:r>
              <a:rPr lang="en-US" sz="2800" b="1" dirty="0"/>
              <a:t>Solution</a:t>
            </a:r>
          </a:p>
          <a:p>
            <a:pPr marL="0" indent="0">
              <a:spcBef>
                <a:spcPts val="600"/>
              </a:spcBef>
              <a:buNone/>
            </a:pPr>
            <a:r>
              <a:rPr lang="en-US" sz="2400" dirty="0"/>
              <a:t>Recall from section 9.1:</a:t>
            </a:r>
            <a:endParaRPr lang="en-IN" sz="2400" dirty="0"/>
          </a:p>
        </p:txBody>
      </p:sp>
      <p:graphicFrame>
        <p:nvGraphicFramePr>
          <p:cNvPr id="4" name="Table 3"/>
          <p:cNvGraphicFramePr>
            <a:graphicFrameLocks noGrp="1"/>
          </p:cNvGraphicFramePr>
          <p:nvPr>
            <p:extLst>
              <p:ext uri="{D42A27DB-BD31-4B8C-83A1-F6EECF244321}">
                <p14:modId xmlns:p14="http://schemas.microsoft.com/office/powerpoint/2010/main" val="3252581380"/>
              </p:ext>
            </p:extLst>
          </p:nvPr>
        </p:nvGraphicFramePr>
        <p:xfrm>
          <a:off x="457200" y="2496492"/>
          <a:ext cx="8153400" cy="3886202"/>
        </p:xfrm>
        <a:graphic>
          <a:graphicData uri="http://schemas.openxmlformats.org/drawingml/2006/table">
            <a:tbl>
              <a:tblPr firstRow="1" bandRow="1"/>
              <a:tblGrid>
                <a:gridCol w="1174267">
                  <a:extLst>
                    <a:ext uri="{9D8B030D-6E8A-4147-A177-3AD203B41FA5}">
                      <a16:colId xmlns:a16="http://schemas.microsoft.com/office/drawing/2014/main" val="20000"/>
                    </a:ext>
                  </a:extLst>
                </a:gridCol>
                <a:gridCol w="1395827">
                  <a:extLst>
                    <a:ext uri="{9D8B030D-6E8A-4147-A177-3AD203B41FA5}">
                      <a16:colId xmlns:a16="http://schemas.microsoft.com/office/drawing/2014/main" val="20001"/>
                    </a:ext>
                  </a:extLst>
                </a:gridCol>
                <a:gridCol w="1982221">
                  <a:extLst>
                    <a:ext uri="{9D8B030D-6E8A-4147-A177-3AD203B41FA5}">
                      <a16:colId xmlns:a16="http://schemas.microsoft.com/office/drawing/2014/main" val="20002"/>
                    </a:ext>
                  </a:extLst>
                </a:gridCol>
                <a:gridCol w="1469681">
                  <a:extLst>
                    <a:ext uri="{9D8B030D-6E8A-4147-A177-3AD203B41FA5}">
                      <a16:colId xmlns:a16="http://schemas.microsoft.com/office/drawing/2014/main" val="20003"/>
                    </a:ext>
                  </a:extLst>
                </a:gridCol>
                <a:gridCol w="2131404">
                  <a:extLst>
                    <a:ext uri="{9D8B030D-6E8A-4147-A177-3AD203B41FA5}">
                      <a16:colId xmlns:a16="http://schemas.microsoft.com/office/drawing/2014/main" val="20004"/>
                    </a:ext>
                  </a:extLst>
                </a:gridCol>
              </a:tblGrid>
              <a:tr h="3319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tx1"/>
                          </a:solidFill>
                          <a:effectLst/>
                          <a:latin typeface="+mn-lt"/>
                          <a:ea typeface="ＭＳ Ｐゴシック" pitchFamily="34" charset="-128"/>
                          <a:cs typeface="Times New Roman" pitchFamily="18" charset="0"/>
                        </a:rPr>
                        <a:t>x</a:t>
                      </a:r>
                      <a:endPar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endParaRP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tx1"/>
                          </a:solidFill>
                          <a:effectLst/>
                          <a:latin typeface="+mn-lt"/>
                          <a:ea typeface="ＭＳ Ｐゴシック" pitchFamily="34" charset="-128"/>
                          <a:cs typeface="Times New Roman" pitchFamily="18" charset="0"/>
                        </a:rPr>
                        <a:t>y</a:t>
                      </a:r>
                      <a:endPar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endParaRP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tx1"/>
                          </a:solidFill>
                          <a:effectLst/>
                          <a:latin typeface="+mn-lt"/>
                          <a:ea typeface="ＭＳ Ｐゴシック" pitchFamily="34" charset="-128"/>
                          <a:cs typeface="Times New Roman" pitchFamily="18" charset="0"/>
                        </a:rPr>
                        <a:t>xy</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tx1"/>
                          </a:solidFill>
                          <a:effectLst/>
                          <a:latin typeface="+mn-lt"/>
                          <a:ea typeface="ＭＳ Ｐゴシック" pitchFamily="34" charset="-128"/>
                          <a:cs typeface="Times New Roman" pitchFamily="18" charset="0"/>
                        </a:rPr>
                        <a:t>x</a:t>
                      </a:r>
                      <a:r>
                        <a:rPr kumimoji="0" lang="en-US" sz="1800" b="1" i="0" u="none" strike="noStrike" cap="none" normalizeH="0" baseline="30000" dirty="0">
                          <a:ln>
                            <a:noFill/>
                          </a:ln>
                          <a:solidFill>
                            <a:schemeClr val="tx1"/>
                          </a:solidFill>
                          <a:effectLst/>
                          <a:latin typeface="+mn-lt"/>
                          <a:ea typeface="ＭＳ Ｐゴシック" pitchFamily="34" charset="-128"/>
                          <a:cs typeface="Times New Roman" pitchFamily="18" charset="0"/>
                        </a:rPr>
                        <a:t>2</a:t>
                      </a:r>
                      <a:endParaRPr kumimoji="0" lang="en-US" sz="1800" b="1" i="0" u="none" strike="noStrike" cap="none" normalizeH="0" baseline="0" dirty="0">
                        <a:ln>
                          <a:noFill/>
                        </a:ln>
                        <a:solidFill>
                          <a:schemeClr val="tx1"/>
                        </a:solidFill>
                        <a:effectLst/>
                        <a:latin typeface="+mn-lt"/>
                        <a:ea typeface="ＭＳ Ｐゴシック" pitchFamily="34" charset="-128"/>
                        <a:cs typeface="Times New Roman" pitchFamily="18" charset="0"/>
                      </a:endParaRP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1" u="none" strike="noStrike" cap="none" normalizeH="0" baseline="0" dirty="0">
                          <a:ln>
                            <a:noFill/>
                          </a:ln>
                          <a:solidFill>
                            <a:schemeClr val="tx1"/>
                          </a:solidFill>
                          <a:effectLst/>
                          <a:latin typeface="+mn-lt"/>
                          <a:ea typeface="ＭＳ Ｐゴシック" pitchFamily="34" charset="-128"/>
                          <a:cs typeface="Times New Roman" pitchFamily="18" charset="0"/>
                        </a:rPr>
                        <a:t>y</a:t>
                      </a:r>
                      <a:r>
                        <a:rPr kumimoji="0" lang="en-US" sz="1800" b="1" i="0" u="none" strike="noStrike" cap="none" normalizeH="0" baseline="30000" dirty="0">
                          <a:ln>
                            <a:noFill/>
                          </a:ln>
                          <a:solidFill>
                            <a:schemeClr val="tx1"/>
                          </a:solidFill>
                          <a:effectLst/>
                          <a:latin typeface="+mn-lt"/>
                          <a:ea typeface="ＭＳ Ｐゴシック" pitchFamily="34" charset="-128"/>
                          <a:cs typeface="Times New Roman" pitchFamily="18" charset="0"/>
                        </a:rPr>
                        <a:t>2</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428.2</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685.12</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2.56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183,355.24</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3.6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828.8</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2983.68</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12.96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686,909.44</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4.9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1214.2</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5949.58</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24.01</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1,474,281.64</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1.1</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444.6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489.06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1.21</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197,669.16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0.9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264.0</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237.6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0.81</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69,696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2.9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415.3</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1204.37</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8.41</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172,474.09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2.7</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571.8</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1543.86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7.29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326,955.24</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2.3</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454.9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1046.27</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5.29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206,934.01</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1.6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358.7</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573.92</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2.56</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128,665.69</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31347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cs typeface="Times New Roman" pitchFamily="18" charset="0"/>
                        </a:rPr>
                        <a:t>1.5</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573.5</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860.25</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2.25</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cs typeface="Times New Roman" pitchFamily="18" charset="0"/>
                        </a:rPr>
                        <a:t>328,902.25</a:t>
                      </a:r>
                    </a:p>
                  </a:txBody>
                  <a:tcPr marL="11345" marR="11345" marT="1134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1955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chemeClr val="tx1"/>
                          </a:solidFill>
                          <a:effectLst/>
                          <a:latin typeface="+mn-lt"/>
                          <a:ea typeface="ＭＳ Ｐゴシック" pitchFamily="34" charset="-128"/>
                          <a:cs typeface="Times New Roman" pitchFamily="18" charset="0"/>
                        </a:rPr>
                        <a:t>Σ</a:t>
                      </a:r>
                      <a:r>
                        <a:rPr kumimoji="0" lang="en-US" sz="1800" b="0" i="1" u="none" strike="noStrike" cap="none" normalizeH="0" baseline="0" dirty="0">
                          <a:ln>
                            <a:noFill/>
                          </a:ln>
                          <a:solidFill>
                            <a:schemeClr val="tx1"/>
                          </a:solidFill>
                          <a:effectLst/>
                          <a:latin typeface="+mn-lt"/>
                          <a:ea typeface="ＭＳ Ｐゴシック" pitchFamily="34" charset="-128"/>
                          <a:cs typeface="Times New Roman" pitchFamily="18" charset="0"/>
                        </a:rPr>
                        <a:t>x</a:t>
                      </a: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 = 23.1</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chemeClr val="tx1"/>
                          </a:solidFill>
                          <a:effectLst/>
                          <a:latin typeface="+mn-lt"/>
                          <a:ea typeface="ＭＳ Ｐゴシック" pitchFamily="34" charset="-128"/>
                          <a:cs typeface="Times New Roman" pitchFamily="18" charset="0"/>
                        </a:rPr>
                        <a:t>Σ</a:t>
                      </a:r>
                      <a:r>
                        <a:rPr kumimoji="0" lang="en-US" sz="1800" b="0" i="1" u="none" strike="noStrike" cap="none" normalizeH="0" baseline="0" dirty="0">
                          <a:ln>
                            <a:noFill/>
                          </a:ln>
                          <a:solidFill>
                            <a:schemeClr val="tx1"/>
                          </a:solidFill>
                          <a:effectLst/>
                          <a:latin typeface="+mn-lt"/>
                          <a:ea typeface="ＭＳ Ｐゴシック" pitchFamily="34" charset="-128"/>
                          <a:cs typeface="Times New Roman" pitchFamily="18" charset="0"/>
                        </a:rPr>
                        <a:t>y</a:t>
                      </a: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 = 5554</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chemeClr val="tx1"/>
                          </a:solidFill>
                          <a:effectLst/>
                          <a:latin typeface="+mn-lt"/>
                          <a:ea typeface="ＭＳ Ｐゴシック" pitchFamily="34" charset="-128"/>
                          <a:cs typeface="Times New Roman" pitchFamily="18" charset="0"/>
                        </a:rPr>
                        <a:t>Σ</a:t>
                      </a:r>
                      <a:r>
                        <a:rPr kumimoji="0" lang="en-US" sz="1800" b="0" i="1" u="none" strike="noStrike" cap="none" normalizeH="0" baseline="0" dirty="0">
                          <a:ln>
                            <a:noFill/>
                          </a:ln>
                          <a:solidFill>
                            <a:schemeClr val="tx1"/>
                          </a:solidFill>
                          <a:effectLst/>
                          <a:latin typeface="+mn-lt"/>
                          <a:ea typeface="ＭＳ Ｐゴシック" pitchFamily="34" charset="-128"/>
                          <a:cs typeface="Times New Roman" pitchFamily="18" charset="0"/>
                        </a:rPr>
                        <a:t>xy</a:t>
                      </a: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 = 15,573.71</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chemeClr val="tx1"/>
                          </a:solidFill>
                          <a:effectLst/>
                          <a:latin typeface="+mn-lt"/>
                          <a:ea typeface="ＭＳ Ｐゴシック" pitchFamily="34" charset="-128"/>
                          <a:cs typeface="Times New Roman" pitchFamily="18" charset="0"/>
                        </a:rPr>
                        <a:t>Σ</a:t>
                      </a:r>
                      <a:r>
                        <a:rPr kumimoji="0" lang="en-US" sz="1800" b="0" i="1" u="none" strike="noStrike" cap="none" normalizeH="0" baseline="0" dirty="0">
                          <a:ln>
                            <a:noFill/>
                          </a:ln>
                          <a:solidFill>
                            <a:schemeClr val="tx1"/>
                          </a:solidFill>
                          <a:effectLst/>
                          <a:latin typeface="+mn-lt"/>
                          <a:ea typeface="ＭＳ Ｐゴシック" pitchFamily="34" charset="-128"/>
                          <a:cs typeface="Times New Roman" pitchFamily="18" charset="0"/>
                        </a:rPr>
                        <a:t>x</a:t>
                      </a:r>
                      <a:r>
                        <a:rPr kumimoji="0" lang="en-US" sz="1800" b="0" i="0" u="none" strike="noStrike" cap="none" normalizeH="0" baseline="30000" dirty="0">
                          <a:ln>
                            <a:noFill/>
                          </a:ln>
                          <a:solidFill>
                            <a:schemeClr val="tx1"/>
                          </a:solidFill>
                          <a:effectLst/>
                          <a:latin typeface="+mn-lt"/>
                          <a:ea typeface="ＭＳ Ｐゴシック" pitchFamily="34" charset="-128"/>
                          <a:cs typeface="Times New Roman" pitchFamily="18" charset="0"/>
                        </a:rPr>
                        <a:t>2</a:t>
                      </a: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 = 67.35</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chemeClr val="tx1"/>
                          </a:solidFill>
                          <a:effectLst/>
                          <a:latin typeface="+mn-lt"/>
                          <a:ea typeface="ＭＳ Ｐゴシック" pitchFamily="34" charset="-128"/>
                          <a:cs typeface="Times New Roman" pitchFamily="18" charset="0"/>
                        </a:rPr>
                        <a:t>Σ</a:t>
                      </a:r>
                      <a:r>
                        <a:rPr kumimoji="0" lang="en-US" sz="1800" b="0" i="1" u="none" strike="noStrike" cap="none" normalizeH="0" baseline="0" dirty="0">
                          <a:ln>
                            <a:noFill/>
                          </a:ln>
                          <a:solidFill>
                            <a:schemeClr val="tx1"/>
                          </a:solidFill>
                          <a:effectLst/>
                          <a:latin typeface="+mn-lt"/>
                          <a:ea typeface="ＭＳ Ｐゴシック" pitchFamily="34" charset="-128"/>
                          <a:cs typeface="Times New Roman" pitchFamily="18" charset="0"/>
                        </a:rPr>
                        <a:t>y</a:t>
                      </a:r>
                      <a:r>
                        <a:rPr kumimoji="0" lang="en-US" sz="1800" b="0" i="0" u="none" strike="noStrike" cap="none" normalizeH="0" baseline="30000" dirty="0">
                          <a:ln>
                            <a:noFill/>
                          </a:ln>
                          <a:solidFill>
                            <a:schemeClr val="tx1"/>
                          </a:solidFill>
                          <a:effectLst/>
                          <a:latin typeface="+mn-lt"/>
                          <a:ea typeface="ＭＳ Ｐゴシック" pitchFamily="34" charset="-128"/>
                          <a:cs typeface="Times New Roman" pitchFamily="18" charset="0"/>
                        </a:rPr>
                        <a:t>2</a:t>
                      </a:r>
                      <a:r>
                        <a:rPr kumimoji="0" lang="en-US" sz="1800" b="0" i="0" u="none" strike="noStrike" cap="none" normalizeH="0" baseline="0" dirty="0">
                          <a:ln>
                            <a:noFill/>
                          </a:ln>
                          <a:solidFill>
                            <a:schemeClr val="tx1"/>
                          </a:solidFill>
                          <a:effectLst/>
                          <a:latin typeface="+mn-lt"/>
                          <a:ea typeface="ＭＳ Ｐゴシック" pitchFamily="34" charset="-128"/>
                          <a:cs typeface="Times New Roman" pitchFamily="18" charset="0"/>
                        </a:rPr>
                        <a:t> = 3,775,842.76</a:t>
                      </a:r>
                    </a:p>
                  </a:txBody>
                  <a:tcPr marL="11345" marR="11345" marT="113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6630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Finding the Equation of a Regression Line </a:t>
            </a:r>
            <a:r>
              <a:rPr lang="en-US" sz="2000" b="0" dirty="0">
                <a:solidFill>
                  <a:schemeClr val="bg2"/>
                </a:solidFill>
                <a:latin typeface="+mj-lt"/>
              </a:rPr>
              <a:t>(3 of 4)</a:t>
            </a:r>
            <a:endParaRPr lang="en-IN" sz="2000" b="0" dirty="0">
              <a:solidFill>
                <a:schemeClr val="bg2"/>
              </a:solidFill>
              <a:latin typeface="+mj-lt"/>
            </a:endParaRPr>
          </a:p>
        </p:txBody>
      </p:sp>
      <p:pic>
        <p:nvPicPr>
          <p:cNvPr id="14" name="Picture 13" descr="Sigma x = 23.1; sigma y = 5554; sigma x y = 15,573.71; sigma x squared = 67.35; m = fraction n sigma x y minus sigma x times sigma y over n sigma x squared, minus sigma x, squared = fraction 10 times 15,573.71 minus 23.1 times 5554, over 10 times 67.35, minus 23.1 squared = fraction 27,439.7 over 139.89 = approximately 196.151977; b = y bar minus m x bar = fraction 5554 over 10, minus 196.151977 times fraction 23.1 10 = 555.4 minus 196.151977 times 2.31 = approximately 102.2889. Equation of the regression line y hat = 196.152 x + 102.28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752600"/>
            <a:ext cx="7557025" cy="4024403"/>
          </a:xfrm>
          <a:prstGeom prst="rect">
            <a:avLst/>
          </a:prstGeom>
        </p:spPr>
      </p:pic>
    </p:spTree>
    <p:extLst>
      <p:ext uri="{BB962C8B-B14F-4D97-AF65-F5344CB8AC3E}">
        <p14:creationId xmlns:p14="http://schemas.microsoft.com/office/powerpoint/2010/main" val="166630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Finding the Equation of a Regression Line </a:t>
            </a:r>
            <a:r>
              <a:rPr lang="en-US" sz="2000" b="0" dirty="0">
                <a:solidFill>
                  <a:schemeClr val="bg2"/>
                </a:solidFill>
                <a:latin typeface="+mj-lt"/>
              </a:rPr>
              <a:t>(4 of 4)</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229600" cy="1219200"/>
          </a:xfrm>
        </p:spPr>
        <p:txBody>
          <a:bodyPr/>
          <a:lstStyle/>
          <a:p>
            <a:r>
              <a:rPr lang="en-US" sz="2600" dirty="0">
                <a:ea typeface="ＭＳ Ｐゴシック" pitchFamily="34" charset="-128"/>
              </a:rPr>
              <a:t>To sketch the regression line, use any two </a:t>
            </a:r>
            <a:r>
              <a:rPr lang="en-US" sz="2600" i="1" dirty="0">
                <a:ea typeface="ＭＳ Ｐゴシック" pitchFamily="34" charset="-128"/>
              </a:rPr>
              <a:t>x</a:t>
            </a:r>
            <a:r>
              <a:rPr lang="en-US" sz="2600" dirty="0">
                <a:ea typeface="ＭＳ Ｐゴシック" pitchFamily="34" charset="-128"/>
              </a:rPr>
              <a:t>-values within the range of the data and calculate the corresponding </a:t>
            </a:r>
            <a:r>
              <a:rPr lang="en-US" sz="2600" i="1" dirty="0">
                <a:ea typeface="ＭＳ Ｐゴシック" pitchFamily="34" charset="-128"/>
              </a:rPr>
              <a:t>y</a:t>
            </a:r>
            <a:r>
              <a:rPr lang="en-US" sz="2600" dirty="0">
                <a:ea typeface="ＭＳ Ｐゴシック" pitchFamily="34" charset="-128"/>
              </a:rPr>
              <a:t>-values from the regression line.</a:t>
            </a:r>
            <a:endParaRPr lang="en-IN" sz="2600" dirty="0"/>
          </a:p>
        </p:txBody>
      </p:sp>
      <p:pic>
        <p:nvPicPr>
          <p:cNvPr id="4" name="Picture 33" descr="A scatter plot of C O 2 emissions (in millions of metric tons) versus G D P (in trillions of dollars) has points rising from left to right, with a regression line rising through or near th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0" y="3073083"/>
            <a:ext cx="4953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630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Using Technology to Find a Regression Equation </a:t>
            </a:r>
            <a:r>
              <a:rPr lang="en-US" sz="2000" b="0" dirty="0">
                <a:solidFill>
                  <a:schemeClr val="bg2"/>
                </a:solidFill>
                <a:latin typeface="+mj-lt"/>
              </a:rPr>
              <a:t>(1 of 2)</a:t>
            </a:r>
            <a:endParaRPr lang="en-IN" sz="2000" b="0" dirty="0">
              <a:solidFill>
                <a:schemeClr val="bg2"/>
              </a:solidFill>
              <a:latin typeface="+mj-lt"/>
            </a:endParaRPr>
          </a:p>
        </p:txBody>
      </p:sp>
      <p:sp>
        <p:nvSpPr>
          <p:cNvPr id="3" name="Content Placeholder 2"/>
          <p:cNvSpPr>
            <a:spLocks noGrp="1"/>
          </p:cNvSpPr>
          <p:nvPr>
            <p:ph idx="1"/>
          </p:nvPr>
        </p:nvSpPr>
        <p:spPr>
          <a:xfrm>
            <a:off x="457200" y="1600200"/>
            <a:ext cx="4419600" cy="4648200"/>
          </a:xfrm>
        </p:spPr>
        <p:txBody>
          <a:bodyPr/>
          <a:lstStyle/>
          <a:p>
            <a:pPr marL="0" indent="0">
              <a:buNone/>
            </a:pPr>
            <a:r>
              <a:rPr lang="en-US" sz="2600" dirty="0">
                <a:ea typeface="ＭＳ Ｐゴシック" pitchFamily="34" charset="-128"/>
              </a:rPr>
              <a:t>Use a technology tool to find the equation of the regression line for the Old Faithful data.</a:t>
            </a:r>
            <a:endParaRPr lang="en-IN" sz="2600" dirty="0"/>
          </a:p>
        </p:txBody>
      </p:sp>
      <p:graphicFrame>
        <p:nvGraphicFramePr>
          <p:cNvPr id="4" name="Table 3"/>
          <p:cNvGraphicFramePr>
            <a:graphicFrameLocks noGrp="1"/>
          </p:cNvGraphicFramePr>
          <p:nvPr>
            <p:extLst>
              <p:ext uri="{D42A27DB-BD31-4B8C-83A1-F6EECF244321}">
                <p14:modId xmlns:p14="http://schemas.microsoft.com/office/powerpoint/2010/main" val="527888039"/>
              </p:ext>
            </p:extLst>
          </p:nvPr>
        </p:nvGraphicFramePr>
        <p:xfrm>
          <a:off x="5107855" y="1617164"/>
          <a:ext cx="3224327" cy="4511221"/>
        </p:xfrm>
        <a:graphic>
          <a:graphicData uri="http://schemas.openxmlformats.org/drawingml/2006/table">
            <a:tbl>
              <a:tblPr firstRow="1" bandRow="1"/>
              <a:tblGrid>
                <a:gridCol w="986544">
                  <a:extLst>
                    <a:ext uri="{9D8B030D-6E8A-4147-A177-3AD203B41FA5}">
                      <a16:colId xmlns:a16="http://schemas.microsoft.com/office/drawing/2014/main" val="20000"/>
                    </a:ext>
                  </a:extLst>
                </a:gridCol>
                <a:gridCol w="633178">
                  <a:extLst>
                    <a:ext uri="{9D8B030D-6E8A-4147-A177-3AD203B41FA5}">
                      <a16:colId xmlns:a16="http://schemas.microsoft.com/office/drawing/2014/main" val="20001"/>
                    </a:ext>
                  </a:extLst>
                </a:gridCol>
                <a:gridCol w="971427">
                  <a:extLst>
                    <a:ext uri="{9D8B030D-6E8A-4147-A177-3AD203B41FA5}">
                      <a16:colId xmlns:a16="http://schemas.microsoft.com/office/drawing/2014/main" val="20002"/>
                    </a:ext>
                  </a:extLst>
                </a:gridCol>
                <a:gridCol w="633178">
                  <a:extLst>
                    <a:ext uri="{9D8B030D-6E8A-4147-A177-3AD203B41FA5}">
                      <a16:colId xmlns:a16="http://schemas.microsoft.com/office/drawing/2014/main" val="20003"/>
                    </a:ext>
                  </a:extLst>
                </a:gridCol>
              </a:tblGrid>
              <a:tr h="82123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Duration</a:t>
                      </a:r>
                      <a:br>
                        <a:rPr kumimoji="0" lang="en-US" sz="1800" b="1" i="0" u="none" strike="noStrike" cap="none" normalizeH="0" baseline="0" dirty="0">
                          <a:ln>
                            <a:noFill/>
                          </a:ln>
                          <a:solidFill>
                            <a:schemeClr val="tx1"/>
                          </a:solidFill>
                          <a:effectLst/>
                          <a:latin typeface="+mn-lt"/>
                          <a:ea typeface="ＭＳ Ｐゴシック" pitchFamily="34" charset="-128"/>
                        </a:rPr>
                      </a:br>
                      <a:r>
                        <a:rPr kumimoji="0" lang="en-US" sz="1800" b="1" i="1" u="none" strike="noStrike" cap="none" normalizeH="0" baseline="0" dirty="0">
                          <a:ln>
                            <a:noFill/>
                          </a:ln>
                          <a:solidFill>
                            <a:schemeClr val="tx1"/>
                          </a:solidFill>
                          <a:effectLst/>
                          <a:latin typeface="+mn-lt"/>
                          <a:ea typeface="ＭＳ Ｐゴシック" pitchFamily="34" charset="-128"/>
                        </a:rPr>
                        <a:t>x</a:t>
                      </a:r>
                      <a:endParaRPr kumimoji="0" lang="en-US" sz="1800" b="1" i="0" u="none" strike="noStrike" cap="none" normalizeH="0" baseline="0" dirty="0">
                        <a:ln>
                          <a:noFill/>
                        </a:ln>
                        <a:solidFill>
                          <a:schemeClr val="tx1"/>
                        </a:solidFill>
                        <a:effectLst/>
                        <a:latin typeface="+mn-lt"/>
                        <a:ea typeface="ＭＳ Ｐゴシック" pitchFamily="34" charset="-128"/>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Time,</a:t>
                      </a:r>
                      <a:br>
                        <a:rPr kumimoji="0" lang="en-US" sz="1800" b="1" i="0" u="none" strike="noStrike" cap="none" normalizeH="0" baseline="0" dirty="0">
                          <a:ln>
                            <a:noFill/>
                          </a:ln>
                          <a:solidFill>
                            <a:schemeClr val="tx1"/>
                          </a:solidFill>
                          <a:effectLst/>
                          <a:latin typeface="+mn-lt"/>
                          <a:ea typeface="ＭＳ Ｐゴシック" pitchFamily="34" charset="-128"/>
                        </a:rPr>
                      </a:br>
                      <a:r>
                        <a:rPr kumimoji="0" lang="en-US" sz="1800" b="1" i="1" u="none" strike="noStrike" cap="none" normalizeH="0" baseline="0" dirty="0">
                          <a:ln>
                            <a:noFill/>
                          </a:ln>
                          <a:solidFill>
                            <a:schemeClr val="tx1"/>
                          </a:solidFill>
                          <a:effectLst/>
                          <a:latin typeface="+mn-lt"/>
                          <a:ea typeface="ＭＳ Ｐゴシック" pitchFamily="34" charset="-128"/>
                        </a:rPr>
                        <a:t>y</a:t>
                      </a:r>
                      <a:endParaRPr kumimoji="0" lang="en-US" sz="1800" b="1" i="0" u="none" strike="noStrike" cap="none" normalizeH="0" baseline="0" dirty="0">
                        <a:ln>
                          <a:noFill/>
                        </a:ln>
                        <a:solidFill>
                          <a:schemeClr val="tx1"/>
                        </a:solidFill>
                        <a:effectLst/>
                        <a:latin typeface="+mn-lt"/>
                        <a:ea typeface="ＭＳ Ｐゴシック" pitchFamily="34" charset="-128"/>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Duration</a:t>
                      </a:r>
                      <a:br>
                        <a:rPr kumimoji="0" lang="en-US" sz="1800" b="1" i="0" u="none" strike="noStrike" cap="none" normalizeH="0" baseline="0" dirty="0">
                          <a:ln>
                            <a:noFill/>
                          </a:ln>
                          <a:solidFill>
                            <a:schemeClr val="tx1"/>
                          </a:solidFill>
                          <a:effectLst/>
                          <a:latin typeface="+mn-lt"/>
                          <a:ea typeface="ＭＳ Ｐゴシック" pitchFamily="34" charset="-128"/>
                        </a:rPr>
                      </a:br>
                      <a:r>
                        <a:rPr kumimoji="0" lang="en-US" sz="1800" b="1" i="1" u="none" strike="noStrike" cap="none" normalizeH="0" baseline="0" dirty="0">
                          <a:ln>
                            <a:noFill/>
                          </a:ln>
                          <a:solidFill>
                            <a:schemeClr val="tx1"/>
                          </a:solidFill>
                          <a:effectLst/>
                          <a:latin typeface="+mn-lt"/>
                          <a:ea typeface="ＭＳ Ｐゴシック" pitchFamily="34" charset="-128"/>
                        </a:rPr>
                        <a:t>x</a:t>
                      </a:r>
                      <a:endParaRPr kumimoji="0" lang="en-US" sz="1800" b="1" i="0" u="none" strike="noStrike" cap="none" normalizeH="0" baseline="0" dirty="0">
                        <a:ln>
                          <a:noFill/>
                        </a:ln>
                        <a:solidFill>
                          <a:schemeClr val="tx1"/>
                        </a:solidFill>
                        <a:effectLst/>
                        <a:latin typeface="+mn-lt"/>
                        <a:ea typeface="ＭＳ Ｐゴシック" pitchFamily="34" charset="-128"/>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ea typeface="ＭＳ Ｐゴシック" pitchFamily="34" charset="-128"/>
                        </a:rPr>
                        <a:t>Time,</a:t>
                      </a:r>
                      <a:br>
                        <a:rPr kumimoji="0" lang="en-US" sz="1800" b="1" i="0" u="none" strike="noStrike" cap="none" normalizeH="0" baseline="0" dirty="0">
                          <a:ln>
                            <a:noFill/>
                          </a:ln>
                          <a:solidFill>
                            <a:schemeClr val="tx1"/>
                          </a:solidFill>
                          <a:effectLst/>
                          <a:latin typeface="+mn-lt"/>
                          <a:ea typeface="ＭＳ Ｐゴシック" pitchFamily="34" charset="-128"/>
                        </a:rPr>
                      </a:br>
                      <a:r>
                        <a:rPr kumimoji="0" lang="en-US" sz="1800" b="1" i="1" u="none" strike="noStrike" cap="none" normalizeH="0" baseline="0" dirty="0">
                          <a:ln>
                            <a:noFill/>
                          </a:ln>
                          <a:solidFill>
                            <a:schemeClr val="tx1"/>
                          </a:solidFill>
                          <a:effectLst/>
                          <a:latin typeface="+mn-lt"/>
                          <a:ea typeface="ＭＳ Ｐゴシック" pitchFamily="34" charset="-128"/>
                        </a:rPr>
                        <a:t>y</a:t>
                      </a:r>
                      <a:endParaRPr kumimoji="0" lang="en-US" sz="1800" b="1" i="0" u="none" strike="noStrike" cap="none" normalizeH="0" baseline="0" dirty="0">
                        <a:ln>
                          <a:noFill/>
                        </a:ln>
                        <a:solidFill>
                          <a:schemeClr val="tx1"/>
                        </a:solidFill>
                        <a:effectLst/>
                        <a:latin typeface="+mn-lt"/>
                        <a:ea typeface="ＭＳ Ｐゴシック" pitchFamily="34" charset="-128"/>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1.80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56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3.78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79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1.82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58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3.83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1.90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62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3.88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1.93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56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4.10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1.98</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57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4.27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90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2.05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57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4.30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2.13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60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4.43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2.30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57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4.47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2.37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61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4.53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89</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2.82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73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4.55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86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3.13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76</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4.60</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92</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3.27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77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4.63</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91</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27489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mn-lt"/>
                          <a:ea typeface="ＭＳ Ｐゴシック" pitchFamily="34" charset="-128"/>
                        </a:rPr>
                        <a:t>3.65</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77</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ea typeface="ＭＳ Ｐゴシック" pitchFamily="34" charset="-128"/>
                        </a:rPr>
                        <a:t> </a:t>
                      </a:r>
                    </a:p>
                  </a:txBody>
                  <a:tcPr marL="9525" marR="9525" marT="9525"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66630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Using Technology to Find a Regression Equation </a:t>
            </a:r>
            <a:r>
              <a:rPr lang="en-US" sz="2000" b="0" dirty="0">
                <a:solidFill>
                  <a:schemeClr val="bg2"/>
                </a:solidFill>
                <a:latin typeface="+mj-lt"/>
              </a:rPr>
              <a:t>(2 of 2)</a:t>
            </a:r>
            <a:endParaRPr lang="en-IN" sz="2000" b="0" dirty="0">
              <a:solidFill>
                <a:schemeClr val="bg2"/>
              </a:solidFill>
              <a:latin typeface="+mj-lt"/>
            </a:endParaRPr>
          </a:p>
        </p:txBody>
      </p:sp>
      <p:pic>
        <p:nvPicPr>
          <p:cNvPr id="7" name="Picture 6"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935" y="1691454"/>
            <a:ext cx="1394431" cy="253534"/>
          </a:xfrm>
          <a:prstGeom prst="rect">
            <a:avLst/>
          </a:prstGeom>
        </p:spPr>
      </p:pic>
      <p:pic>
        <p:nvPicPr>
          <p:cNvPr id="11" name="Picture 10" descr="Four screens, a minitab, Excel, and two T I 84 plus, display regression data. The minitab screen, titled regression analysis: time versus duration, states the regression equation is time = 33.7 + 12.5 Duration, with a table listing data for two predictors: for constant, coefficient is 33.683, S E coefficient 1.894, T 17.79, and P 0.000; for duration, coefficient is 12.4809, S E coefficient 0.5464, T 22.64, and P 0.000, and then lists S = 2.88153, R-squared = 95.8%, r-squared (adjusted) = 95.6%. The Excel screen has input slope: SLOPE (B 1: B 25, A 1: A 25) with output 12.48094, and input y-intercept: INTERCEPT (B 1: B 25, A 1: A 25) with output 33.6829 (the actual screen has no spaces between letters and numbers). The first T I 84 plus screen lists line reg data y = a x + b, a = 12.48094391, b = 33.68290034, r squared = .9577738551, and r = .9786592129. The second calculator screen displays a scatter plot with regression line rising through the point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935" y="2133600"/>
            <a:ext cx="7956696" cy="4180638"/>
          </a:xfrm>
          <a:prstGeom prst="rect">
            <a:avLst/>
          </a:prstGeom>
        </p:spPr>
      </p:pic>
    </p:spTree>
    <p:extLst>
      <p:ext uri="{BB962C8B-B14F-4D97-AF65-F5344CB8AC3E}">
        <p14:creationId xmlns:p14="http://schemas.microsoft.com/office/powerpoint/2010/main" val="1666303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Predicting y-Values Using Regression Equations </a:t>
            </a:r>
            <a:r>
              <a:rPr lang="en-US" sz="2000" b="0" dirty="0">
                <a:solidFill>
                  <a:schemeClr val="bg2"/>
                </a:solidFill>
                <a:latin typeface="+mj-lt"/>
              </a:rPr>
              <a:t>(1 of 3)</a:t>
            </a:r>
            <a:endParaRPr lang="en-IN" sz="2000" dirty="0">
              <a:solidFill>
                <a:schemeClr val="bg2"/>
              </a:solidFill>
              <a:latin typeface="+mj-lt"/>
            </a:endParaRPr>
          </a:p>
        </p:txBody>
      </p:sp>
      <p:sp>
        <p:nvSpPr>
          <p:cNvPr id="3" name="Content Placeholder 2"/>
          <p:cNvSpPr>
            <a:spLocks noGrp="1"/>
          </p:cNvSpPr>
          <p:nvPr>
            <p:ph idx="1"/>
          </p:nvPr>
        </p:nvSpPr>
        <p:spPr>
          <a:xfrm>
            <a:off x="457200" y="1600200"/>
            <a:ext cx="7772400" cy="4525963"/>
          </a:xfrm>
        </p:spPr>
        <p:txBody>
          <a:bodyPr/>
          <a:lstStyle/>
          <a:p>
            <a:pPr marL="0" indent="0">
              <a:buNone/>
            </a:pPr>
            <a:r>
              <a:rPr lang="en-US" sz="2400" dirty="0">
                <a:ea typeface="ＭＳ Ｐゴシック" pitchFamily="34" charset="-128"/>
              </a:rPr>
              <a:t>The regression equation for the gross domestic products (in trillions of dollars) and carbon dioxide emissions (in millions of metric tons) data is </a:t>
            </a:r>
            <a:r>
              <a:rPr lang="en-US" sz="2400" i="1" dirty="0">
                <a:ea typeface="ＭＳ Ｐゴシック" pitchFamily="34" charset="-128"/>
              </a:rPr>
              <a:t>ŷ</a:t>
            </a:r>
            <a:r>
              <a:rPr lang="en-US" sz="2400" dirty="0">
                <a:ea typeface="ＭＳ Ｐゴシック" pitchFamily="34" charset="-128"/>
              </a:rPr>
              <a:t> = 196.152</a:t>
            </a:r>
            <a:r>
              <a:rPr lang="en-US" sz="2400" i="1" dirty="0">
                <a:ea typeface="ＭＳ Ｐゴシック" pitchFamily="34" charset="-128"/>
              </a:rPr>
              <a:t>x </a:t>
            </a:r>
            <a:r>
              <a:rPr lang="en-US" sz="2400" dirty="0">
                <a:ea typeface="ＭＳ Ｐゴシック" pitchFamily="34" charset="-128"/>
              </a:rPr>
              <a:t>+ 102.289. Use this equation to predict the </a:t>
            </a:r>
            <a:r>
              <a:rPr lang="en-US" sz="2400" b="1" dirty="0">
                <a:ea typeface="ＭＳ Ｐゴシック" pitchFamily="34" charset="-128"/>
              </a:rPr>
              <a:t>expected</a:t>
            </a:r>
            <a:r>
              <a:rPr lang="en-US" sz="2400" dirty="0">
                <a:ea typeface="ＭＳ Ｐゴシック" pitchFamily="34" charset="-128"/>
              </a:rPr>
              <a:t> carbon dioxide emissions for the following gross domestic products. (Recall from section 9.1 that </a:t>
            </a:r>
            <a:r>
              <a:rPr lang="en-US" sz="2400" i="1" dirty="0">
                <a:ea typeface="ＭＳ Ｐゴシック" pitchFamily="34" charset="-128"/>
              </a:rPr>
              <a:t>x</a:t>
            </a:r>
            <a:r>
              <a:rPr lang="en-US" sz="2400" dirty="0">
                <a:ea typeface="ＭＳ Ｐゴシック" pitchFamily="34" charset="-128"/>
              </a:rPr>
              <a:t> and </a:t>
            </a:r>
            <a:r>
              <a:rPr lang="en-US" sz="2400" i="1" dirty="0">
                <a:ea typeface="ＭＳ Ｐゴシック" pitchFamily="34" charset="-128"/>
              </a:rPr>
              <a:t>y</a:t>
            </a:r>
            <a:r>
              <a:rPr lang="en-US" sz="2400" dirty="0">
                <a:ea typeface="ＭＳ Ｐゴシック" pitchFamily="34" charset="-128"/>
              </a:rPr>
              <a:t> have a significant linear correlation.)</a:t>
            </a:r>
          </a:p>
          <a:p>
            <a:pPr marL="442800" indent="-442800">
              <a:buFont typeface="+mj-lt"/>
              <a:buAutoNum type="arabicPeriod"/>
            </a:pPr>
            <a:r>
              <a:rPr lang="en-US" sz="2200" dirty="0">
                <a:ea typeface="ＭＳ Ｐゴシック" pitchFamily="34" charset="-128"/>
              </a:rPr>
              <a:t>1.2 trillion dollars</a:t>
            </a:r>
          </a:p>
          <a:p>
            <a:pPr marL="442800" indent="-442800">
              <a:buFont typeface="+mj-lt"/>
              <a:buAutoNum type="arabicPeriod"/>
            </a:pPr>
            <a:r>
              <a:rPr lang="en-US" sz="2200" dirty="0">
                <a:ea typeface="ＭＳ Ｐゴシック" pitchFamily="34" charset="-128"/>
              </a:rPr>
              <a:t>2.0 trillion dollars</a:t>
            </a:r>
          </a:p>
          <a:p>
            <a:pPr marL="442800" indent="-442800">
              <a:buFont typeface="+mj-lt"/>
              <a:buAutoNum type="arabicPeriod"/>
            </a:pPr>
            <a:r>
              <a:rPr lang="en-US" sz="2200" dirty="0">
                <a:ea typeface="ＭＳ Ｐゴシック" pitchFamily="34" charset="-128"/>
              </a:rPr>
              <a:t>2.5 trillion dollars</a:t>
            </a:r>
            <a:endParaRPr lang="en-IN" sz="2200" dirty="0"/>
          </a:p>
        </p:txBody>
      </p:sp>
    </p:spTree>
    <p:extLst>
      <p:ext uri="{BB962C8B-B14F-4D97-AF65-F5344CB8AC3E}">
        <p14:creationId xmlns:p14="http://schemas.microsoft.com/office/powerpoint/2010/main" val="1666303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Predicting y-Values Using Regression Equations </a:t>
            </a:r>
            <a:r>
              <a:rPr lang="en-US" sz="2000" b="0" dirty="0">
                <a:solidFill>
                  <a:schemeClr val="bg2"/>
                </a:solidFill>
                <a:latin typeface="+mj-lt"/>
              </a:rPr>
              <a:t>(2 of 3)</a:t>
            </a:r>
            <a:endParaRPr lang="en-IN" sz="2000" dirty="0">
              <a:solidFill>
                <a:schemeClr val="bg2"/>
              </a:solidFill>
              <a:latin typeface="+mj-lt"/>
            </a:endParaRPr>
          </a:p>
        </p:txBody>
      </p:sp>
      <p:sp>
        <p:nvSpPr>
          <p:cNvPr id="3" name="Content Placeholder 2"/>
          <p:cNvSpPr>
            <a:spLocks noGrp="1"/>
          </p:cNvSpPr>
          <p:nvPr>
            <p:ph idx="1"/>
          </p:nvPr>
        </p:nvSpPr>
        <p:spPr>
          <a:xfrm>
            <a:off x="457200" y="1600200"/>
            <a:ext cx="8229600" cy="4724400"/>
          </a:xfrm>
        </p:spPr>
        <p:txBody>
          <a:bodyPr/>
          <a:lstStyle/>
          <a:p>
            <a:pPr marL="514350" indent="-514350">
              <a:buNone/>
            </a:pPr>
            <a:r>
              <a:rPr lang="en-US" sz="2800" b="1" dirty="0">
                <a:ea typeface="ＭＳ Ｐゴシック" pitchFamily="34" charset="-128"/>
              </a:rPr>
              <a:t>Solution</a:t>
            </a:r>
          </a:p>
          <a:p>
            <a:pPr marL="514350" indent="-514350">
              <a:spcBef>
                <a:spcPts val="1200"/>
              </a:spcBef>
              <a:buNone/>
            </a:pPr>
            <a:r>
              <a:rPr lang="en-US" sz="2400" i="1" dirty="0">
                <a:ea typeface="ＭＳ Ｐゴシック" pitchFamily="34" charset="-128"/>
              </a:rPr>
              <a:t>ŷ</a:t>
            </a:r>
            <a:r>
              <a:rPr lang="en-US" sz="2400" dirty="0">
                <a:ea typeface="ＭＳ Ｐゴシック" pitchFamily="34" charset="-128"/>
              </a:rPr>
              <a:t> = 196.152</a:t>
            </a:r>
            <a:r>
              <a:rPr lang="en-US" sz="2400" i="1" dirty="0">
                <a:ea typeface="ＭＳ Ｐゴシック" pitchFamily="34" charset="-128"/>
              </a:rPr>
              <a:t>x </a:t>
            </a:r>
            <a:r>
              <a:rPr lang="en-US" sz="2400" dirty="0">
                <a:ea typeface="ＭＳ Ｐゴシック" pitchFamily="34" charset="-128"/>
              </a:rPr>
              <a:t>+ 102.289</a:t>
            </a:r>
          </a:p>
          <a:p>
            <a:pPr marL="442800" indent="-442800">
              <a:spcBef>
                <a:spcPts val="1200"/>
              </a:spcBef>
              <a:buFont typeface="Arial" pitchFamily="34" charset="0"/>
              <a:buAutoNum type="arabicPeriod"/>
            </a:pPr>
            <a:r>
              <a:rPr lang="en-US" sz="2200" dirty="0">
                <a:ea typeface="ＭＳ Ｐゴシック" pitchFamily="34" charset="-128"/>
              </a:rPr>
              <a:t>1.2 trillion dollars</a:t>
            </a:r>
          </a:p>
          <a:p>
            <a:pPr marL="442800" indent="0">
              <a:spcBef>
                <a:spcPts val="1200"/>
              </a:spcBef>
              <a:buNone/>
            </a:pPr>
            <a:r>
              <a:rPr lang="en-US" sz="2200" i="1" dirty="0">
                <a:cs typeface="Times New Roman" pitchFamily="18" charset="0"/>
              </a:rPr>
              <a:t>ŷ</a:t>
            </a:r>
            <a:r>
              <a:rPr lang="en-US" sz="2200" dirty="0">
                <a:cs typeface="Times New Roman" pitchFamily="18" charset="0"/>
              </a:rPr>
              <a:t> =196.152(1.2) + 102.289 ≈ 337.671</a:t>
            </a:r>
          </a:p>
          <a:p>
            <a:pPr marL="442800" indent="1588">
              <a:spcBef>
                <a:spcPts val="1200"/>
              </a:spcBef>
              <a:buNone/>
            </a:pPr>
            <a:r>
              <a:rPr lang="en-US" sz="2200" dirty="0">
                <a:solidFill>
                  <a:srgbClr val="000000"/>
                </a:solidFill>
                <a:cs typeface="Times New Roman" pitchFamily="18" charset="0"/>
              </a:rPr>
              <a:t>When the gross domestic product is $1.2 trillion, the CO</a:t>
            </a:r>
            <a:r>
              <a:rPr lang="en-US" sz="2200" baseline="-30000" dirty="0">
                <a:solidFill>
                  <a:srgbClr val="000000"/>
                </a:solidFill>
                <a:cs typeface="Times New Roman" pitchFamily="18" charset="0"/>
              </a:rPr>
              <a:t>2</a:t>
            </a:r>
            <a:r>
              <a:rPr lang="en-US" sz="2200" dirty="0">
                <a:solidFill>
                  <a:srgbClr val="000000"/>
                </a:solidFill>
                <a:cs typeface="Times New Roman" pitchFamily="18" charset="0"/>
              </a:rPr>
              <a:t> emissions are about 337.671 million metric tons.</a:t>
            </a:r>
          </a:p>
          <a:p>
            <a:pPr marL="442800" indent="-442800">
              <a:spcBef>
                <a:spcPts val="1200"/>
              </a:spcBef>
              <a:buFont typeface="+mj-lt"/>
              <a:buAutoNum type="arabicPeriod" startAt="2"/>
            </a:pPr>
            <a:r>
              <a:rPr lang="en-US" sz="2200" dirty="0">
                <a:cs typeface="Times New Roman" pitchFamily="18" charset="0"/>
              </a:rPr>
              <a:t>2.0 trillion dollars</a:t>
            </a:r>
          </a:p>
          <a:p>
            <a:pPr marL="0" indent="442800">
              <a:spcBef>
                <a:spcPts val="1200"/>
              </a:spcBef>
              <a:buNone/>
            </a:pPr>
            <a:r>
              <a:rPr lang="en-US" sz="2200" i="1" dirty="0">
                <a:cs typeface="Times New Roman" pitchFamily="18" charset="0"/>
              </a:rPr>
              <a:t>ŷ</a:t>
            </a:r>
            <a:r>
              <a:rPr lang="en-US" sz="2200" dirty="0">
                <a:cs typeface="Times New Roman" pitchFamily="18" charset="0"/>
              </a:rPr>
              <a:t> =196.152(2.0) + 102.289 ≈ 494.593</a:t>
            </a:r>
            <a:endParaRPr lang="en-US" sz="2200" dirty="0">
              <a:solidFill>
                <a:srgbClr val="000000"/>
              </a:solidFill>
              <a:cs typeface="Times New Roman" pitchFamily="18" charset="0"/>
            </a:endParaRPr>
          </a:p>
          <a:p>
            <a:pPr marL="442800" indent="0">
              <a:spcBef>
                <a:spcPts val="1200"/>
              </a:spcBef>
              <a:buNone/>
            </a:pPr>
            <a:r>
              <a:rPr lang="en-US" sz="2200" dirty="0">
                <a:solidFill>
                  <a:srgbClr val="000000"/>
                </a:solidFill>
                <a:cs typeface="Times New Roman" pitchFamily="18" charset="0"/>
              </a:rPr>
              <a:t>When the gross domestic product is $2.0 trillion, the CO</a:t>
            </a:r>
            <a:r>
              <a:rPr lang="en-US" sz="2200" baseline="-30000" dirty="0">
                <a:solidFill>
                  <a:srgbClr val="000000"/>
                </a:solidFill>
                <a:cs typeface="Times New Roman" pitchFamily="18" charset="0"/>
              </a:rPr>
              <a:t>2</a:t>
            </a:r>
            <a:r>
              <a:rPr lang="en-US" sz="2200" dirty="0">
                <a:solidFill>
                  <a:srgbClr val="000000"/>
                </a:solidFill>
                <a:cs typeface="Times New Roman" pitchFamily="18" charset="0"/>
              </a:rPr>
              <a:t> emissions are 494.595 million metric tons.</a:t>
            </a:r>
            <a:endParaRPr lang="en-IN" sz="2200" dirty="0"/>
          </a:p>
        </p:txBody>
      </p:sp>
    </p:spTree>
    <p:extLst>
      <p:ext uri="{BB962C8B-B14F-4D97-AF65-F5344CB8AC3E}">
        <p14:creationId xmlns:p14="http://schemas.microsoft.com/office/powerpoint/2010/main" val="166630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15372"/>
            <a:ext cx="8229600" cy="1097280"/>
          </a:xfrm>
        </p:spPr>
        <p:txBody>
          <a:bodyPr/>
          <a:lstStyle/>
          <a:p>
            <a:r>
              <a:rPr lang="en-US" sz="3600" dirty="0">
                <a:solidFill>
                  <a:schemeClr val="bg2"/>
                </a:solidFill>
                <a:latin typeface="+mj-lt"/>
              </a:rPr>
              <a:t>Example: Predicting y-Values Using Regression Equations </a:t>
            </a:r>
            <a:r>
              <a:rPr lang="en-US" sz="2000" b="0" dirty="0">
                <a:solidFill>
                  <a:schemeClr val="bg2"/>
                </a:solidFill>
                <a:latin typeface="+mj-lt"/>
              </a:rPr>
              <a:t>(3 of 3)</a:t>
            </a:r>
            <a:endParaRPr lang="en-IN" sz="2000" dirty="0">
              <a:solidFill>
                <a:schemeClr val="bg2"/>
              </a:solidFill>
              <a:latin typeface="+mj-lt"/>
            </a:endParaRPr>
          </a:p>
        </p:txBody>
      </p:sp>
      <p:sp>
        <p:nvSpPr>
          <p:cNvPr id="3" name="Content Placeholder 2"/>
          <p:cNvSpPr>
            <a:spLocks noGrp="1"/>
          </p:cNvSpPr>
          <p:nvPr>
            <p:ph idx="1"/>
          </p:nvPr>
        </p:nvSpPr>
        <p:spPr/>
        <p:txBody>
          <a:bodyPr/>
          <a:lstStyle/>
          <a:p>
            <a:pPr marL="442800" indent="-442800">
              <a:buFont typeface="+mj-lt"/>
              <a:buAutoNum type="arabicPeriod" startAt="3"/>
            </a:pPr>
            <a:r>
              <a:rPr lang="en-US" sz="2400" dirty="0">
                <a:ea typeface="ＭＳ Ｐゴシック" pitchFamily="34" charset="-128"/>
              </a:rPr>
              <a:t>2.5 trillion dollars</a:t>
            </a:r>
          </a:p>
          <a:p>
            <a:pPr marL="0" indent="442800">
              <a:buNone/>
            </a:pPr>
            <a:r>
              <a:rPr lang="en-US" sz="2400" i="1" dirty="0">
                <a:cs typeface="Times New Roman" pitchFamily="18" charset="0"/>
              </a:rPr>
              <a:t>ŷ</a:t>
            </a:r>
            <a:r>
              <a:rPr lang="en-US" sz="2400" dirty="0">
                <a:cs typeface="Times New Roman" pitchFamily="18" charset="0"/>
              </a:rPr>
              <a:t> =196.152(2.5) + 102.289 ≈ 592.669</a:t>
            </a:r>
          </a:p>
          <a:p>
            <a:pPr marL="442800" indent="0">
              <a:buNone/>
            </a:pPr>
            <a:r>
              <a:rPr lang="en-US" sz="2400" dirty="0">
                <a:cs typeface="Times New Roman" pitchFamily="18" charset="0"/>
              </a:rPr>
              <a:t>When the gross domestic product is $2.5 trillion, the CO</a:t>
            </a:r>
            <a:r>
              <a:rPr lang="en-US" sz="2400" baseline="-30000" dirty="0">
                <a:cs typeface="Times New Roman" pitchFamily="18" charset="0"/>
              </a:rPr>
              <a:t>2</a:t>
            </a:r>
            <a:r>
              <a:rPr lang="en-US" sz="2400" dirty="0">
                <a:cs typeface="Times New Roman" pitchFamily="18" charset="0"/>
              </a:rPr>
              <a:t> emissions are 592.669 million metric tons.</a:t>
            </a:r>
          </a:p>
          <a:p>
            <a:pPr marL="442800" indent="0">
              <a:buNone/>
            </a:pPr>
            <a:r>
              <a:rPr lang="en-US" sz="2400" dirty="0">
                <a:cs typeface="Times New Roman" pitchFamily="18" charset="0"/>
              </a:rPr>
              <a:t>Prediction values are meaningful only for </a:t>
            </a:r>
            <a:r>
              <a:rPr lang="en-US" sz="2400" i="1" dirty="0">
                <a:cs typeface="Times New Roman" pitchFamily="18" charset="0"/>
              </a:rPr>
              <a:t>x</a:t>
            </a:r>
            <a:r>
              <a:rPr lang="en-US" sz="2400" dirty="0">
                <a:cs typeface="Times New Roman" pitchFamily="18" charset="0"/>
              </a:rPr>
              <a:t>-values in (or close to) the range of the data. The </a:t>
            </a:r>
            <a:r>
              <a:rPr lang="en-US" sz="2400" i="1" dirty="0">
                <a:cs typeface="Times New Roman" pitchFamily="18" charset="0"/>
              </a:rPr>
              <a:t>x</a:t>
            </a:r>
            <a:r>
              <a:rPr lang="en-US" sz="2400" dirty="0">
                <a:cs typeface="Times New Roman" pitchFamily="18" charset="0"/>
              </a:rPr>
              <a:t>-values in the original data set range from 0.9 to 4.9. So, it would not be appropriate to use the regression line to predict carbon dioxide emissions for gross domestic products such as $0.2 or $14.5 trillion dollars.</a:t>
            </a:r>
            <a:endParaRPr lang="en-IN" sz="2400" dirty="0"/>
          </a:p>
        </p:txBody>
      </p:sp>
    </p:spTree>
    <p:extLst>
      <p:ext uri="{BB962C8B-B14F-4D97-AF65-F5344CB8AC3E}">
        <p14:creationId xmlns:p14="http://schemas.microsoft.com/office/powerpoint/2010/main" val="1666303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Section 9.2 Summary</a:t>
            </a:r>
            <a:endParaRPr lang="en-IN" sz="3600" dirty="0">
              <a:latin typeface="+mj-lt"/>
            </a:endParaRPr>
          </a:p>
        </p:txBody>
      </p:sp>
      <p:sp>
        <p:nvSpPr>
          <p:cNvPr id="3" name="Content Placeholder 2"/>
          <p:cNvSpPr>
            <a:spLocks noGrp="1"/>
          </p:cNvSpPr>
          <p:nvPr>
            <p:ph idx="1"/>
          </p:nvPr>
        </p:nvSpPr>
        <p:spPr/>
        <p:txBody>
          <a:bodyPr/>
          <a:lstStyle/>
          <a:p>
            <a:r>
              <a:rPr lang="en-US" sz="2600" dirty="0">
                <a:ea typeface="ＭＳ Ｐゴシック" pitchFamily="34" charset="-128"/>
              </a:rPr>
              <a:t>Found the equation of a regression line</a:t>
            </a:r>
          </a:p>
          <a:p>
            <a:r>
              <a:rPr lang="en-US" sz="2600" dirty="0">
                <a:ea typeface="ＭＳ Ｐゴシック" pitchFamily="34" charset="-128"/>
              </a:rPr>
              <a:t>Predicted </a:t>
            </a:r>
            <a:r>
              <a:rPr lang="en-US" sz="2600" i="1" dirty="0">
                <a:ea typeface="ＭＳ Ｐゴシック" pitchFamily="34" charset="-128"/>
              </a:rPr>
              <a:t>y</a:t>
            </a:r>
            <a:r>
              <a:rPr lang="en-US" sz="2600" dirty="0">
                <a:ea typeface="ＭＳ Ｐゴシック" pitchFamily="34" charset="-128"/>
              </a:rPr>
              <a:t>-values using a regression equation</a:t>
            </a:r>
            <a:endParaRPr lang="en-IN" sz="2600" dirty="0"/>
          </a:p>
        </p:txBody>
      </p:sp>
    </p:spTree>
    <p:extLst>
      <p:ext uri="{BB962C8B-B14F-4D97-AF65-F5344CB8AC3E}">
        <p14:creationId xmlns:p14="http://schemas.microsoft.com/office/powerpoint/2010/main" val="166630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Chapter Outline</a:t>
            </a:r>
            <a:endParaRPr lang="en-IN" sz="3600" dirty="0">
              <a:latin typeface="+mj-lt"/>
            </a:endParaRPr>
          </a:p>
        </p:txBody>
      </p:sp>
      <p:sp>
        <p:nvSpPr>
          <p:cNvPr id="3" name="Content Placeholder 2"/>
          <p:cNvSpPr>
            <a:spLocks noGrp="1"/>
          </p:cNvSpPr>
          <p:nvPr>
            <p:ph idx="1"/>
          </p:nvPr>
        </p:nvSpPr>
        <p:spPr/>
        <p:txBody>
          <a:bodyPr/>
          <a:lstStyle/>
          <a:p>
            <a:pPr marL="255600" indent="-255600">
              <a:buNone/>
            </a:pPr>
            <a:r>
              <a:rPr lang="en-US" sz="2600" dirty="0">
                <a:solidFill>
                  <a:srgbClr val="007FA3"/>
                </a:solidFill>
                <a:ea typeface="ＭＳ Ｐゴシック" pitchFamily="34" charset="-128"/>
              </a:rPr>
              <a:t>9.1</a:t>
            </a:r>
            <a:r>
              <a:rPr lang="en-US" sz="2600" dirty="0">
                <a:ea typeface="ＭＳ Ｐゴシック" pitchFamily="34" charset="-128"/>
              </a:rPr>
              <a:t> Correlation</a:t>
            </a:r>
          </a:p>
          <a:p>
            <a:pPr marL="255600" indent="-255600">
              <a:buNone/>
            </a:pPr>
            <a:r>
              <a:rPr lang="en-US" sz="2600" dirty="0">
                <a:solidFill>
                  <a:srgbClr val="007FA3"/>
                </a:solidFill>
                <a:ea typeface="ＭＳ Ｐゴシック" pitchFamily="34" charset="-128"/>
              </a:rPr>
              <a:t>9.2</a:t>
            </a:r>
            <a:r>
              <a:rPr lang="en-US" sz="2600" dirty="0">
                <a:ea typeface="ＭＳ Ｐゴシック" pitchFamily="34" charset="-128"/>
              </a:rPr>
              <a:t> Linear Regression</a:t>
            </a:r>
          </a:p>
          <a:p>
            <a:pPr marL="255600" indent="-255600">
              <a:buNone/>
            </a:pPr>
            <a:r>
              <a:rPr lang="en-US" sz="2600" dirty="0">
                <a:solidFill>
                  <a:srgbClr val="007FA3"/>
                </a:solidFill>
                <a:ea typeface="ＭＳ Ｐゴシック" pitchFamily="34" charset="-128"/>
              </a:rPr>
              <a:t>9.3</a:t>
            </a:r>
            <a:r>
              <a:rPr lang="en-US" sz="2600" dirty="0">
                <a:ea typeface="ＭＳ Ｐゴシック" pitchFamily="34" charset="-128"/>
              </a:rPr>
              <a:t> Measures of Regression and Prediction Intervals</a:t>
            </a:r>
          </a:p>
          <a:p>
            <a:pPr marL="255600" indent="-255600">
              <a:buNone/>
            </a:pPr>
            <a:r>
              <a:rPr lang="en-US" sz="2600" dirty="0">
                <a:solidFill>
                  <a:srgbClr val="007FA3"/>
                </a:solidFill>
                <a:ea typeface="ＭＳ Ｐゴシック" pitchFamily="34" charset="-128"/>
              </a:rPr>
              <a:t>9.4</a:t>
            </a:r>
            <a:r>
              <a:rPr lang="en-US" sz="2600" dirty="0">
                <a:ea typeface="ＭＳ Ｐゴシック" pitchFamily="34" charset="-128"/>
              </a:rPr>
              <a:t> Multiple Regression</a:t>
            </a:r>
            <a:endParaRPr lang="en-IN" sz="2600" dirty="0"/>
          </a:p>
        </p:txBody>
      </p:sp>
    </p:spTree>
    <p:extLst>
      <p:ext uri="{BB962C8B-B14F-4D97-AF65-F5344CB8AC3E}">
        <p14:creationId xmlns:p14="http://schemas.microsoft.com/office/powerpoint/2010/main" val="310743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latin typeface="+mj-lt"/>
                <a:ea typeface="ＭＳ Ｐゴシック" pitchFamily="34" charset="-128"/>
              </a:rPr>
              <a:t>Section 9.2</a:t>
            </a:r>
            <a:endParaRPr lang="en-IN" sz="4000" dirty="0">
              <a:latin typeface="+mj-lt"/>
            </a:endParaRPr>
          </a:p>
        </p:txBody>
      </p:sp>
      <p:sp>
        <p:nvSpPr>
          <p:cNvPr id="3" name="Subtitle 2"/>
          <p:cNvSpPr>
            <a:spLocks noGrp="1"/>
          </p:cNvSpPr>
          <p:nvPr>
            <p:ph type="subTitle" idx="1"/>
          </p:nvPr>
        </p:nvSpPr>
        <p:spPr/>
        <p:txBody>
          <a:bodyPr/>
          <a:lstStyle/>
          <a:p>
            <a:pPr algn="ctr">
              <a:defRPr/>
            </a:pPr>
            <a:r>
              <a:rPr lang="en-US" sz="3600" dirty="0"/>
              <a:t>Linear Regression</a:t>
            </a:r>
          </a:p>
        </p:txBody>
      </p:sp>
    </p:spTree>
    <p:extLst>
      <p:ext uri="{BB962C8B-B14F-4D97-AF65-F5344CB8AC3E}">
        <p14:creationId xmlns:p14="http://schemas.microsoft.com/office/powerpoint/2010/main" val="76901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Section 9.2 Objectives</a:t>
            </a:r>
            <a:endParaRPr lang="en-IN" sz="3600" dirty="0">
              <a:latin typeface="+mj-lt"/>
            </a:endParaRPr>
          </a:p>
        </p:txBody>
      </p:sp>
      <p:sp>
        <p:nvSpPr>
          <p:cNvPr id="3" name="Content Placeholder 2"/>
          <p:cNvSpPr>
            <a:spLocks noGrp="1"/>
          </p:cNvSpPr>
          <p:nvPr>
            <p:ph idx="1"/>
          </p:nvPr>
        </p:nvSpPr>
        <p:spPr/>
        <p:txBody>
          <a:bodyPr/>
          <a:lstStyle/>
          <a:p>
            <a:pPr marL="255600" indent="-255600">
              <a:buSzPct val="100000"/>
            </a:pPr>
            <a:r>
              <a:rPr lang="en-US" sz="2600" dirty="0">
                <a:ea typeface="ＭＳ Ｐゴシック" pitchFamily="34" charset="-128"/>
              </a:rPr>
              <a:t> How to find the equation of a regression line</a:t>
            </a:r>
          </a:p>
          <a:p>
            <a:pPr marL="255600" indent="-255600">
              <a:buSzPct val="100000"/>
            </a:pPr>
            <a:r>
              <a:rPr lang="en-US" sz="2600" dirty="0">
                <a:ea typeface="ＭＳ Ｐゴシック" pitchFamily="34" charset="-128"/>
              </a:rPr>
              <a:t> How to predict </a:t>
            </a:r>
            <a:r>
              <a:rPr lang="en-US" sz="2600" i="1" dirty="0">
                <a:ea typeface="ＭＳ Ｐゴシック" pitchFamily="34" charset="-128"/>
              </a:rPr>
              <a:t>y</a:t>
            </a:r>
            <a:r>
              <a:rPr lang="en-US" sz="2600" dirty="0">
                <a:ea typeface="ＭＳ Ｐゴシック" pitchFamily="34" charset="-128"/>
              </a:rPr>
              <a:t>-values using a regression equation</a:t>
            </a:r>
            <a:endParaRPr lang="en-IN" sz="2600" dirty="0"/>
          </a:p>
        </p:txBody>
      </p:sp>
    </p:spTree>
    <p:extLst>
      <p:ext uri="{BB962C8B-B14F-4D97-AF65-F5344CB8AC3E}">
        <p14:creationId xmlns:p14="http://schemas.microsoft.com/office/powerpoint/2010/main" val="171681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Regression Lines </a:t>
            </a:r>
            <a:r>
              <a:rPr lang="en-US" sz="2000" b="0" dirty="0">
                <a:latin typeface="+mj-lt"/>
                <a:ea typeface="ＭＳ Ｐゴシック" pitchFamily="34" charset="-128"/>
              </a:rPr>
              <a:t>(1 of 2)</a:t>
            </a:r>
            <a:endParaRPr lang="en-IN" sz="2000" b="0" dirty="0">
              <a:latin typeface="+mj-lt"/>
            </a:endParaRPr>
          </a:p>
        </p:txBody>
      </p:sp>
      <p:sp>
        <p:nvSpPr>
          <p:cNvPr id="3" name="Content Placeholder 2"/>
          <p:cNvSpPr>
            <a:spLocks noGrp="1"/>
          </p:cNvSpPr>
          <p:nvPr>
            <p:ph idx="1"/>
          </p:nvPr>
        </p:nvSpPr>
        <p:spPr>
          <a:xfrm>
            <a:off x="457200" y="1600200"/>
            <a:ext cx="8229600" cy="2548643"/>
          </a:xfrm>
        </p:spPr>
        <p:txBody>
          <a:bodyPr/>
          <a:lstStyle/>
          <a:p>
            <a:r>
              <a:rPr lang="en-US" sz="2600" dirty="0">
                <a:ea typeface="ＭＳ Ｐゴシック" pitchFamily="34" charset="-128"/>
              </a:rPr>
              <a:t>After verifying that the linear correlation between two variables is significant, next we determine the equation of the line that best models the data (</a:t>
            </a:r>
            <a:r>
              <a:rPr lang="en-US" sz="2600" b="1" dirty="0">
                <a:ea typeface="ＭＳ Ｐゴシック" pitchFamily="34" charset="-128"/>
              </a:rPr>
              <a:t>regression line</a:t>
            </a:r>
            <a:r>
              <a:rPr lang="en-US" sz="2600" dirty="0">
                <a:ea typeface="ＭＳ Ｐゴシック" pitchFamily="34" charset="-128"/>
              </a:rPr>
              <a:t>).</a:t>
            </a:r>
          </a:p>
          <a:p>
            <a:r>
              <a:rPr lang="en-US" sz="2600" dirty="0">
                <a:ea typeface="ＭＳ Ｐゴシック" pitchFamily="34" charset="-128"/>
              </a:rPr>
              <a:t>Can be used to predict the value of </a:t>
            </a:r>
            <a:r>
              <a:rPr lang="en-US" sz="2600" i="1" dirty="0">
                <a:ea typeface="ＭＳ Ｐゴシック" pitchFamily="34" charset="-128"/>
              </a:rPr>
              <a:t>y</a:t>
            </a:r>
            <a:r>
              <a:rPr lang="en-US" sz="2600" dirty="0">
                <a:ea typeface="ＭＳ Ｐゴシック" pitchFamily="34" charset="-128"/>
              </a:rPr>
              <a:t> for a given value of </a:t>
            </a:r>
            <a:r>
              <a:rPr lang="en-US" sz="2600" i="1" dirty="0">
                <a:ea typeface="ＭＳ Ｐゴシック" pitchFamily="34" charset="-128"/>
              </a:rPr>
              <a:t>x</a:t>
            </a:r>
            <a:r>
              <a:rPr lang="en-US" sz="2600" dirty="0">
                <a:ea typeface="ＭＳ Ｐゴシック" pitchFamily="34" charset="-128"/>
              </a:rPr>
              <a:t>.</a:t>
            </a:r>
            <a:endParaRPr lang="en-IN" sz="2600" dirty="0"/>
          </a:p>
        </p:txBody>
      </p:sp>
      <p:pic>
        <p:nvPicPr>
          <p:cNvPr id="16" name="Picture 15" descr="A scatter plot has six points rising loosely from left to right, with a line rising close between the point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5610" y="4214884"/>
            <a:ext cx="4692781" cy="2185916"/>
          </a:xfrm>
          <a:prstGeom prst="rect">
            <a:avLst/>
          </a:prstGeom>
        </p:spPr>
      </p:pic>
    </p:spTree>
    <p:extLst>
      <p:ext uri="{BB962C8B-B14F-4D97-AF65-F5344CB8AC3E}">
        <p14:creationId xmlns:p14="http://schemas.microsoft.com/office/powerpoint/2010/main" val="2932692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Residuals</a:t>
            </a:r>
            <a:endParaRPr lang="en-IN" sz="3600" dirty="0">
              <a:latin typeface="+mj-lt"/>
            </a:endParaRPr>
          </a:p>
        </p:txBody>
      </p:sp>
      <p:sp>
        <p:nvSpPr>
          <p:cNvPr id="3" name="Content Placeholder 2"/>
          <p:cNvSpPr>
            <a:spLocks noGrp="1"/>
          </p:cNvSpPr>
          <p:nvPr>
            <p:ph idx="1"/>
          </p:nvPr>
        </p:nvSpPr>
        <p:spPr>
          <a:xfrm>
            <a:off x="457200" y="1600199"/>
            <a:ext cx="8229600" cy="1493039"/>
          </a:xfrm>
        </p:spPr>
        <p:txBody>
          <a:bodyPr/>
          <a:lstStyle/>
          <a:p>
            <a:pPr>
              <a:buNone/>
            </a:pPr>
            <a:r>
              <a:rPr lang="en-US" sz="2800" b="1" dirty="0">
                <a:ea typeface="ＭＳ Ｐゴシック" pitchFamily="34" charset="-128"/>
              </a:rPr>
              <a:t>Residual</a:t>
            </a:r>
          </a:p>
          <a:p>
            <a:r>
              <a:rPr lang="en-US" sz="2600" dirty="0">
                <a:ea typeface="ＭＳ Ｐゴシック" pitchFamily="34" charset="-128"/>
              </a:rPr>
              <a:t>The difference between the observed </a:t>
            </a:r>
            <a:r>
              <a:rPr lang="en-US" sz="2600" i="1" dirty="0">
                <a:ea typeface="ＭＳ Ｐゴシック" pitchFamily="34" charset="-128"/>
              </a:rPr>
              <a:t>y</a:t>
            </a:r>
            <a:r>
              <a:rPr lang="en-US" sz="2600" dirty="0">
                <a:ea typeface="ＭＳ Ｐゴシック" pitchFamily="34" charset="-128"/>
              </a:rPr>
              <a:t>-value and the predicted </a:t>
            </a:r>
            <a:r>
              <a:rPr lang="en-US" sz="2600" i="1" dirty="0">
                <a:ea typeface="ＭＳ Ｐゴシック" pitchFamily="34" charset="-128"/>
              </a:rPr>
              <a:t>y</a:t>
            </a:r>
            <a:r>
              <a:rPr lang="en-US" sz="2600" dirty="0">
                <a:ea typeface="ＭＳ Ｐゴシック" pitchFamily="34" charset="-128"/>
              </a:rPr>
              <a:t>-value for a given </a:t>
            </a:r>
            <a:r>
              <a:rPr lang="en-US" sz="2600" i="1" dirty="0">
                <a:ea typeface="ＭＳ Ｐゴシック" pitchFamily="34" charset="-128"/>
              </a:rPr>
              <a:t>x</a:t>
            </a:r>
            <a:r>
              <a:rPr lang="en-US" sz="2600" dirty="0">
                <a:ea typeface="ＭＳ Ｐゴシック" pitchFamily="34" charset="-128"/>
              </a:rPr>
              <a:t>-value on the line.</a:t>
            </a:r>
            <a:r>
              <a:rPr lang="en-US" dirty="0">
                <a:ea typeface="ＭＳ Ｐゴシック" pitchFamily="34" charset="-128"/>
              </a:rPr>
              <a:t>                       </a:t>
            </a:r>
            <a:endParaRPr lang="en-IN" sz="2000" dirty="0"/>
          </a:p>
        </p:txBody>
      </p:sp>
      <p:pic>
        <p:nvPicPr>
          <p:cNvPr id="40" name="Picture 39" descr="For a given x-value, d i = observed y-value minus predicted y-valu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0097" y="3173866"/>
            <a:ext cx="5863806" cy="806706"/>
          </a:xfrm>
          <a:prstGeom prst="rect">
            <a:avLst/>
          </a:prstGeom>
        </p:spPr>
      </p:pic>
      <p:pic>
        <p:nvPicPr>
          <p:cNvPr id="41" name="Picture 40" descr="The scatter plot of six rising points has vertical lines d 1 through d 6 connecting the observed y-value, the original point, and the predicted y-value on the regression lin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5008" y="4212536"/>
            <a:ext cx="5033985" cy="2142845"/>
          </a:xfrm>
          <a:prstGeom prst="rect">
            <a:avLst/>
          </a:prstGeom>
        </p:spPr>
      </p:pic>
    </p:spTree>
    <p:extLst>
      <p:ext uri="{BB962C8B-B14F-4D97-AF65-F5344CB8AC3E}">
        <p14:creationId xmlns:p14="http://schemas.microsoft.com/office/powerpoint/2010/main" val="1666303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Regression Lines </a:t>
            </a:r>
            <a:r>
              <a:rPr lang="en-US" sz="2000" b="0" dirty="0">
                <a:latin typeface="+mj-lt"/>
                <a:ea typeface="ＭＳ Ｐゴシック" pitchFamily="34" charset="-128"/>
              </a:rPr>
              <a:t>(2 of 2)</a:t>
            </a:r>
            <a:endParaRPr lang="en-IN" sz="2000" b="0" dirty="0">
              <a:latin typeface="+mj-lt"/>
            </a:endParaRPr>
          </a:p>
        </p:txBody>
      </p:sp>
      <p:sp>
        <p:nvSpPr>
          <p:cNvPr id="3" name="Content Placeholder 2"/>
          <p:cNvSpPr>
            <a:spLocks noGrp="1"/>
          </p:cNvSpPr>
          <p:nvPr>
            <p:ph idx="1"/>
          </p:nvPr>
        </p:nvSpPr>
        <p:spPr>
          <a:xfrm>
            <a:off x="457200" y="1626834"/>
            <a:ext cx="8229600" cy="2438079"/>
          </a:xfrm>
        </p:spPr>
        <p:txBody>
          <a:bodyPr/>
          <a:lstStyle/>
          <a:p>
            <a:pPr>
              <a:buNone/>
            </a:pPr>
            <a:r>
              <a:rPr lang="en-US" sz="2800" b="1" dirty="0">
                <a:ea typeface="ＭＳ Ｐゴシック" pitchFamily="34" charset="-128"/>
              </a:rPr>
              <a:t>Regression line</a:t>
            </a:r>
            <a:r>
              <a:rPr lang="en-US" sz="2800" dirty="0">
                <a:ea typeface="ＭＳ Ｐゴシック" pitchFamily="34" charset="-128"/>
              </a:rPr>
              <a:t> (</a:t>
            </a:r>
            <a:r>
              <a:rPr lang="en-US" sz="2800" b="1" dirty="0">
                <a:ea typeface="ＭＳ Ｐゴシック" pitchFamily="34" charset="-128"/>
              </a:rPr>
              <a:t>line of best fit</a:t>
            </a:r>
            <a:r>
              <a:rPr lang="en-US" sz="2800" dirty="0">
                <a:ea typeface="ＭＳ Ｐゴシック" pitchFamily="34" charset="-128"/>
              </a:rPr>
              <a:t>)</a:t>
            </a:r>
          </a:p>
          <a:p>
            <a:r>
              <a:rPr lang="en-US" sz="2600" dirty="0">
                <a:ea typeface="ＭＳ Ｐゴシック" pitchFamily="34" charset="-128"/>
              </a:rPr>
              <a:t>The line for which the sum of the squares of the residuals is a minimum.</a:t>
            </a:r>
          </a:p>
          <a:p>
            <a:r>
              <a:rPr lang="en-US" sz="2600" dirty="0">
                <a:ea typeface="ＭＳ Ｐゴシック" pitchFamily="34" charset="-128"/>
              </a:rPr>
              <a:t>The equation of a regression line for an independent variable </a:t>
            </a:r>
            <a:r>
              <a:rPr lang="en-US" sz="2600" i="1" dirty="0">
                <a:ea typeface="ＭＳ Ｐゴシック" pitchFamily="34" charset="-128"/>
              </a:rPr>
              <a:t>x</a:t>
            </a:r>
            <a:r>
              <a:rPr lang="en-US" sz="2600" dirty="0">
                <a:ea typeface="ＭＳ Ｐゴシック" pitchFamily="34" charset="-128"/>
              </a:rPr>
              <a:t> and a dependent variable </a:t>
            </a:r>
            <a:r>
              <a:rPr lang="en-US" sz="2600" i="1" dirty="0">
                <a:ea typeface="ＭＳ Ｐゴシック" pitchFamily="34" charset="-128"/>
              </a:rPr>
              <a:t>y</a:t>
            </a:r>
            <a:r>
              <a:rPr lang="en-US" sz="2600" dirty="0">
                <a:ea typeface="ＭＳ Ｐゴシック" pitchFamily="34" charset="-128"/>
              </a:rPr>
              <a:t> is</a:t>
            </a:r>
          </a:p>
        </p:txBody>
      </p:sp>
      <p:pic>
        <p:nvPicPr>
          <p:cNvPr id="10" name="Picture 9" descr="Y hat = m x + b, with y hat as the predicted y-value for a given x-value, x as the slope, and b as the y-intercep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093" y="4397630"/>
            <a:ext cx="3856107" cy="1435197"/>
          </a:xfrm>
          <a:prstGeom prst="rect">
            <a:avLst/>
          </a:prstGeom>
        </p:spPr>
      </p:pic>
    </p:spTree>
    <p:extLst>
      <p:ext uri="{BB962C8B-B14F-4D97-AF65-F5344CB8AC3E}">
        <p14:creationId xmlns:p14="http://schemas.microsoft.com/office/powerpoint/2010/main" val="166630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The Equation of a Regression Line</a:t>
            </a:r>
            <a:endParaRPr lang="en-IN" sz="3600" dirty="0">
              <a:latin typeface="+mj-lt"/>
            </a:endParaRPr>
          </a:p>
        </p:txBody>
      </p:sp>
      <p:pic>
        <p:nvPicPr>
          <p:cNvPr id="10" name="Picture 9" descr="Y hat = m x + b where m = fraction n sigma x y minus sigma x times sigma y over n sigma x squared, minus sigma x, squared; b = y bar minus m x bar = fraction sigma y over n, minus m fraction sigma x over n. y bar is the mean of the y-values in the data. X bar is the mean of the x-values in the data. The regression line always passes through the point (x bar, y b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81019"/>
            <a:ext cx="7632595" cy="3576781"/>
          </a:xfrm>
          <a:prstGeom prst="rect">
            <a:avLst/>
          </a:prstGeom>
        </p:spPr>
      </p:pic>
    </p:spTree>
    <p:extLst>
      <p:ext uri="{BB962C8B-B14F-4D97-AF65-F5344CB8AC3E}">
        <p14:creationId xmlns:p14="http://schemas.microsoft.com/office/powerpoint/2010/main" val="166630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Example: Finding the Equation of a Regression Line </a:t>
            </a:r>
            <a:r>
              <a:rPr lang="en-US" sz="2000" b="0" dirty="0">
                <a:solidFill>
                  <a:schemeClr val="bg2"/>
                </a:solidFill>
                <a:latin typeface="+mj-lt"/>
              </a:rPr>
              <a:t>(1 of 4)</a:t>
            </a:r>
            <a:endParaRPr lang="en-IN" sz="2000" b="0" dirty="0">
              <a:solidFill>
                <a:schemeClr val="bg2"/>
              </a:solidFill>
              <a:latin typeface="+mj-lt"/>
            </a:endParaRPr>
          </a:p>
        </p:txBody>
      </p:sp>
      <p:sp>
        <p:nvSpPr>
          <p:cNvPr id="3" name="Content Placeholder 2"/>
          <p:cNvSpPr>
            <a:spLocks noGrp="1"/>
          </p:cNvSpPr>
          <p:nvPr>
            <p:ph idx="1"/>
          </p:nvPr>
        </p:nvSpPr>
        <p:spPr>
          <a:xfrm>
            <a:off x="457200" y="1524000"/>
            <a:ext cx="3886200" cy="4876800"/>
          </a:xfrm>
        </p:spPr>
        <p:txBody>
          <a:bodyPr/>
          <a:lstStyle/>
          <a:p>
            <a:pPr marL="0" indent="0">
              <a:buNone/>
            </a:pPr>
            <a:r>
              <a:rPr lang="en-US" sz="2600" dirty="0">
                <a:ea typeface="ＭＳ Ｐゴシック" pitchFamily="34" charset="-128"/>
              </a:rPr>
              <a:t>Find the equation of the regression line for the gross domestic products and carbon dioxide emissions data.</a:t>
            </a:r>
            <a:endParaRPr lang="en-IN" sz="2600" dirty="0"/>
          </a:p>
        </p:txBody>
      </p:sp>
      <p:graphicFrame>
        <p:nvGraphicFramePr>
          <p:cNvPr id="7" name="Table 6"/>
          <p:cNvGraphicFramePr>
            <a:graphicFrameLocks noGrp="1"/>
          </p:cNvGraphicFramePr>
          <p:nvPr>
            <p:extLst>
              <p:ext uri="{D42A27DB-BD31-4B8C-83A1-F6EECF244321}">
                <p14:modId xmlns:p14="http://schemas.microsoft.com/office/powerpoint/2010/main" val="215878318"/>
              </p:ext>
            </p:extLst>
          </p:nvPr>
        </p:nvGraphicFramePr>
        <p:xfrm>
          <a:off x="4603954" y="1590369"/>
          <a:ext cx="3978594" cy="4581835"/>
        </p:xfrm>
        <a:graphic>
          <a:graphicData uri="http://schemas.openxmlformats.org/drawingml/2006/table">
            <a:tbl>
              <a:tblPr firstRow="1" bandRow="1"/>
              <a:tblGrid>
                <a:gridCol w="1989297">
                  <a:extLst>
                    <a:ext uri="{9D8B030D-6E8A-4147-A177-3AD203B41FA5}">
                      <a16:colId xmlns:a16="http://schemas.microsoft.com/office/drawing/2014/main" val="20000"/>
                    </a:ext>
                  </a:extLst>
                </a:gridCol>
                <a:gridCol w="1989297">
                  <a:extLst>
                    <a:ext uri="{9D8B030D-6E8A-4147-A177-3AD203B41FA5}">
                      <a16:colId xmlns:a16="http://schemas.microsoft.com/office/drawing/2014/main" val="20001"/>
                    </a:ext>
                  </a:extLst>
                </a:gridCol>
              </a:tblGrid>
              <a:tr h="963765">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mn-lt"/>
                          <a:cs typeface="Times New Roman" pitchFamily="18" charset="0"/>
                        </a:rPr>
                        <a:t>GDP</a:t>
                      </a:r>
                    </a:p>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mn-lt"/>
                          <a:cs typeface="Times New Roman" pitchFamily="18" charset="0"/>
                        </a:rPr>
                        <a:t>(trillions of $), </a:t>
                      </a:r>
                      <a:r>
                        <a:rPr kumimoji="0" lang="en-US" altLang="en-US" sz="2000" b="1" i="1" u="none" strike="noStrike" cap="none" normalizeH="0" baseline="0" dirty="0">
                          <a:ln>
                            <a:noFill/>
                          </a:ln>
                          <a:solidFill>
                            <a:schemeClr val="tx1"/>
                          </a:solidFill>
                          <a:effectLst/>
                          <a:latin typeface="+mn-lt"/>
                          <a:cs typeface="Times New Roman" pitchFamily="18" charset="0"/>
                        </a:rPr>
                        <a:t>x</a:t>
                      </a:r>
                      <a:endParaRPr kumimoji="0" lang="en-US" altLang="en-US" sz="2000" b="1" i="0" u="none" strike="noStrike" cap="none" normalizeH="0" baseline="0" dirty="0">
                        <a:ln>
                          <a:noFill/>
                        </a:ln>
                        <a:solidFill>
                          <a:schemeClr val="tx1"/>
                        </a:solidFill>
                        <a:effectLst/>
                        <a:latin typeface="+mn-lt"/>
                        <a:cs typeface="Times New Roman" pitchFamily="18" charset="0"/>
                      </a:endParaRP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mn-lt"/>
                          <a:cs typeface="Times New Roman" pitchFamily="18" charset="0"/>
                        </a:rPr>
                        <a:t>CO</a:t>
                      </a:r>
                      <a:r>
                        <a:rPr kumimoji="0" lang="en-US" altLang="en-US" sz="2000" b="1" i="0" u="none" strike="noStrike" cap="none" normalizeH="0" baseline="-26000" dirty="0">
                          <a:ln>
                            <a:noFill/>
                          </a:ln>
                          <a:solidFill>
                            <a:schemeClr val="tx1"/>
                          </a:solidFill>
                          <a:effectLst/>
                          <a:latin typeface="+mn-lt"/>
                          <a:cs typeface="Times New Roman" pitchFamily="18" charset="0"/>
                        </a:rPr>
                        <a:t>2</a:t>
                      </a:r>
                      <a:r>
                        <a:rPr kumimoji="0" lang="en-US" altLang="en-US" sz="2000" b="1" i="0" u="none" strike="noStrike" cap="none" normalizeH="0" baseline="0" dirty="0">
                          <a:ln>
                            <a:noFill/>
                          </a:ln>
                          <a:solidFill>
                            <a:schemeClr val="tx1"/>
                          </a:solidFill>
                          <a:effectLst/>
                          <a:latin typeface="+mn-lt"/>
                          <a:cs typeface="Times New Roman" pitchFamily="18" charset="0"/>
                        </a:rPr>
                        <a:t> emission (millions of metric tons), </a:t>
                      </a:r>
                      <a:r>
                        <a:rPr kumimoji="0" lang="en-US" altLang="en-US" sz="2000" b="1" i="1" u="none" strike="noStrike" cap="none" normalizeH="0" baseline="0" dirty="0">
                          <a:ln>
                            <a:noFill/>
                          </a:ln>
                          <a:solidFill>
                            <a:schemeClr val="tx1"/>
                          </a:solidFill>
                          <a:effectLst/>
                          <a:latin typeface="+mn-lt"/>
                          <a:cs typeface="Times New Roman" pitchFamily="18" charset="0"/>
                        </a:rPr>
                        <a:t>y</a:t>
                      </a:r>
                      <a:endParaRPr kumimoji="0" lang="en-US" altLang="en-US" sz="2000" b="1" i="0" u="none" strike="noStrike" cap="none" normalizeH="0" baseline="0" dirty="0">
                        <a:ln>
                          <a:noFill/>
                        </a:ln>
                        <a:solidFill>
                          <a:schemeClr val="tx1"/>
                        </a:solidFill>
                        <a:effectLst/>
                        <a:latin typeface="+mn-lt"/>
                        <a:cs typeface="Times New Roman" pitchFamily="18" charset="0"/>
                      </a:endParaRP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1.6</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428.2</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3.6</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828.8</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4.9</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1214.2</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1.1</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444.6</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0.9</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264.0</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2.9</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415.3</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2.7</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571.8</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2.3</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454.9</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1.6</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358.7</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36180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1.5</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742950" indent="-285750"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defRPr sz="2400">
                          <a:solidFill>
                            <a:schemeClr val="tx1"/>
                          </a:solidFill>
                          <a:latin typeface="Times New Roman" pitchFamily="18" charset="0"/>
                          <a:cs typeface="Times New Roman" pitchFamily="18"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n-lt"/>
                          <a:cs typeface="Times New Roman" pitchFamily="18" charset="0"/>
                        </a:rPr>
                        <a:t>573.5</a:t>
                      </a:r>
                    </a:p>
                  </a:txBody>
                  <a:tcPr marL="11345" marR="11345" marT="11341"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666303155"/>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974</TotalTime>
  <Words>802</Words>
  <Application>Microsoft Office PowerPoint</Application>
  <PresentationFormat>On-screen Show (4:3)</PresentationFormat>
  <Paragraphs>199</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Times New Roman</vt:lpstr>
      <vt:lpstr>Verdana</vt:lpstr>
      <vt:lpstr>Wingdings</vt:lpstr>
      <vt:lpstr>508 Lecture</vt:lpstr>
      <vt:lpstr>Elementary Statistics: Picturing The World</vt:lpstr>
      <vt:lpstr>Chapter Outline</vt:lpstr>
      <vt:lpstr>Section 9.2</vt:lpstr>
      <vt:lpstr>Section 9.2 Objectives</vt:lpstr>
      <vt:lpstr>Regression Lines (1 of 2)</vt:lpstr>
      <vt:lpstr>Residuals</vt:lpstr>
      <vt:lpstr>Regression Lines (2 of 2)</vt:lpstr>
      <vt:lpstr>The Equation of a Regression Line</vt:lpstr>
      <vt:lpstr>Example: Finding the Equation of a Regression Line (1 of 4)</vt:lpstr>
      <vt:lpstr>Example: Finding the Equation of a Regression Line (2 of 4)</vt:lpstr>
      <vt:lpstr>Example: Finding the Equation of a Regression Line (3 of 4)</vt:lpstr>
      <vt:lpstr>Example: Finding the Equation of a Regression Line (4 of 4)</vt:lpstr>
      <vt:lpstr>Example: Using Technology to Find a Regression Equation (1 of 2)</vt:lpstr>
      <vt:lpstr>Example: Using Technology to Find a Regression Equation (2 of 2)</vt:lpstr>
      <vt:lpstr>Example: Predicting y-Values Using Regression Equations (1 of 3)</vt:lpstr>
      <vt:lpstr>Example: Predicting y-Values Using Regression Equations (2 of 3)</vt:lpstr>
      <vt:lpstr>Example: Predicting y-Values Using Regression Equations (3 of 3)</vt:lpstr>
      <vt:lpstr>Section 9.2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386</cp:revision>
  <dcterms:created xsi:type="dcterms:W3CDTF">2014-07-14T20:04:21Z</dcterms:created>
  <dcterms:modified xsi:type="dcterms:W3CDTF">2018-06-18T03:01:48Z</dcterms:modified>
</cp:coreProperties>
</file>