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4" r:id="rId8"/>
    <p:sldId id="414" r:id="rId9"/>
    <p:sldId id="385" r:id="rId10"/>
    <p:sldId id="386" r:id="rId11"/>
    <p:sldId id="387" r:id="rId12"/>
    <p:sldId id="388" r:id="rId13"/>
    <p:sldId id="389" r:id="rId14"/>
    <p:sldId id="391" r:id="rId15"/>
    <p:sldId id="415" r:id="rId16"/>
    <p:sldId id="416" r:id="rId17"/>
    <p:sldId id="393" r:id="rId18"/>
    <p:sldId id="394" r:id="rId19"/>
    <p:sldId id="395" r:id="rId20"/>
    <p:sldId id="396" r:id="rId21"/>
    <p:sldId id="398" r:id="rId22"/>
    <p:sldId id="417" r:id="rId23"/>
    <p:sldId id="399" r:id="rId24"/>
    <p:sldId id="400" r:id="rId25"/>
    <p:sldId id="418" r:id="rId26"/>
    <p:sldId id="402" r:id="rId27"/>
    <p:sldId id="403" r:id="rId28"/>
    <p:sldId id="404" r:id="rId29"/>
    <p:sldId id="405" r:id="rId30"/>
    <p:sldId id="406" r:id="rId31"/>
    <p:sldId id="407" r:id="rId32"/>
    <p:sldId id="419" r:id="rId33"/>
    <p:sldId id="409" r:id="rId34"/>
    <p:sldId id="420" r:id="rId35"/>
    <p:sldId id="411" r:id="rId36"/>
    <p:sldId id="412" r:id="rId37"/>
    <p:sldId id="4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, Muthulakshmi" initials="SM" lastIdx="1" clrIdx="0">
    <p:extLst>
      <p:ext uri="{19B8F6BF-5375-455C-9EA6-DF929625EA0E}">
        <p15:presenceInfo xmlns:p15="http://schemas.microsoft.com/office/powerpoint/2012/main" userId="S-1-5-21-617317731-1927854996-104450171-51907" providerId="AD"/>
      </p:ext>
    </p:extLst>
  </p:cmAuthor>
  <p:cmAuthor id="2" name="P, Steepan" initials="PS" lastIdx="1" clrIdx="1">
    <p:extLst>
      <p:ext uri="{19B8F6BF-5375-455C-9EA6-DF929625EA0E}">
        <p15:presenceInfo xmlns:p15="http://schemas.microsoft.com/office/powerpoint/2012/main" userId="S-1-5-21-617317731-1927854996-104450171-113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DB940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3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5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9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657600" cy="2925763"/>
          </a:xfrm>
        </p:spPr>
        <p:txBody>
          <a:bodyPr/>
          <a:lstStyle/>
          <a:p>
            <a:pPr algn="ctr"/>
            <a:r>
              <a:rPr lang="en-US" sz="3600" dirty="0">
                <a:cs typeface="Times New Roman" panose="02020603050405020304" pitchFamily="18" charset="0"/>
              </a:rPr>
              <a:t>Correlation and Regression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Constructing a Scatter Plot Using Technology </a:t>
            </a:r>
            <a:r>
              <a:rPr lang="en-US" sz="2000" b="0" dirty="0">
                <a:latin typeface="+mj-lt"/>
              </a:rPr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Old Faithful, located in Yellowstone National Park, is the world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sz="2400" dirty="0">
                <a:ea typeface="ＭＳ Ｐゴシック" panose="020B0600070205080204" pitchFamily="34" charset="-128"/>
              </a:rPr>
              <a:t>s most famous geyser. The duration (in minutes) of several of Old Faithful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sz="2400" dirty="0">
                <a:ea typeface="ＭＳ Ｐゴシック" panose="020B0600070205080204" pitchFamily="34" charset="-128"/>
              </a:rPr>
              <a:t>s eruptions and the times (in minutes) until the next eruption are shown in the table. Using a TI-83/84, display the data in a scatter plot. Determine the type of correlation.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2370"/>
              </p:ext>
            </p:extLst>
          </p:nvPr>
        </p:nvGraphicFramePr>
        <p:xfrm>
          <a:off x="4495800" y="1543050"/>
          <a:ext cx="4191001" cy="4705350"/>
        </p:xfrm>
        <a:graphic>
          <a:graphicData uri="http://schemas.openxmlformats.org/drawingml/2006/table">
            <a:tbl>
              <a:tblPr firstRow="1" bandRow="1"/>
              <a:tblGrid>
                <a:gridCol w="120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Duration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Time,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Duration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Time,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3.83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3.88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4.47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4.53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3.27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4.63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3.65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 blank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 blank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0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Scatter Plot Using Technology </a:t>
            </a:r>
            <a:r>
              <a:rPr lang="en-US" sz="2000" b="0" dirty="0">
                <a:latin typeface="+mj-lt"/>
              </a:rPr>
              <a:t>(2 of 2)</a:t>
            </a:r>
          </a:p>
        </p:txBody>
      </p:sp>
      <p:pic>
        <p:nvPicPr>
          <p:cNvPr id="6" name="Picture 5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" y="1698601"/>
            <a:ext cx="1394431" cy="253534"/>
          </a:xfrm>
          <a:prstGeom prst="rect">
            <a:avLst/>
          </a:prstGeom>
        </p:spPr>
      </p:pic>
      <p:pic>
        <p:nvPicPr>
          <p:cNvPr id="5" name="Picture 4" descr="Three graphs, via minitab, Excel, and T I 84 plus, display a scatterplot of time (in minutes) versus duration (in minutes) with points rising from left to righ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2" y="2307150"/>
            <a:ext cx="8114836" cy="2082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3058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From the scatter plot, it appears that the variables have a </a:t>
            </a:r>
            <a:r>
              <a:rPr lang="en-US" sz="2400" b="1" dirty="0"/>
              <a:t>positive linear correlation</a:t>
            </a:r>
            <a:r>
              <a:rPr lang="en-US" sz="2400" dirty="0"/>
              <a:t>, </a:t>
            </a:r>
            <a:r>
              <a:rPr lang="en-US" sz="2400" dirty="0">
                <a:ea typeface="ＭＳ Ｐゴシック" charset="0"/>
              </a:rPr>
              <a:t>as the durations of the eruptions increase, the times until the next eruption tend to increase.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44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Correlation Coefficient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(1 of 2)</a:t>
            </a:r>
            <a:endParaRPr lang="en-US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anose="020B0600070205080204" pitchFamily="34" charset="-128"/>
              </a:rPr>
              <a:t>Correlation coefficient</a:t>
            </a:r>
            <a:endParaRPr lang="en-US" sz="2800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</a:pPr>
            <a:r>
              <a:rPr lang="en-US" sz="2600" dirty="0">
                <a:ea typeface="ＭＳ Ｐゴシック" panose="020B0600070205080204" pitchFamily="34" charset="-128"/>
              </a:rPr>
              <a:t>A measure of the strength and the direction of a linear relationship between two variables.  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ea typeface="ＭＳ Ｐゴシック" panose="020B0600070205080204" pitchFamily="34" charset="-128"/>
              </a:rPr>
              <a:t>The symbol </a:t>
            </a:r>
            <a:r>
              <a:rPr lang="en-US" sz="2600" b="1" i="1" dirty="0">
                <a:ea typeface="ＭＳ Ｐゴシック" panose="020B0600070205080204" pitchFamily="34" charset="-128"/>
              </a:rPr>
              <a:t>r</a:t>
            </a:r>
            <a:r>
              <a:rPr lang="en-US" sz="2600" dirty="0">
                <a:ea typeface="ＭＳ Ｐゴシック" panose="020B0600070205080204" pitchFamily="34" charset="-128"/>
              </a:rPr>
              <a:t> represents the sample correlation coefficient.</a:t>
            </a:r>
          </a:p>
        </p:txBody>
      </p:sp>
      <p:pic>
        <p:nvPicPr>
          <p:cNvPr id="5" name="Picture 4" descr="A formula for r is r = fraction n sigma x y minus sigma x times sigma y over square root of n sigma x squared, minus sigma x, squared, times square root of n sigma y squared, minus sigma y squared. The population correlation coefficient is represented by rh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8" y="3997236"/>
            <a:ext cx="7798198" cy="21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Correlation Coefficient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(2 of 2)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457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ea typeface="ＭＳ Ｐゴシック" pitchFamily="34" charset="-128"/>
              </a:rPr>
              <a:t>The range of the correlation coefficient is 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−1 to 1.</a:t>
            </a:r>
          </a:p>
        </p:txBody>
      </p:sp>
      <p:pic>
        <p:nvPicPr>
          <p:cNvPr id="90" name="Picture 4" descr="Three scatter plots are arranged on a number line from negative 1 to 1. If r = negative 1 there is a perfect negative correlation, with points on the scatter plot falling in a line from left to right. If r is close to 0 there is no linear correlation, with points on the scatter plot scattered with no trend. If r = 1 there is a perfect positive correlation, with scatter plot points rising in a line from left to righ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273520" cy="28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Linear Correlation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2" descr="A scatter plot with r = negative 0.91 has a strong negative correlation, with points falling tightly from left to right. A scatter plot with r = 0.88 has a strong positive correlation, with points rising tightly from left to right. A scatter plot with r = 0.42 has a weak positive correlation, with points rising loosely from left to right. A scatter plot with r = 0.07 has no correlation, with points scattered across the graph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6655312" cy="4260762"/>
          </a:xfrm>
        </p:spPr>
      </p:pic>
    </p:spTree>
    <p:extLst>
      <p:ext uri="{BB962C8B-B14F-4D97-AF65-F5344CB8AC3E}">
        <p14:creationId xmlns:p14="http://schemas.microsoft.com/office/powerpoint/2010/main" val="116294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  <a:ea typeface="ＭＳ Ｐゴシック" panose="020B0600070205080204" pitchFamily="34" charset="-128"/>
              </a:rPr>
              <a:t>Calculating a Correlation Coefficient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(1 of 2)</a:t>
            </a:r>
            <a:endParaRPr lang="en-US" sz="2000" b="0" dirty="0">
              <a:latin typeface="+mj-lt"/>
            </a:endParaRPr>
          </a:p>
        </p:txBody>
      </p:sp>
      <p:pic>
        <p:nvPicPr>
          <p:cNvPr id="17" name="Picture 6" descr="1. Find the sum of the x-values: sigma x. 2. Find the sum of the y-values: sigma y. 3. Multiply each x-value by its corresponding y-value and find the sum: sigma x 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7" y="1826781"/>
            <a:ext cx="8277944" cy="34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  <a:ea typeface="ＭＳ Ｐゴシック" panose="020B0600070205080204" pitchFamily="34" charset="-128"/>
              </a:rPr>
              <a:t>Calculating a Correlation Coefficient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(2 of 2)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4. Square each x-value and find the sum: sigma x squared. 5. Square each y-value an find the sum: sigma y squared. 6. Use these five sums to calculate the correlation coefficient: r = fraction n sigma x y minus sigma x times sigma y over square root of n sigma x squared, minus sigma x squared, times square root of n sigma y squared, minus sigma y, squar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7" y="1828800"/>
            <a:ext cx="8277944" cy="34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Calculating the Correlation Coefficient </a:t>
            </a:r>
            <a:r>
              <a:rPr lang="en-US" sz="2000" b="0" dirty="0">
                <a:latin typeface="+mj-lt"/>
              </a:rPr>
              <a:t>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Calculate the correlation coefficient for the gross domestic products and carbon dioxide emissions data. What can you conclude?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78649"/>
              </p:ext>
            </p:extLst>
          </p:nvPr>
        </p:nvGraphicFramePr>
        <p:xfrm>
          <a:off x="5320303" y="1715364"/>
          <a:ext cx="3518897" cy="4456836"/>
        </p:xfrm>
        <a:graphic>
          <a:graphicData uri="http://schemas.openxmlformats.org/drawingml/2006/table">
            <a:tbl>
              <a:tblPr firstRow="1" bandRow="1"/>
              <a:tblGrid>
                <a:gridCol w="176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1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GDP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(trillions of $),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US" altLang="en-US" sz="2000" b="1" i="0" u="none" strike="noStrike" cap="none" normalizeH="0" baseline="-2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emission (millions of metric tons),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428.2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828.8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1214.2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444.6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264.0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415.3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571.8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454.9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358.7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573.5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0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Calculating the Correlation Coefficient </a:t>
            </a:r>
            <a:r>
              <a:rPr lang="en-US" sz="2000" b="0" dirty="0">
                <a:latin typeface="+mj-lt"/>
              </a:rPr>
              <a:t>(2 of 3)</a:t>
            </a:r>
          </a:p>
        </p:txBody>
      </p:sp>
      <p:pic>
        <p:nvPicPr>
          <p:cNvPr id="8" name="Picture 7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" y="1698601"/>
            <a:ext cx="1394431" cy="25353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62051"/>
              </p:ext>
            </p:extLst>
          </p:nvPr>
        </p:nvGraphicFramePr>
        <p:xfrm>
          <a:off x="457200" y="2143027"/>
          <a:ext cx="8458200" cy="4101005"/>
        </p:xfrm>
        <a:graphic>
          <a:graphicData uri="http://schemas.openxmlformats.org/drawingml/2006/table">
            <a:tbl>
              <a:tblPr firstRow="1" bandRow="1"/>
              <a:tblGrid>
                <a:gridCol w="118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3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xy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428.2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685.12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183,355.24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828.8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2983.68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12.96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686,909.44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1214.2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5949.58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24.01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1,474,281.64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444.6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489.06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1.21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197,669.16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264.0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237.6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0.81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69,696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7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415.3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1204.37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8.41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172,474.09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7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571.8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1543.86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7.29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326,955.24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454.9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1046.27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5.29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206,934.01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358.7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573.92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128,665.69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573.5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860.25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328,902.25</a:t>
                      </a:r>
                    </a:p>
                  </a:txBody>
                  <a:tcPr marL="11345" marR="11345" marT="11345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= 23.1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= 5554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= 15,573.71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= 67.35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= 3,775,842.76</a:t>
                      </a:r>
                    </a:p>
                  </a:txBody>
                  <a:tcPr marL="11345" marR="11345" marT="1134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Calculating the Correlation Coefficient </a:t>
            </a:r>
            <a:r>
              <a:rPr lang="en-US" sz="2000" b="0" dirty="0">
                <a:latin typeface="+mj-lt"/>
              </a:rPr>
              <a:t>(3 of 3)</a:t>
            </a:r>
          </a:p>
        </p:txBody>
      </p:sp>
      <p:pic>
        <p:nvPicPr>
          <p:cNvPr id="9" name="Picture 8" descr="Sigma x = 23.1; sigma y = 5554; sigma x y = 15,573.71; sigma x squared = 32.44; sigma y squared = 3,775,842.76. r = fraction n sigma x y minus sigma x times sigma y over square root of n sigma x squared, minus sigma x squared, times square root of n sigma y squared, minus sigma y, squared = fraction 10 times 15,573.71 minus 23.1 times 5554 over square root of 10 times 67.35 minus 23.1 squared, times square root of 10 times 3,775,842.76 minus 5554 squared = fraction 27,439.7 over square root of 139.89, times square root of 6,911,511.6 = approximately 0.882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9251"/>
            <a:ext cx="7921655" cy="3408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442"/>
            <a:ext cx="8047747" cy="109935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r</a:t>
            </a:r>
            <a:r>
              <a:rPr lang="en-US" sz="2400" dirty="0">
                <a:cs typeface="Times New Roman" panose="02020603050405020304" pitchFamily="18" charset="0"/>
              </a:rPr>
              <a:t> ≈ 0.882 suggests a strong positive linear correlation. As the gross domestic product increases, the carbon dioxide emissions also increase.</a:t>
            </a:r>
          </a:p>
        </p:txBody>
      </p:sp>
    </p:spTree>
    <p:extLst>
      <p:ext uri="{BB962C8B-B14F-4D97-AF65-F5344CB8AC3E}">
        <p14:creationId xmlns:p14="http://schemas.microsoft.com/office/powerpoint/2010/main" val="145256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Chapter Outline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9224" indent="-649224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9.1</a:t>
            </a:r>
            <a:r>
              <a:rPr lang="en-US" sz="2600" dirty="0">
                <a:ea typeface="ＭＳ Ｐゴシック" panose="020B0600070205080204" pitchFamily="34" charset="-128"/>
              </a:rPr>
              <a:t> Correlation</a:t>
            </a:r>
          </a:p>
          <a:p>
            <a:pPr marL="649224" indent="-649224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9.2</a:t>
            </a:r>
            <a:r>
              <a:rPr lang="en-US" sz="2600" dirty="0">
                <a:ea typeface="ＭＳ Ｐゴシック" panose="020B0600070205080204" pitchFamily="34" charset="-128"/>
              </a:rPr>
              <a:t> Linear Regression</a:t>
            </a:r>
          </a:p>
          <a:p>
            <a:pPr marL="649224" indent="-649224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9.3</a:t>
            </a:r>
            <a:r>
              <a:rPr lang="en-US" sz="2600" dirty="0">
                <a:ea typeface="ＭＳ Ｐゴシック" panose="020B0600070205080204" pitchFamily="34" charset="-128"/>
              </a:rPr>
              <a:t> Measures of Regression and Prediction Intervals</a:t>
            </a:r>
          </a:p>
          <a:p>
            <a:pPr marL="649224" indent="-649224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anose="020B0600070205080204" pitchFamily="34" charset="-128"/>
              </a:rPr>
              <a:t>9.4</a:t>
            </a:r>
            <a:r>
              <a:rPr lang="en-US" sz="2600" dirty="0">
                <a:ea typeface="ＭＳ Ｐゴシック" panose="020B0600070205080204" pitchFamily="34" charset="-128"/>
              </a:rPr>
              <a:t> 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207212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Using Technology to Find a Correlation Coefficient </a:t>
            </a:r>
            <a:r>
              <a:rPr lang="en-US" sz="2000" b="0" dirty="0">
                <a:latin typeface="+mj-lt"/>
              </a:rPr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Use a technology tool to calculate the correlation coefficient for the Old Faithful data. What can you conclude?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25718"/>
              </p:ext>
            </p:extLst>
          </p:nvPr>
        </p:nvGraphicFramePr>
        <p:xfrm>
          <a:off x="4495800" y="1543050"/>
          <a:ext cx="4191001" cy="4705350"/>
        </p:xfrm>
        <a:graphic>
          <a:graphicData uri="http://schemas.openxmlformats.org/drawingml/2006/table">
            <a:tbl>
              <a:tblPr firstRow="1" bandRow="1"/>
              <a:tblGrid>
                <a:gridCol w="120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Duration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Time,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Duration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Time,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3.83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3.88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4.47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4.53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3.27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4.63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3.65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 blank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 blank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35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Using Technology to Find a Correlation Coefficient </a:t>
            </a:r>
            <a:r>
              <a:rPr lang="en-US" sz="2000" b="0" dirty="0">
                <a:latin typeface="+mj-lt"/>
              </a:rPr>
              <a:t>(2 of 2)</a:t>
            </a:r>
          </a:p>
        </p:txBody>
      </p:sp>
      <p:pic>
        <p:nvPicPr>
          <p:cNvPr id="6" name="Picture 5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" y="1698601"/>
            <a:ext cx="1394431" cy="253534"/>
          </a:xfrm>
          <a:prstGeom prst="rect">
            <a:avLst/>
          </a:prstGeom>
        </p:spPr>
      </p:pic>
      <p:pic>
        <p:nvPicPr>
          <p:cNvPr id="18" name="Picture 7" descr="Three screens, minitab, Excel, and T I, display correlation data. The minitab screen displays correlations: C 1, C 2; Pearson correlation of C 1 and C 2 = 0.979. The Excel screen has input  = C O R R E L (A 1: A 25, B 1: B 25) and output 0.978659212930679 (the actual input has no spaces between letters and numbers). The T I screen displays a Stat &gt; Calc menu with 4: L i n R e g (a x + b) selected; a second screen with input L i n R e g (a x + b) L 1, L 2, and a L i n R e g screen listing y = a x + b, a = 12.48094391, b = 33.68290034, r squared = .9577738551, and r = .9786592129. To calculate r, you must first enter the Diagnostic On command found in the Catalog menu. r = approximately 0.979 suggests a strong positive correlatio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089788" cy="39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Using a Table to Test a Population Correlation Coefficient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(1 of 4)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anose="020B0600070205080204" pitchFamily="34" charset="-128"/>
              </a:rPr>
              <a:t>Once the sample correlation coefficient </a:t>
            </a:r>
            <a:r>
              <a:rPr lang="en-US" sz="2600" i="1" dirty="0">
                <a:ea typeface="ＭＳ Ｐゴシック" panose="020B0600070205080204" pitchFamily="34" charset="-128"/>
              </a:rPr>
              <a:t>r</a:t>
            </a:r>
            <a:r>
              <a:rPr lang="en-US" sz="2600" dirty="0">
                <a:ea typeface="ＭＳ Ｐゴシック" panose="020B0600070205080204" pitchFamily="34" charset="-128"/>
              </a:rPr>
              <a:t> has been calculated, we need to determine whether there is enough evidence to decide that the population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r>
              <a:rPr lang="en-US" sz="2600" dirty="0">
                <a:ea typeface="ＭＳ Ｐゴシック" panose="020B0600070205080204" pitchFamily="34" charset="-128"/>
              </a:rPr>
              <a:t> is significant at a specified level of significance.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Use Table 11 in Appendix B.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If |</a:t>
            </a:r>
            <a:r>
              <a:rPr lang="en-US" sz="2600" i="1" dirty="0">
                <a:ea typeface="ＭＳ Ｐゴシック" panose="020B0600070205080204" pitchFamily="34" charset="-128"/>
              </a:rPr>
              <a:t>r</a:t>
            </a:r>
            <a:r>
              <a:rPr lang="en-US" sz="2600" dirty="0">
                <a:ea typeface="ＭＳ Ｐゴシック" panose="020B0600070205080204" pitchFamily="34" charset="-128"/>
              </a:rPr>
              <a:t>| is greater than the critical value, there is enough evidence to decide that the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r>
              <a:rPr lang="en-US" sz="2600" i="1" dirty="0">
                <a:ea typeface="ＭＳ Ｐゴシック" panose="020B0600070205080204" pitchFamily="34" charset="-128"/>
              </a:rPr>
              <a:t> </a:t>
            </a:r>
            <a:r>
              <a:rPr lang="en-US" sz="2600" dirty="0">
                <a:ea typeface="ＭＳ Ｐゴシック" panose="020B0600070205080204" pitchFamily="34" charset="-128"/>
              </a:rPr>
              <a:t>is significant.</a:t>
            </a:r>
            <a:endParaRPr lang="el-GR" sz="26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3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Using a Table to Test a Population Correlation Coefficient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(2 of 4)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r>
              <a:rPr lang="en-US" sz="2600" dirty="0">
                <a:ea typeface="ＭＳ Ｐゴシック" panose="020B0600070205080204" pitchFamily="34" charset="-128"/>
              </a:rPr>
              <a:t>Determine whether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r>
              <a:rPr lang="en-US" sz="2600" dirty="0">
                <a:ea typeface="ＭＳ Ｐゴシック" panose="020B0600070205080204" pitchFamily="34" charset="-128"/>
              </a:rPr>
              <a:t> is significant for five pairs of data (</a:t>
            </a:r>
            <a:r>
              <a:rPr lang="en-US" sz="2600" i="1" dirty="0">
                <a:ea typeface="ＭＳ Ｐゴシック" panose="020B0600070205080204" pitchFamily="34" charset="-128"/>
              </a:rPr>
              <a:t>n</a:t>
            </a:r>
            <a:r>
              <a:rPr lang="en-US" sz="2600" dirty="0">
                <a:ea typeface="ＭＳ Ｐゴシック" panose="020B0600070205080204" pitchFamily="34" charset="-128"/>
              </a:rPr>
              <a:t> = 5) at a level of significance of </a:t>
            </a:r>
            <a:r>
              <a:rPr lang="el-GR" sz="2600" i="1" dirty="0">
                <a:ea typeface="ＭＳ Ｐゴシック" panose="020B0600070205080204" pitchFamily="34" charset="-128"/>
              </a:rPr>
              <a:t>α</a:t>
            </a:r>
            <a:r>
              <a:rPr lang="en-US" sz="2600" dirty="0">
                <a:ea typeface="ＭＳ Ｐゴシック" panose="020B0600070205080204" pitchFamily="34" charset="-128"/>
              </a:rPr>
              <a:t> = 0.01.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If |</a:t>
            </a:r>
            <a:r>
              <a:rPr lang="en-US" sz="2600" i="1" dirty="0">
                <a:ea typeface="ＭＳ Ｐゴシック" panose="020B0600070205080204" pitchFamily="34" charset="-128"/>
              </a:rPr>
              <a:t>r</a:t>
            </a:r>
            <a:r>
              <a:rPr lang="en-US" sz="2600" dirty="0">
                <a:ea typeface="ＭＳ Ｐゴシック" panose="020B0600070205080204" pitchFamily="34" charset="-128"/>
              </a:rPr>
              <a:t>| &gt; 0.959, the correlation is significant. Otherwise, there is not enough evidence to conclude that the correlation is significant.</a:t>
            </a:r>
            <a:endParaRPr lang="en-US" sz="2600" dirty="0"/>
          </a:p>
        </p:txBody>
      </p:sp>
      <p:pic>
        <p:nvPicPr>
          <p:cNvPr id="13" name="Picture 3" descr="Reject H 0: rho = 0 if the absolute value of r is greater than the value given in the table. A table lists values of r for values of n versus values of alpha = 0.05 or alpha 0.01, with n values as number of pairs of data in sample and alpha values as level of significance. The row with n = 5 is highlighted, with 0.959 under alpha = 0.01 circl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" y="4072149"/>
            <a:ext cx="7732906" cy="18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Using a Table to Test a Population Correlation Coefficient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(3 of 4)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52412"/>
              </p:ext>
            </p:extLst>
          </p:nvPr>
        </p:nvGraphicFramePr>
        <p:xfrm>
          <a:off x="738054" y="1863437"/>
          <a:ext cx="7691286" cy="2926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0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494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</a:rPr>
                        <a:t>      In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</a:rPr>
                        <a:t>In 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490">
                <a:tc>
                  <a:txBody>
                    <a:bodyPr/>
                    <a:lstStyle/>
                    <a:p>
                      <a:pPr marL="442800" indent="-442800" eaLnBrk="1" hangingPunct="1">
                        <a:spcBef>
                          <a:spcPct val="30000"/>
                        </a:spcBef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Determine the number of pairs of data in the sample.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    Determine </a:t>
                      </a:r>
                      <a:r>
                        <a:rPr lang="en-US" sz="2400" i="1" dirty="0"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IN" sz="2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490">
                <a:tc>
                  <a:txBody>
                    <a:bodyPr/>
                    <a:lstStyle/>
                    <a:p>
                      <a:pPr marL="442800" indent="-442800" eaLnBrk="1" hangingPunct="1">
                        <a:spcBef>
                          <a:spcPct val="30000"/>
                        </a:spcBef>
                        <a:buClr>
                          <a:srgbClr val="007FA3"/>
                        </a:buClr>
                        <a:buFont typeface="+mj-lt"/>
                        <a:buAutoNum type="arabicPeriod" startAt="2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Specify the level of significance.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     Identify </a:t>
                      </a:r>
                      <a:r>
                        <a:rPr lang="en-US" sz="2400" i="1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.</a:t>
                      </a:r>
                      <a:endParaRPr lang="en-IN" sz="2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490">
                <a:tc>
                  <a:txBody>
                    <a:bodyPr/>
                    <a:lstStyle/>
                    <a:p>
                      <a:pPr marL="442800" indent="-442800" eaLnBrk="1" hangingPunct="1">
                        <a:spcBef>
                          <a:spcPct val="30000"/>
                        </a:spcBef>
                        <a:buClr>
                          <a:srgbClr val="007FA3"/>
                        </a:buClr>
                        <a:buFont typeface="+mj-lt"/>
                        <a:buAutoNum type="arabicPeriod" startAt="3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Find the critical value.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Use Table 11 in    Appendix B.</a:t>
                      </a:r>
                      <a:endParaRPr lang="en-US" sz="2400" dirty="0"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2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Using a Table to Test a Population Correlation Coefficient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(4 of 4)</a:t>
            </a:r>
            <a:endParaRPr lang="en-US" sz="2000" b="0" dirty="0">
              <a:latin typeface="+mj-lt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77209"/>
              </p:ext>
            </p:extLst>
          </p:nvPr>
        </p:nvGraphicFramePr>
        <p:xfrm>
          <a:off x="738054" y="1863437"/>
          <a:ext cx="7691286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0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741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</a:rPr>
                        <a:t>      In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</a:rPr>
                        <a:t>In 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496">
                <a:tc>
                  <a:txBody>
                    <a:bodyPr/>
                    <a:lstStyle/>
                    <a:p>
                      <a:pPr marL="442800" indent="-442800" eaLnBrk="1" hangingPunct="1">
                        <a:spcBef>
                          <a:spcPct val="30000"/>
                        </a:spcBef>
                        <a:buClr>
                          <a:schemeClr val="bg2"/>
                        </a:buClr>
                        <a:buFont typeface="+mj-lt"/>
                        <a:buAutoNum type="arabicPeriod" startAt="4"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Decide if the correlation is significant.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If |</a:t>
                      </a:r>
                      <a:r>
                        <a:rPr lang="en-US" sz="2400" i="1" dirty="0"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| &gt; critical value, the correlation is significant. Otherwise, there is not enough evidence to support that the correlation is significant.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326">
                <a:tc>
                  <a:txBody>
                    <a:bodyPr/>
                    <a:lstStyle/>
                    <a:p>
                      <a:pPr marL="442800" indent="-442800" eaLnBrk="1" hangingPunct="1">
                        <a:spcBef>
                          <a:spcPct val="30000"/>
                        </a:spcBef>
                        <a:buClr>
                          <a:srgbClr val="007FA3"/>
                        </a:buClr>
                        <a:buFont typeface="+mj-lt"/>
                        <a:buAutoNum type="arabicPeriod" startAt="5"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Interpret the decision in the context of the original claim.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i="0" dirty="0">
                          <a:solidFill>
                            <a:schemeClr val="bg1"/>
                          </a:solidFill>
                          <a:latin typeface="+mn-lt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8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610600" cy="1097280"/>
          </a:xfrm>
        </p:spPr>
        <p:txBody>
          <a:bodyPr/>
          <a:lstStyle/>
          <a:p>
            <a:r>
              <a:rPr lang="en-US" sz="3500" dirty="0">
                <a:latin typeface="+mj-lt"/>
                <a:ea typeface="ＭＳ Ｐゴシック" panose="020B0600070205080204" pitchFamily="34" charset="-128"/>
              </a:rPr>
              <a:t>Example: Using a Table to Test a Population Correlation Coefficient </a:t>
            </a:r>
            <a:r>
              <a:rPr lang="el-GR" sz="35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(1 of 2)</a:t>
            </a:r>
            <a:endParaRPr lang="en-US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Using the Old Faithful data, you used 25 pairs of data to find </a:t>
            </a:r>
            <a:r>
              <a:rPr 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sz="2400" dirty="0">
                <a:ea typeface="ＭＳ Ｐゴシック" panose="020B0600070205080204" pitchFamily="34" charset="-128"/>
              </a:rPr>
              <a:t> ≈ 0.979. Is the correlation coefficient significant? Use </a:t>
            </a:r>
            <a:r>
              <a:rPr lang="en-US" sz="2400" i="1" dirty="0">
                <a:ea typeface="ＭＳ Ｐゴシック" panose="020B0600070205080204" pitchFamily="34" charset="-128"/>
              </a:rPr>
              <a:t>α</a:t>
            </a:r>
            <a:r>
              <a:rPr lang="en-US" sz="2400" dirty="0">
                <a:ea typeface="ＭＳ Ｐゴシック" panose="020B0600070205080204" pitchFamily="34" charset="-128"/>
              </a:rPr>
              <a:t> = 0.05.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25485"/>
              </p:ext>
            </p:extLst>
          </p:nvPr>
        </p:nvGraphicFramePr>
        <p:xfrm>
          <a:off x="4495800" y="1543050"/>
          <a:ext cx="4191001" cy="4705350"/>
        </p:xfrm>
        <a:graphic>
          <a:graphicData uri="http://schemas.openxmlformats.org/drawingml/2006/table">
            <a:tbl>
              <a:tblPr firstRow="1" bandRow="1"/>
              <a:tblGrid>
                <a:gridCol w="120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Duration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Time,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Duration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Time,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3.83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3.88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1.98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4.47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4.53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2.82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3.27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4.63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3.65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 blank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 blank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87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610600" cy="1097280"/>
          </a:xfrm>
        </p:spPr>
        <p:txBody>
          <a:bodyPr/>
          <a:lstStyle/>
          <a:p>
            <a:r>
              <a:rPr lang="en-US" sz="3500" dirty="0">
                <a:latin typeface="+mj-lt"/>
                <a:ea typeface="ＭＳ Ｐゴシック" panose="020B0600070205080204" pitchFamily="34" charset="-128"/>
              </a:rPr>
              <a:t>Example: Using a Table to Test a Population Correlation Coefficient </a:t>
            </a:r>
            <a:r>
              <a:rPr lang="el-GR" sz="35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(2 of 2)</a:t>
            </a:r>
            <a:endParaRPr lang="en-US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2671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a typeface="ＭＳ Ｐゴシック" panose="020B0600070205080204" pitchFamily="34" charset="-128"/>
              </a:rPr>
              <a:t>Solution</a:t>
            </a:r>
          </a:p>
          <a:p>
            <a:pPr marL="350838" indent="-350838">
              <a:spcBef>
                <a:spcPts val="1200"/>
              </a:spcBef>
            </a:pPr>
            <a:r>
              <a:rPr 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sz="2400" dirty="0">
                <a:ea typeface="ＭＳ Ｐゴシック" panose="020B0600070205080204" pitchFamily="34" charset="-128"/>
              </a:rPr>
              <a:t> = 25, </a:t>
            </a:r>
            <a:r>
              <a:rPr lang="en-US" sz="2400" i="1" dirty="0">
                <a:ea typeface="ＭＳ Ｐゴシック" panose="020B0600070205080204" pitchFamily="34" charset="-128"/>
              </a:rPr>
              <a:t>α</a:t>
            </a:r>
            <a:r>
              <a:rPr lang="en-US" sz="2400" dirty="0">
                <a:ea typeface="ＭＳ Ｐゴシック" panose="020B0600070205080204" pitchFamily="34" charset="-128"/>
              </a:rPr>
              <a:t> = 0.05</a:t>
            </a:r>
          </a:p>
          <a:p>
            <a:pPr marL="350838" indent="-350838"/>
            <a:r>
              <a:rPr lang="en-US" sz="2400" dirty="0">
                <a:ea typeface="ＭＳ Ｐゴシック" panose="020B0600070205080204" pitchFamily="34" charset="-128"/>
              </a:rPr>
              <a:t>|</a:t>
            </a:r>
            <a:r>
              <a:rPr 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sz="2400" dirty="0">
                <a:ea typeface="ＭＳ Ｐゴシック" panose="020B0600070205080204" pitchFamily="34" charset="-128"/>
              </a:rPr>
              <a:t>| ≈ 0.979 &gt; 0.396</a:t>
            </a:r>
          </a:p>
          <a:p>
            <a:pPr marL="350838" indent="-350838"/>
            <a:r>
              <a:rPr lang="en-US" sz="2400" dirty="0">
                <a:ea typeface="ＭＳ Ｐゴシック" panose="020B0600070205080204" pitchFamily="34" charset="-128"/>
              </a:rPr>
              <a:t>There is enough evidence at the 5% level of significance to conclude that there is a significant linear correlation between the duration of Old Faithful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sz="2400" dirty="0">
                <a:ea typeface="ＭＳ Ｐゴシック" panose="020B0600070205080204" pitchFamily="34" charset="-128"/>
              </a:rPr>
              <a:t>s eruptions and the time between eruptions.</a:t>
            </a:r>
          </a:p>
        </p:txBody>
      </p:sp>
      <p:pic>
        <p:nvPicPr>
          <p:cNvPr id="8" name="Picture 7" descr="A table lists r values by n versus alpha, with value 0.396 for n = 25 and alpha = 0.05 circl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74" y="1447800"/>
            <a:ext cx="3601226" cy="49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Hypothesis Testing for a Population Correlation Coefficient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(1 of 2)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667000"/>
          </a:xfrm>
        </p:spPr>
        <p:txBody>
          <a:bodyPr/>
          <a:lstStyle/>
          <a:p>
            <a:r>
              <a:rPr lang="en-US" sz="2600" dirty="0">
                <a:ea typeface="ＭＳ Ｐゴシック" panose="020B0600070205080204" pitchFamily="34" charset="-128"/>
              </a:rPr>
              <a:t>A hypothesis test can also be used to determine whether the sample correlation coefficient </a:t>
            </a:r>
            <a:r>
              <a:rPr lang="en-US" sz="2600" i="1" dirty="0">
                <a:ea typeface="ＭＳ Ｐゴシック" panose="020B0600070205080204" pitchFamily="34" charset="-128"/>
              </a:rPr>
              <a:t>r</a:t>
            </a:r>
            <a:r>
              <a:rPr lang="en-US" sz="2600" dirty="0">
                <a:ea typeface="ＭＳ Ｐゴシック" panose="020B0600070205080204" pitchFamily="34" charset="-128"/>
              </a:rPr>
              <a:t> provides enough evidence to conclude that the population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r>
              <a:rPr lang="en-US" sz="2600" dirty="0">
                <a:ea typeface="ＭＳ Ｐゴシック" panose="020B0600070205080204" pitchFamily="34" charset="-128"/>
              </a:rPr>
              <a:t> is significant at a specified level of significance.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A hypothesis test can be one-tailed or two-tailed.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797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Hypothesis Testing for a Population Correlation Coefficient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(2 of 2)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600" dirty="0">
                <a:ea typeface="ＭＳ Ｐゴシック" panose="020B0600070205080204" pitchFamily="34" charset="-128"/>
              </a:rPr>
              <a:t>Left-tailed test</a:t>
            </a:r>
          </a:p>
          <a:p>
            <a:pPr marL="486918" lvl="1" indent="269875">
              <a:spcBef>
                <a:spcPts val="1000"/>
              </a:spcBef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 0  (no significant negative correlation)</a:t>
            </a:r>
          </a:p>
          <a:p>
            <a:pPr marL="486918" lvl="1" indent="269875">
              <a:spcBef>
                <a:spcPts val="1000"/>
              </a:spcBef>
              <a:buNone/>
            </a:pP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i="1" baseline="-25000" dirty="0">
                <a:cs typeface="Times New Roman" panose="02020603050405020304" pitchFamily="18" charset="0"/>
              </a:rPr>
              <a:t>a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l-GR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0  (significant negative correlation)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1000"/>
              </a:spcBef>
            </a:pPr>
            <a:r>
              <a:rPr lang="en-US" sz="2600" dirty="0">
                <a:ea typeface="ＭＳ Ｐゴシック" panose="020B0600070205080204" pitchFamily="34" charset="-128"/>
              </a:rPr>
              <a:t>Right-tailed test</a:t>
            </a:r>
          </a:p>
          <a:p>
            <a:pPr marL="486918" lvl="1" indent="269875">
              <a:spcBef>
                <a:spcPts val="1000"/>
              </a:spcBef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 0  (no significant positive correlation)</a:t>
            </a:r>
          </a:p>
          <a:p>
            <a:pPr marL="486918" lvl="1" indent="269875">
              <a:spcBef>
                <a:spcPts val="1000"/>
              </a:spcBef>
              <a:buNone/>
            </a:pP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i="1" baseline="-25000" dirty="0">
                <a:cs typeface="Times New Roman" panose="02020603050405020304" pitchFamily="18" charset="0"/>
              </a:rPr>
              <a:t>a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l-GR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0  (significant positive correlation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1000"/>
              </a:spcBef>
            </a:pPr>
            <a:r>
              <a:rPr lang="en-US" sz="2600" dirty="0">
                <a:ea typeface="ＭＳ Ｐゴシック" panose="020B0600070205080204" pitchFamily="34" charset="-128"/>
              </a:rPr>
              <a:t>Two-tailed test</a:t>
            </a:r>
          </a:p>
          <a:p>
            <a:pPr marL="486918" lvl="1" indent="269875">
              <a:spcBef>
                <a:spcPts val="1000"/>
              </a:spcBef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= 0  (no significant correlation)</a:t>
            </a:r>
          </a:p>
          <a:p>
            <a:pPr marL="486918" lvl="1" indent="269875">
              <a:spcBef>
                <a:spcPts val="1000"/>
              </a:spcBef>
              <a:buNone/>
            </a:pP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i="1" baseline="-25000" dirty="0">
                <a:cs typeface="Times New Roman" panose="02020603050405020304" pitchFamily="18" charset="0"/>
              </a:rPr>
              <a:t>a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l-GR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0  (significant correlation)</a:t>
            </a:r>
            <a:endParaRPr lang="en-US" sz="2400" dirty="0">
              <a:solidFill>
                <a:srgbClr val="E1152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j-lt"/>
                <a:ea typeface="ＭＳ Ｐゴシック" panose="020B0600070205080204" pitchFamily="34" charset="-128"/>
              </a:rPr>
              <a:t>Section 9.1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93619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The 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-Test for the Correlation Coefficient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sz="2600" dirty="0">
                <a:ea typeface="ＭＳ Ｐゴシック" panose="020B0600070205080204" pitchFamily="34" charset="-128"/>
              </a:rPr>
              <a:t>Can be used to test whether the correlation between two variables is significant. 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The </a:t>
            </a:r>
            <a:r>
              <a:rPr lang="en-US" sz="2600" b="1" dirty="0">
                <a:ea typeface="ＭＳ Ｐゴシック" panose="020B0600070205080204" pitchFamily="34" charset="-128"/>
              </a:rPr>
              <a:t>test statistic</a:t>
            </a:r>
            <a:r>
              <a:rPr lang="en-US" sz="2600" dirty="0">
                <a:ea typeface="ＭＳ Ｐゴシック" panose="020B0600070205080204" pitchFamily="34" charset="-128"/>
              </a:rPr>
              <a:t> is </a:t>
            </a:r>
            <a:r>
              <a:rPr lang="en-US" sz="2600" b="1" i="1" dirty="0">
                <a:ea typeface="ＭＳ Ｐゴシック" panose="020B0600070205080204" pitchFamily="34" charset="-128"/>
              </a:rPr>
              <a:t>r</a:t>
            </a:r>
            <a:r>
              <a:rPr lang="en-US" sz="26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The </a:t>
            </a:r>
            <a:r>
              <a:rPr lang="en-US" sz="2600" b="1" dirty="0">
                <a:ea typeface="ＭＳ Ｐゴシック" panose="020B0600070205080204" pitchFamily="34" charset="-128"/>
              </a:rPr>
              <a:t>standardized test statistic</a:t>
            </a:r>
            <a:endParaRPr 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T = r over sigma r = fraction r over square root of fraction 1 minus r squared over n minus 2 follows a t-distribution with d.f. = n minus 2. In this text, only two-tailed hypothesis tests for rho are consider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6" y="3810920"/>
            <a:ext cx="7798198" cy="24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Using the 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-Test for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(1 of 2)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0" name="Tabl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75845"/>
              </p:ext>
            </p:extLst>
          </p:nvPr>
        </p:nvGraphicFramePr>
        <p:xfrm>
          <a:off x="734259" y="1817716"/>
          <a:ext cx="7691286" cy="42782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0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466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</a:rPr>
                        <a:t>      In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</a:rPr>
                        <a:t>In 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391">
                <a:tc>
                  <a:txBody>
                    <a:bodyPr/>
                    <a:lstStyle/>
                    <a:p>
                      <a:pPr marL="457200" indent="-457200" eaLnBrk="1" hangingPunct="1">
                        <a:spcBef>
                          <a:spcPct val="55000"/>
                        </a:spcBef>
                        <a:buClr>
                          <a:srgbClr val="007FA3"/>
                        </a:buClr>
                        <a:buFont typeface="+mj-lt"/>
                        <a:buAutoNum type="arabicPeriod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State the null and alternative hypothesis.</a:t>
                      </a:r>
                      <a:endParaRPr lang="en-US" sz="2400" dirty="0"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 State </a:t>
                      </a:r>
                      <a:r>
                        <a:rPr lang="en-US" sz="2400" i="1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400" i="1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311">
                <a:tc>
                  <a:txBody>
                    <a:bodyPr/>
                    <a:lstStyle/>
                    <a:p>
                      <a:pPr marL="457200" indent="-457200" eaLnBrk="1" hangingPunct="1">
                        <a:spcBef>
                          <a:spcPct val="30000"/>
                        </a:spcBef>
                        <a:buClr>
                          <a:srgbClr val="007FA3"/>
                        </a:buClr>
                        <a:buFont typeface="+mj-lt"/>
                        <a:buAutoNum type="arabicPeriod" startAt="2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Specify the level of significance.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 Identify </a:t>
                      </a:r>
                      <a:r>
                        <a:rPr lang="en-US" sz="2400" i="1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.</a:t>
                      </a:r>
                      <a:endParaRPr lang="en-IN" sz="2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457200" indent="-457200" eaLnBrk="1" hangingPunct="1">
                        <a:spcBef>
                          <a:spcPct val="30000"/>
                        </a:spcBef>
                        <a:buClr>
                          <a:srgbClr val="007FA3"/>
                        </a:buClr>
                        <a:buFont typeface="+mj-lt"/>
                        <a:buAutoNum type="arabicPeriod" startAt="3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Identify the degrees of freedom.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 d.f. = </a:t>
                      </a:r>
                      <a:r>
                        <a:rPr lang="en-US" sz="2400" i="1" dirty="0"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 – 2.</a:t>
                      </a:r>
                      <a:endParaRPr lang="en-US" sz="2400" dirty="0"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457200" indent="-457200" eaLnBrk="1" hangingPunct="1">
                        <a:spcBef>
                          <a:spcPct val="30000"/>
                        </a:spcBef>
                        <a:buClr>
                          <a:srgbClr val="007FA3"/>
                        </a:buClr>
                        <a:buFont typeface="+mj-lt"/>
                        <a:buAutoNum type="arabicPeriod" startAt="4"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Determine the critical value(s) and rejection region(s).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Use Table 5 in</a:t>
                      </a:r>
                      <a:r>
                        <a:rPr lang="en-US" sz="2400" baseline="0" dirty="0"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Appendix B.</a:t>
                      </a:r>
                      <a:endParaRPr lang="en-US" sz="2400" dirty="0"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23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Using the </a:t>
            </a:r>
            <a:r>
              <a:rPr lang="en-US" sz="3600" i="1" dirty="0">
                <a:latin typeface="+mj-lt"/>
                <a:ea typeface="ＭＳ Ｐゴシック" panose="020B0600070205080204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-Test for </a:t>
            </a:r>
            <a:r>
              <a:rPr lang="el-GR" sz="3600" i="1" dirty="0">
                <a:latin typeface="+mj-lt"/>
                <a:ea typeface="ＭＳ Ｐゴシック" panose="020B0600070205080204" pitchFamily="34" charset="-128"/>
              </a:rPr>
              <a:t>ρ</a:t>
            </a:r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</a:rPr>
              <a:t>(2 of 2)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 descr="The table is continued. 5. Find the standardized test statistic: t = fraction r over square root of fraction 1 minus r squared over n minus 2. 6. Make a decision to reject or fail to reject the null hypothesis: if t is in the rejection region, rejection H 0; otherwise fail to reject H 0. 7. Find the critical valu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5" y="1813556"/>
            <a:ext cx="7720988" cy="38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7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</a:t>
            </a:r>
            <a:r>
              <a:rPr lang="en-US" sz="3600" i="1" dirty="0">
                <a:latin typeface="+mj-lt"/>
              </a:rPr>
              <a:t>t</a:t>
            </a:r>
            <a:r>
              <a:rPr lang="en-US" sz="3600" dirty="0">
                <a:latin typeface="+mj-lt"/>
              </a:rPr>
              <a:t>-Test for a Correlation Coefficient </a:t>
            </a:r>
            <a:r>
              <a:rPr lang="en-US" sz="2000" b="0" dirty="0">
                <a:latin typeface="+mj-lt"/>
              </a:rPr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20573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Previously you calculated </a:t>
            </a:r>
            <a:r>
              <a:rPr 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sz="2400" dirty="0">
                <a:ea typeface="ＭＳ Ｐゴシック" panose="020B0600070205080204" pitchFamily="34" charset="-128"/>
              </a:rPr>
              <a:t> ≈ 0.882. Test the significance of this correlation coefficient. Use </a:t>
            </a:r>
            <a:r>
              <a:rPr lang="el-GR" sz="2400" i="1" dirty="0">
                <a:ea typeface="ＭＳ Ｐゴシック" panose="020B0600070205080204" pitchFamily="34" charset="-128"/>
              </a:rPr>
              <a:t>α</a:t>
            </a:r>
            <a:r>
              <a:rPr lang="en-US" sz="2400" dirty="0">
                <a:ea typeface="ＭＳ Ｐゴシック" panose="020B0600070205080204" pitchFamily="34" charset="-128"/>
              </a:rPr>
              <a:t> = 0.05.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94165"/>
              </p:ext>
            </p:extLst>
          </p:nvPr>
        </p:nvGraphicFramePr>
        <p:xfrm>
          <a:off x="5257800" y="1639164"/>
          <a:ext cx="3518897" cy="4456836"/>
        </p:xfrm>
        <a:graphic>
          <a:graphicData uri="http://schemas.openxmlformats.org/drawingml/2006/table">
            <a:tbl>
              <a:tblPr firstRow="1" bandRow="1"/>
              <a:tblGrid>
                <a:gridCol w="176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1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GDP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(trillions of $),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US" altLang="en-US" sz="2000" b="1" i="0" u="none" strike="noStrike" cap="none" normalizeH="0" baseline="-2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emission (millions of metric tons),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428.2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828.8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1214.2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444.6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264.0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415.3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571.8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454.9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358.7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573.5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13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</a:t>
            </a:r>
            <a:r>
              <a:rPr lang="en-US" sz="3600" i="1" dirty="0">
                <a:latin typeface="+mj-lt"/>
              </a:rPr>
              <a:t>t</a:t>
            </a:r>
            <a:r>
              <a:rPr lang="en-US" sz="3600" dirty="0">
                <a:latin typeface="+mj-lt"/>
              </a:rPr>
              <a:t>-Test for a Correlation Coefficient </a:t>
            </a:r>
            <a:r>
              <a:rPr lang="en-US" sz="2000" b="0" dirty="0">
                <a:latin typeface="+mj-lt"/>
              </a:rPr>
              <a:t>(2 of 2)</a:t>
            </a:r>
          </a:p>
        </p:txBody>
      </p:sp>
      <p:pic>
        <p:nvPicPr>
          <p:cNvPr id="9" name="Picture 8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" y="1698601"/>
            <a:ext cx="1394431" cy="253534"/>
          </a:xfrm>
          <a:prstGeom prst="rect">
            <a:avLst/>
          </a:prstGeom>
        </p:spPr>
      </p:pic>
      <p:pic>
        <p:nvPicPr>
          <p:cNvPr id="21" name="Picture 5" descr="H 0: rho = 0; H a: rho does not = 0; alpha = 0.05; d.f. = 10 minus 2 = 8; rejection region: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2206497"/>
            <a:ext cx="2473692" cy="1937228"/>
          </a:xfrm>
          <a:prstGeom prst="rect">
            <a:avLst/>
          </a:prstGeom>
        </p:spPr>
      </p:pic>
      <p:pic>
        <p:nvPicPr>
          <p:cNvPr id="20" name="Picture 6" descr="a standard normal curve has tails shaded left of negative t 0 = negative 2.306 and right of t 0 = 2.306, including t = 5.294, each with area one-half alpha = 0.025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0267"/>
            <a:ext cx="3481811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Test statistic: t = fraction 0.882 over square root of fraction 1 minus 0.882 squared over 10 minus 2 = approximately 5.294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63332"/>
            <a:ext cx="3567592" cy="16532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062" y="3648891"/>
            <a:ext cx="4478938" cy="2599509"/>
          </a:xfrm>
        </p:spPr>
        <p:txBody>
          <a:bodyPr/>
          <a:lstStyle/>
          <a:p>
            <a:r>
              <a:rPr lang="en-US" sz="2400" b="1" dirty="0"/>
              <a:t>Decision:</a:t>
            </a:r>
            <a:r>
              <a:rPr lang="en-US" sz="2400" b="1" dirty="0">
                <a:cs typeface="Times New Roman" panose="02020603050405020304" pitchFamily="18" charset="0"/>
              </a:rPr>
              <a:t> Reject </a:t>
            </a:r>
            <a:r>
              <a:rPr lang="en-US" sz="2400" b="1" i="1" dirty="0"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cs typeface="Times New Roman" panose="02020603050405020304" pitchFamily="18" charset="0"/>
              </a:rPr>
              <a:t>0</a:t>
            </a:r>
          </a:p>
          <a:p>
            <a:pPr marL="269875" indent="0">
              <a:spcBef>
                <a:spcPts val="600"/>
              </a:spcBef>
              <a:buNone/>
            </a:pPr>
            <a:r>
              <a:rPr lang="en-US" sz="2200" dirty="0">
                <a:cs typeface="Times New Roman" panose="02020603050405020304" pitchFamily="18" charset="0"/>
              </a:rPr>
              <a:t>At the 5% level of significance, there is enough evidence to conclude that there is a significant linear correlation between gross domestic products and carbon dioxide emissions.</a:t>
            </a:r>
            <a:endParaRPr lang="en-US" sz="2200" b="1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25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Correlation and Causation</a:t>
            </a:r>
            <a:r>
              <a:rPr lang="en-US" sz="3600" dirty="0"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(1 of 2)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anose="020B0600070205080204" pitchFamily="34" charset="-128"/>
              </a:rPr>
              <a:t>The fact that two variables are strongly correlated does not in itself imply a cause-and-effect relationship between the variables.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If there is a significant correlation between two variables, you should consider the following possibilities.</a:t>
            </a:r>
          </a:p>
          <a:p>
            <a:pPr marL="857250" lvl="1" indent="-385200">
              <a:spcBef>
                <a:spcPct val="10000"/>
              </a:spcBef>
              <a:buFontTx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Is there a direct cause-and-effect relationship between the variables?</a:t>
            </a:r>
          </a:p>
          <a:p>
            <a:pPr lvl="2" indent="-270000">
              <a:spcBef>
                <a:spcPct val="10000"/>
              </a:spcBef>
            </a:pPr>
            <a:r>
              <a:rPr lang="en-US" sz="2200" dirty="0">
                <a:ea typeface="Times New Roman" panose="02020603050405020304" pitchFamily="18" charset="0"/>
              </a:rPr>
              <a:t>Does </a:t>
            </a:r>
            <a:r>
              <a:rPr lang="en-US" sz="2200" i="1" dirty="0">
                <a:ea typeface="Times New Roman" panose="02020603050405020304" pitchFamily="18" charset="0"/>
              </a:rPr>
              <a:t>x</a:t>
            </a:r>
            <a:r>
              <a:rPr lang="en-US" sz="2200" dirty="0">
                <a:ea typeface="Times New Roman" panose="02020603050405020304" pitchFamily="18" charset="0"/>
              </a:rPr>
              <a:t> cause </a:t>
            </a:r>
            <a:r>
              <a:rPr lang="en-US" sz="2200" i="1" dirty="0">
                <a:ea typeface="Times New Roman" panose="02020603050405020304" pitchFamily="18" charset="0"/>
              </a:rPr>
              <a:t>y</a:t>
            </a:r>
            <a:r>
              <a:rPr lang="en-US" sz="2200" dirty="0">
                <a:ea typeface="Times New Roman" panose="02020603050405020304" pitchFamily="18" charset="0"/>
              </a:rPr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5157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Correlation and Causation</a:t>
            </a:r>
            <a:r>
              <a:rPr lang="en-US" sz="3600" dirty="0"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(2 of 2)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385200">
              <a:spcBef>
                <a:spcPct val="10000"/>
              </a:spcBef>
              <a:buFont typeface="+mj-lt"/>
              <a:buAutoNum type="arabicPeriod" startAt="2"/>
              <a:defRPr/>
            </a:pPr>
            <a:r>
              <a:rPr lang="en-US" sz="2400" dirty="0"/>
              <a:t>Is there a reverse cause-and-effect relationship between the variables?</a:t>
            </a:r>
          </a:p>
          <a:p>
            <a:pPr marL="1257300" lvl="3" indent="-270000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Does </a:t>
            </a:r>
            <a:r>
              <a:rPr lang="en-US" sz="2200" i="1" dirty="0"/>
              <a:t>y</a:t>
            </a:r>
            <a:r>
              <a:rPr lang="en-US" sz="2200" dirty="0"/>
              <a:t> cause </a:t>
            </a:r>
            <a:r>
              <a:rPr lang="en-US" sz="2200" i="1" dirty="0"/>
              <a:t>x</a:t>
            </a:r>
            <a:r>
              <a:rPr lang="en-US" sz="2200" dirty="0"/>
              <a:t>?</a:t>
            </a:r>
          </a:p>
          <a:p>
            <a:pPr marL="857250" lvl="2" indent="-385200">
              <a:spcBef>
                <a:spcPct val="55000"/>
              </a:spcBef>
              <a:buFontTx/>
              <a:buAutoNum type="arabicPeriod" startAt="2"/>
              <a:defRPr/>
            </a:pPr>
            <a:r>
              <a:rPr lang="en-US" sz="2400" dirty="0"/>
              <a:t>Is it possible that the relationship between the variables can be caused by a third variable or by a combination of several other variables?</a:t>
            </a:r>
          </a:p>
          <a:p>
            <a:pPr marL="857250" lvl="2" indent="-385200">
              <a:spcBef>
                <a:spcPct val="55000"/>
              </a:spcBef>
              <a:buFontTx/>
              <a:buAutoNum type="arabicPeriod" startAt="2"/>
              <a:defRPr/>
            </a:pPr>
            <a:r>
              <a:rPr lang="en-US" sz="2400" dirty="0"/>
              <a:t>Is it possible that the relationship between two variables may be a coincidence?</a:t>
            </a:r>
          </a:p>
        </p:txBody>
      </p:sp>
    </p:spTree>
    <p:extLst>
      <p:ext uri="{BB962C8B-B14F-4D97-AF65-F5344CB8AC3E}">
        <p14:creationId xmlns:p14="http://schemas.microsoft.com/office/powerpoint/2010/main" val="113190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Section 9.1 Summary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anose="020B0600070205080204" pitchFamily="34" charset="-128"/>
              </a:rPr>
              <a:t>Introduced to linear correlation, independent and dependent variables and the types of correlation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Found a correlation coefficient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Tested a population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r>
              <a:rPr lang="en-US" sz="2600" i="1" dirty="0">
                <a:ea typeface="ＭＳ Ｐゴシック" panose="020B0600070205080204" pitchFamily="34" charset="-128"/>
              </a:rPr>
              <a:t> </a:t>
            </a:r>
            <a:r>
              <a:rPr lang="en-US" sz="2600" dirty="0">
                <a:ea typeface="ＭＳ Ｐゴシック" panose="020B0600070205080204" pitchFamily="34" charset="-128"/>
              </a:rPr>
              <a:t>using a table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Performed a hypothesis test for a population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endParaRPr lang="en-US" sz="2600" i="1" dirty="0">
              <a:ea typeface="ＭＳ Ｐゴシック" panose="020B0600070205080204" pitchFamily="34" charset="-128"/>
            </a:endParaRPr>
          </a:p>
          <a:p>
            <a:r>
              <a:rPr lang="en-US" sz="2600" dirty="0">
                <a:ea typeface="ＭＳ Ｐゴシック" panose="020B0600070205080204" pitchFamily="34" charset="-128"/>
              </a:rPr>
              <a:t>Distinguished between correlation and causation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739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Section 9.1 Objectives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256032" indent="-256032">
              <a:buSzPct val="100000"/>
            </a:pPr>
            <a:r>
              <a:rPr lang="en-US" sz="2600" dirty="0">
                <a:ea typeface="ＭＳ Ｐゴシック" panose="020B0600070205080204" pitchFamily="34" charset="-128"/>
              </a:rPr>
              <a:t>An introduction to linear correlation, independent and dependent variables, and the types of correlation</a:t>
            </a:r>
          </a:p>
          <a:p>
            <a:pPr marL="256032" indent="-256032">
              <a:buSzPct val="100000"/>
            </a:pPr>
            <a:r>
              <a:rPr lang="en-US" sz="2600" dirty="0">
                <a:ea typeface="ＭＳ Ｐゴシック" panose="020B0600070205080204" pitchFamily="34" charset="-128"/>
              </a:rPr>
              <a:t>How to find a correlation coefficient</a:t>
            </a:r>
          </a:p>
          <a:p>
            <a:pPr marL="256032" indent="-256032">
              <a:buSzPct val="100000"/>
            </a:pPr>
            <a:r>
              <a:rPr lang="en-US" sz="2600" dirty="0">
                <a:ea typeface="ＭＳ Ｐゴシック" panose="020B0600070205080204" pitchFamily="34" charset="-128"/>
              </a:rPr>
              <a:t>How to test a population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r>
              <a:rPr lang="en-US" sz="2600" dirty="0">
                <a:ea typeface="ＭＳ Ｐゴシック" panose="020B0600070205080204" pitchFamily="34" charset="-128"/>
              </a:rPr>
              <a:t> using a table</a:t>
            </a:r>
          </a:p>
          <a:p>
            <a:pPr marL="256032" indent="-256032">
              <a:buSzPct val="100000"/>
            </a:pPr>
            <a:r>
              <a:rPr lang="en-US" sz="2600" dirty="0">
                <a:ea typeface="ＭＳ Ｐゴシック" panose="020B0600070205080204" pitchFamily="34" charset="-128"/>
              </a:rPr>
              <a:t>How to perform a hypothesis test for a population correlation coefficient </a:t>
            </a:r>
            <a:r>
              <a:rPr lang="el-GR" sz="2600" i="1" dirty="0">
                <a:ea typeface="ＭＳ Ｐゴシック" panose="020B0600070205080204" pitchFamily="34" charset="-128"/>
              </a:rPr>
              <a:t>ρ</a:t>
            </a:r>
            <a:endParaRPr lang="en-US" sz="2600" i="1" dirty="0">
              <a:ea typeface="ＭＳ Ｐゴシック" panose="020B0600070205080204" pitchFamily="34" charset="-128"/>
            </a:endParaRPr>
          </a:p>
          <a:p>
            <a:pPr marL="256032" indent="-256032">
              <a:buSzPct val="100000"/>
            </a:pPr>
            <a:r>
              <a:rPr lang="en-US" sz="2600" dirty="0">
                <a:ea typeface="ＭＳ Ｐゴシック" panose="020B0600070205080204" pitchFamily="34" charset="-128"/>
              </a:rPr>
              <a:t>How to distinguish between correlation and causation</a:t>
            </a:r>
          </a:p>
        </p:txBody>
      </p:sp>
    </p:spTree>
    <p:extLst>
      <p:ext uri="{BB962C8B-B14F-4D97-AF65-F5344CB8AC3E}">
        <p14:creationId xmlns:p14="http://schemas.microsoft.com/office/powerpoint/2010/main" val="131401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Correlation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(1 of 2)</a:t>
            </a:r>
            <a:endParaRPr lang="en-US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anose="020B0600070205080204" pitchFamily="34" charset="-128"/>
              </a:rPr>
              <a:t>Correlation 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A relationship between two variables.  </a:t>
            </a:r>
          </a:p>
          <a:p>
            <a:r>
              <a:rPr lang="en-US" sz="2600" dirty="0">
                <a:ea typeface="ＭＳ Ｐゴシック" panose="020B0600070205080204" pitchFamily="34" charset="-128"/>
              </a:rPr>
              <a:t>The data can be represented by ordered pairs (</a:t>
            </a:r>
            <a:r>
              <a:rPr lang="en-US" sz="2600" i="1" dirty="0">
                <a:ea typeface="ＭＳ Ｐゴシック" panose="020B0600070205080204" pitchFamily="34" charset="-128"/>
              </a:rPr>
              <a:t>x</a:t>
            </a:r>
            <a:r>
              <a:rPr lang="en-US" sz="2600" dirty="0">
                <a:ea typeface="ＭＳ Ｐゴシック" panose="020B0600070205080204" pitchFamily="34" charset="-128"/>
              </a:rPr>
              <a:t>, </a:t>
            </a:r>
            <a:r>
              <a:rPr lang="en-US" sz="2600" i="1" dirty="0">
                <a:ea typeface="ＭＳ Ｐゴシック" panose="020B0600070205080204" pitchFamily="34" charset="-128"/>
              </a:rPr>
              <a:t>y</a:t>
            </a:r>
            <a:r>
              <a:rPr lang="en-US" sz="2600" dirty="0"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is the</a:t>
            </a:r>
            <a:r>
              <a:rPr lang="en-US" sz="2400" b="1" dirty="0">
                <a:solidFill>
                  <a:srgbClr val="000099"/>
                </a:solidFill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a typeface="Times New Roman" panose="02020603050405020304" pitchFamily="18" charset="0"/>
              </a:rPr>
              <a:t>independent </a:t>
            </a:r>
            <a:r>
              <a:rPr lang="en-US" sz="2400" dirty="0">
                <a:ea typeface="Times New Roman" panose="02020603050405020304" pitchFamily="18" charset="0"/>
              </a:rPr>
              <a:t>(or</a:t>
            </a:r>
            <a:r>
              <a:rPr lang="en-US" sz="2400" b="1" dirty="0">
                <a:ea typeface="Times New Roman" panose="02020603050405020304" pitchFamily="18" charset="0"/>
              </a:rPr>
              <a:t> explanatory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="1" dirty="0">
                <a:ea typeface="Times New Roman" panose="02020603050405020304" pitchFamily="18" charset="0"/>
              </a:rPr>
              <a:t> variable</a:t>
            </a:r>
          </a:p>
          <a:p>
            <a:pPr lvl="1"/>
            <a:r>
              <a:rPr lang="en-US" sz="2400" i="1" dirty="0">
                <a:ea typeface="Times New Roman" panose="02020603050405020304" pitchFamily="18" charset="0"/>
              </a:rPr>
              <a:t>y</a:t>
            </a:r>
            <a:r>
              <a:rPr lang="en-US" sz="2400" dirty="0">
                <a:ea typeface="Times New Roman" panose="02020603050405020304" pitchFamily="18" charset="0"/>
              </a:rPr>
              <a:t> is the</a:t>
            </a:r>
            <a:r>
              <a:rPr lang="en-US" sz="2400" b="1" dirty="0">
                <a:ea typeface="Times New Roman" panose="02020603050405020304" pitchFamily="18" charset="0"/>
              </a:rPr>
              <a:t> dependent </a:t>
            </a:r>
            <a:r>
              <a:rPr lang="en-US" sz="2400" dirty="0">
                <a:ea typeface="Times New Roman" panose="02020603050405020304" pitchFamily="18" charset="0"/>
              </a:rPr>
              <a:t>(or</a:t>
            </a:r>
            <a:r>
              <a:rPr lang="en-US" sz="2400" b="1" dirty="0">
                <a:ea typeface="Times New Roman" panose="02020603050405020304" pitchFamily="18" charset="0"/>
              </a:rPr>
              <a:t> response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="1" dirty="0">
                <a:ea typeface="Times New Roman" panose="02020603050405020304" pitchFamily="18" charset="0"/>
              </a:rPr>
              <a:t> variable</a:t>
            </a:r>
            <a:endParaRPr lang="en-US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0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Correlation </a:t>
            </a:r>
            <a:r>
              <a:rPr lang="en-US" sz="2000" b="0" dirty="0">
                <a:latin typeface="+mj-lt"/>
                <a:ea typeface="ＭＳ Ｐゴシック" panose="020B0600070205080204" pitchFamily="34" charset="-128"/>
              </a:rPr>
              <a:t>(2 of 2)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6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A </a:t>
            </a:r>
            <a:r>
              <a:rPr lang="en-US" sz="2600" b="1" dirty="0">
                <a:cs typeface="Times New Roman" panose="02020603050405020304" pitchFamily="18" charset="0"/>
              </a:rPr>
              <a:t>scatter plot </a:t>
            </a:r>
            <a:r>
              <a:rPr lang="en-US" sz="2600" dirty="0">
                <a:cs typeface="Times New Roman" panose="02020603050405020304" pitchFamily="18" charset="0"/>
              </a:rPr>
              <a:t>can be used to determine whether a linear (straight line) correlation exists between two variables.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b="1" dirty="0">
                <a:cs typeface="Times New Roman" pitchFamily="18" charset="0"/>
              </a:rPr>
              <a:t>Example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20175"/>
              </p:ext>
            </p:extLst>
          </p:nvPr>
        </p:nvGraphicFramePr>
        <p:xfrm>
          <a:off x="457200" y="3581400"/>
          <a:ext cx="3581400" cy="914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–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–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–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" name="Picture 6" descr="A scatter plot graphs the points from the table, which rise from left to righ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3414324" cy="30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anose="020B0600070205080204" pitchFamily="34" charset="-128"/>
              </a:rPr>
              <a:t>Types of Correlation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2" descr="A scatter plot with a negative linear correlation has points generally falling from left to right, showing as x increases, y tends to decrease. A scatter plot with a positive linear correlation has points generally right from left to right, showing as x increases, y tends to increase. A scatter plot with no correlation has points scattered across the graph with no general tend. A scatter plot with nonlinear correlation has points generally rising then falling from left to right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7" y="1676400"/>
            <a:ext cx="7855846" cy="4525963"/>
          </a:xfrm>
        </p:spPr>
      </p:pic>
    </p:spTree>
    <p:extLst>
      <p:ext uri="{BB962C8B-B14F-4D97-AF65-F5344CB8AC3E}">
        <p14:creationId xmlns:p14="http://schemas.microsoft.com/office/powerpoint/2010/main" val="201963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9248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Scatter Plot </a:t>
            </a:r>
            <a:r>
              <a:rPr lang="en-US" sz="2000" b="0" dirty="0">
                <a:latin typeface="+mj-lt"/>
              </a:rPr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An economist wants to determine whether there is a linear relationship between a country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sz="2400" dirty="0">
                <a:ea typeface="ＭＳ Ｐゴシック" panose="020B0600070205080204" pitchFamily="34" charset="-128"/>
              </a:rPr>
              <a:t>s gross domestic product (GDP) and carbon dioxide (CO</a:t>
            </a:r>
            <a:r>
              <a:rPr lang="en-US" sz="2400" baseline="-20000" dirty="0">
                <a:ea typeface="ＭＳ Ｐゴシック" panose="020B0600070205080204" pitchFamily="34" charset="-128"/>
              </a:rPr>
              <a:t>2</a:t>
            </a:r>
            <a:r>
              <a:rPr lang="en-US" sz="2400" dirty="0">
                <a:ea typeface="ＭＳ Ｐゴシック" panose="020B0600070205080204" pitchFamily="34" charset="-128"/>
              </a:rPr>
              <a:t>) emissions. The data are shown in the table. Display the data in a scatter plot and determine whether there appears to be a positive or negative linear correlation or no linear correlation. </a:t>
            </a:r>
            <a:r>
              <a:rPr lang="en-US" sz="1800" b="1" dirty="0">
                <a:ea typeface="ＭＳ Ｐゴシック" panose="020B0600070205080204" pitchFamily="34" charset="-128"/>
              </a:rPr>
              <a:t>(Source: World Bank and U.S. Energy Information Administration)</a:t>
            </a:r>
            <a:endParaRPr lang="en-US" sz="1800" b="1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5362"/>
              </p:ext>
            </p:extLst>
          </p:nvPr>
        </p:nvGraphicFramePr>
        <p:xfrm>
          <a:off x="5320303" y="1715364"/>
          <a:ext cx="3518897" cy="4456836"/>
        </p:xfrm>
        <a:graphic>
          <a:graphicData uri="http://schemas.openxmlformats.org/drawingml/2006/table">
            <a:tbl>
              <a:tblPr firstRow="1" bandRow="1"/>
              <a:tblGrid>
                <a:gridCol w="176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1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GDP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(trillions of $),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US" altLang="en-US" sz="2000" b="1" i="0" u="none" strike="noStrike" cap="none" normalizeH="0" baseline="-2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emission (millions of metric tons),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428.2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828.8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1214.2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444.6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264.0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415.3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571.8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454.9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358.7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573.5</a:t>
                      </a:r>
                    </a:p>
                  </a:txBody>
                  <a:tcPr marL="11345" marR="11345" marT="1134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5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9248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Scatter Plot </a:t>
            </a:r>
            <a:r>
              <a:rPr lang="en-US" sz="2000" b="0" dirty="0">
                <a:latin typeface="+mj-lt"/>
              </a:rPr>
              <a:t>(2 of 2)</a:t>
            </a:r>
          </a:p>
        </p:txBody>
      </p:sp>
      <p:pic>
        <p:nvPicPr>
          <p:cNvPr id="5" name="Picture 4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" y="1698601"/>
            <a:ext cx="1394431" cy="253534"/>
          </a:xfrm>
          <a:prstGeom prst="rect">
            <a:avLst/>
          </a:prstGeom>
        </p:spPr>
      </p:pic>
      <p:pic>
        <p:nvPicPr>
          <p:cNvPr id="4" name="Picture 9" descr="A scatter plot of C O 2 emissions (in millions of metric tons) versus G D P (in trillions of dollars) has points generally rising from left to righ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2010305"/>
            <a:ext cx="5074506" cy="318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Appears to be a </a:t>
            </a:r>
            <a:r>
              <a:rPr lang="en-US" sz="2400" b="1" dirty="0">
                <a:cs typeface="Times New Roman" panose="02020603050405020304" pitchFamily="18" charset="0"/>
              </a:rPr>
              <a:t>positive linear correlation</a:t>
            </a:r>
            <a:r>
              <a:rPr lang="en-US" sz="2400" dirty="0">
                <a:cs typeface="Times New Roman" panose="02020603050405020304" pitchFamily="18" charset="0"/>
              </a:rPr>
              <a:t>. As the gross domestic products increase, the carbon dioxide emissions tend to increase.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421755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1266</TotalTime>
  <Words>1863</Words>
  <Application>Microsoft Office PowerPoint</Application>
  <PresentationFormat>On-screen Show (4:3)</PresentationFormat>
  <Paragraphs>443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Symbol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9.1</vt:lpstr>
      <vt:lpstr>Section 9.1 Objectives</vt:lpstr>
      <vt:lpstr>Correlation (1 of 2)</vt:lpstr>
      <vt:lpstr>Correlation (2 of 2)</vt:lpstr>
      <vt:lpstr>Types of Correlation</vt:lpstr>
      <vt:lpstr>Example: Constructing a Scatter Plot (1 of 2)</vt:lpstr>
      <vt:lpstr>Example: Constructing a Scatter Plot (2 of 2)</vt:lpstr>
      <vt:lpstr>Example: Constructing a Scatter Plot Using Technology (1 of 2)</vt:lpstr>
      <vt:lpstr>Example: Constructing a Scatter Plot Using Technology (2 of 2)</vt:lpstr>
      <vt:lpstr>Correlation Coefficient (1 of 2)</vt:lpstr>
      <vt:lpstr>Correlation Coefficient (2 of 2)</vt:lpstr>
      <vt:lpstr>Linear Correlation</vt:lpstr>
      <vt:lpstr>Calculating a Correlation Coefficient (1 of 2)</vt:lpstr>
      <vt:lpstr>Calculating a Correlation Coefficient (2 of 2)</vt:lpstr>
      <vt:lpstr>Example: Calculating the Correlation Coefficient (1 of 3)</vt:lpstr>
      <vt:lpstr>Example: Calculating the Correlation Coefficient (2 of 3)</vt:lpstr>
      <vt:lpstr>Example: Calculating the Correlation Coefficient (3 of 3)</vt:lpstr>
      <vt:lpstr>Example: Using Technology to Find a Correlation Coefficient (1 of 2)</vt:lpstr>
      <vt:lpstr>Example: Using Technology to Find a Correlation Coefficient (2 of 2)</vt:lpstr>
      <vt:lpstr>Using a Table to Test a Population Correlation Coefficient ρ (1 of 4)</vt:lpstr>
      <vt:lpstr>Using a Table to Test a Population Correlation Coefficient ρ (2 of 4)</vt:lpstr>
      <vt:lpstr>Using a Table to Test a Population Correlation Coefficient ρ (3 of 4)</vt:lpstr>
      <vt:lpstr>Using a Table to Test a Population Correlation Coefficient ρ (4 of 4)</vt:lpstr>
      <vt:lpstr>Example: Using a Table to Test a Population Correlation Coefficient ρ (1 of 2)</vt:lpstr>
      <vt:lpstr>Example: Using a Table to Test a Population Correlation Coefficient ρ (2 of 2)</vt:lpstr>
      <vt:lpstr>Hypothesis Testing for a Population Correlation Coefficient ρ (1 of 2)</vt:lpstr>
      <vt:lpstr>Hypothesis Testing for a Population Correlation Coefficient ρ (2 of 2)</vt:lpstr>
      <vt:lpstr>The t-Test for the Correlation Coefficient</vt:lpstr>
      <vt:lpstr>Using the t-Test for ρ (1 of 2)</vt:lpstr>
      <vt:lpstr>Using the t-Test for ρ (2 of 2)</vt:lpstr>
      <vt:lpstr>Example: t-Test for a Correlation Coefficient (1 of 2)</vt:lpstr>
      <vt:lpstr>Example: t-Test for a Correlation Coefficient (2 of 2)</vt:lpstr>
      <vt:lpstr>Correlation and Causation (1 of 2)</vt:lpstr>
      <vt:lpstr>Correlation and Causation (2 of 2)</vt:lpstr>
      <vt:lpstr>Section 9.1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539</cp:revision>
  <dcterms:created xsi:type="dcterms:W3CDTF">2014-07-14T20:04:21Z</dcterms:created>
  <dcterms:modified xsi:type="dcterms:W3CDTF">2018-06-18T02:50:59Z</dcterms:modified>
</cp:coreProperties>
</file>