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77" r:id="rId2"/>
    <p:sldId id="378" r:id="rId3"/>
    <p:sldId id="379" r:id="rId4"/>
    <p:sldId id="380" r:id="rId5"/>
    <p:sldId id="381" r:id="rId6"/>
    <p:sldId id="382" r:id="rId7"/>
    <p:sldId id="383" r:id="rId8"/>
    <p:sldId id="404" r:id="rId9"/>
    <p:sldId id="403" r:id="rId10"/>
    <p:sldId id="386" r:id="rId11"/>
    <p:sldId id="387" r:id="rId12"/>
    <p:sldId id="400" r:id="rId13"/>
    <p:sldId id="389" r:id="rId14"/>
    <p:sldId id="390" r:id="rId15"/>
    <p:sldId id="398" r:id="rId16"/>
    <p:sldId id="392" r:id="rId17"/>
    <p:sldId id="401" r:id="rId18"/>
    <p:sldId id="394" r:id="rId19"/>
    <p:sldId id="395" r:id="rId20"/>
    <p:sldId id="402" r:id="rId21"/>
    <p:sldId id="397"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 Mohanapriya" initials="DM" lastIdx="8" clrIdx="0">
    <p:extLst>
      <p:ext uri="{19B8F6BF-5375-455C-9EA6-DF929625EA0E}">
        <p15:presenceInfo xmlns:p15="http://schemas.microsoft.com/office/powerpoint/2012/main" userId="S-1-5-21-617317731-1927854996-104450171-1194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FA3"/>
    <a:srgbClr val="FDB940"/>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4555" autoAdjust="0"/>
    <p:restoredTop sz="86421" autoAdjust="0"/>
  </p:normalViewPr>
  <p:slideViewPr>
    <p:cSldViewPr>
      <p:cViewPr varScale="1">
        <p:scale>
          <a:sx n="100" d="100"/>
          <a:sy n="100" d="100"/>
        </p:scale>
        <p:origin x="3432" y="84"/>
      </p:cViewPr>
      <p:guideLst>
        <p:guide orient="horz" pos="2160"/>
        <p:guide pos="2880"/>
      </p:guideLst>
    </p:cSldViewPr>
  </p:slideViewPr>
  <p:outlineViewPr>
    <p:cViewPr>
      <p:scale>
        <a:sx n="33" d="100"/>
        <a:sy n="33" d="100"/>
      </p:scale>
      <p:origin x="0" y="-1500"/>
    </p:cViewPr>
  </p:outlineViewPr>
  <p:notesTextViewPr>
    <p:cViewPr>
      <p:scale>
        <a:sx n="1" d="1"/>
        <a:sy n="1" d="1"/>
      </p:scale>
      <p:origin x="0" y="0"/>
    </p:cViewPr>
  </p:notesText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6/9/2018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6/9/2018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a:t>
            </a:fld>
            <a:endParaRPr lang="en-US" dirty="0"/>
          </a:p>
        </p:txBody>
      </p:sp>
    </p:spTree>
    <p:extLst>
      <p:ext uri="{BB962C8B-B14F-4D97-AF65-F5344CB8AC3E}">
        <p14:creationId xmlns:p14="http://schemas.microsoft.com/office/powerpoint/2010/main" val="127958166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pic>
        <p:nvPicPr>
          <p:cNvPr id="8" name="Picture 7"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9" name="TextBox 8"/>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6/9/2018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1" name="TextBox 10"/>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6/9/2018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grpSp>
        <p:nvGrpSpPr>
          <p:cNvPr id="2" name="Group 4"/>
          <p:cNvGrpSpPr>
            <a:grpSpLocks noChangeAspect="1"/>
          </p:cNvGrpSpPr>
          <p:nvPr userDrawn="1"/>
        </p:nvGrpSpPr>
        <p:grpSpPr bwMode="auto">
          <a:xfrm>
            <a:off x="57755" y="6407126"/>
            <a:ext cx="1611690" cy="417560"/>
            <a:chOff x="21" y="4059"/>
            <a:chExt cx="1046" cy="271"/>
          </a:xfrm>
        </p:grpSpPr>
        <p:sp>
          <p:nvSpPr>
            <p:cNvPr id="3" name="AutoShape 3"/>
            <p:cNvSpPr>
              <a:spLocks noChangeAspect="1" noChangeArrowheads="1" noTextEdit="1"/>
            </p:cNvSpPr>
            <p:nvPr userDrawn="1"/>
          </p:nvSpPr>
          <p:spPr bwMode="auto">
            <a:xfrm>
              <a:off x="21" y="4059"/>
              <a:ext cx="1046" cy="27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IN">
                <a:solidFill>
                  <a:schemeClr val="tx1">
                    <a:alpha val="0"/>
                  </a:schemeClr>
                </a:solidFill>
              </a:endParaRPr>
            </a:p>
          </p:txBody>
        </p:sp>
        <p:sp>
          <p:nvSpPr>
            <p:cNvPr id="6" name="Freeform 5"/>
            <p:cNvSpPr>
              <a:spLocks noEditPoints="1"/>
            </p:cNvSpPr>
            <p:nvPr userDrawn="1"/>
          </p:nvSpPr>
          <p:spPr bwMode="auto">
            <a:xfrm>
              <a:off x="125" y="4168"/>
              <a:ext cx="838" cy="51"/>
            </a:xfrm>
            <a:custGeom>
              <a:avLst/>
              <a:gdLst>
                <a:gd name="T0" fmla="*/ 1055 w 21137"/>
                <a:gd name="T1" fmla="*/ 1285 h 1300"/>
                <a:gd name="T2" fmla="*/ 0 w 21137"/>
                <a:gd name="T3" fmla="*/ 1285 h 1300"/>
                <a:gd name="T4" fmla="*/ 417 w 21137"/>
                <a:gd name="T5" fmla="*/ 748 h 1300"/>
                <a:gd name="T6" fmla="*/ 1860 w 21137"/>
                <a:gd name="T7" fmla="*/ 1119 h 1300"/>
                <a:gd name="T8" fmla="*/ 1678 w 21137"/>
                <a:gd name="T9" fmla="*/ 16 h 1300"/>
                <a:gd name="T10" fmla="*/ 4021 w 21137"/>
                <a:gd name="T11" fmla="*/ 1290 h 1300"/>
                <a:gd name="T12" fmla="*/ 2636 w 21137"/>
                <a:gd name="T13" fmla="*/ 16 h 1300"/>
                <a:gd name="T14" fmla="*/ 3693 w 21137"/>
                <a:gd name="T15" fmla="*/ 16 h 1300"/>
                <a:gd name="T16" fmla="*/ 5470 w 21137"/>
                <a:gd name="T17" fmla="*/ 9 h 1300"/>
                <a:gd name="T18" fmla="*/ 5143 w 21137"/>
                <a:gd name="T19" fmla="*/ 909 h 1300"/>
                <a:gd name="T20" fmla="*/ 5610 w 21137"/>
                <a:gd name="T21" fmla="*/ 748 h 1300"/>
                <a:gd name="T22" fmla="*/ 7109 w 21137"/>
                <a:gd name="T23" fmla="*/ 16 h 1300"/>
                <a:gd name="T24" fmla="*/ 6675 w 21137"/>
                <a:gd name="T25" fmla="*/ 1285 h 1300"/>
                <a:gd name="T26" fmla="*/ 6765 w 21137"/>
                <a:gd name="T27" fmla="*/ 453 h 1300"/>
                <a:gd name="T28" fmla="*/ 7796 w 21137"/>
                <a:gd name="T29" fmla="*/ 514 h 1300"/>
                <a:gd name="T30" fmla="*/ 8407 w 21137"/>
                <a:gd name="T31" fmla="*/ 89 h 1300"/>
                <a:gd name="T32" fmla="*/ 7908 w 21137"/>
                <a:gd name="T33" fmla="*/ 309 h 1300"/>
                <a:gd name="T34" fmla="*/ 8457 w 21137"/>
                <a:gd name="T35" fmla="*/ 956 h 1300"/>
                <a:gd name="T36" fmla="*/ 7746 w 21137"/>
                <a:gd name="T37" fmla="*/ 953 h 1300"/>
                <a:gd name="T38" fmla="*/ 8119 w 21137"/>
                <a:gd name="T39" fmla="*/ 754 h 1300"/>
                <a:gd name="T40" fmla="*/ 10671 w 21137"/>
                <a:gd name="T41" fmla="*/ 1119 h 1300"/>
                <a:gd name="T42" fmla="*/ 11202 w 21137"/>
                <a:gd name="T43" fmla="*/ 16 h 1300"/>
                <a:gd name="T44" fmla="*/ 11383 w 21137"/>
                <a:gd name="T45" fmla="*/ 565 h 1300"/>
                <a:gd name="T46" fmla="*/ 11383 w 21137"/>
                <a:gd name="T47" fmla="*/ 1122 h 1300"/>
                <a:gd name="T48" fmla="*/ 11202 w 21137"/>
                <a:gd name="T49" fmla="*/ 16 h 1300"/>
                <a:gd name="T50" fmla="*/ 13458 w 21137"/>
                <a:gd name="T51" fmla="*/ 1285 h 1300"/>
                <a:gd name="T52" fmla="*/ 12402 w 21137"/>
                <a:gd name="T53" fmla="*/ 1285 h 1300"/>
                <a:gd name="T54" fmla="*/ 12819 w 21137"/>
                <a:gd name="T55" fmla="*/ 748 h 1300"/>
                <a:gd name="T56" fmla="*/ 14478 w 21137"/>
                <a:gd name="T57" fmla="*/ 16 h 1300"/>
                <a:gd name="T58" fmla="*/ 14682 w 21137"/>
                <a:gd name="T59" fmla="*/ 682 h 1300"/>
                <a:gd name="T60" fmla="*/ 15138 w 21137"/>
                <a:gd name="T61" fmla="*/ 1285 h 1300"/>
                <a:gd name="T62" fmla="*/ 14820 w 21137"/>
                <a:gd name="T63" fmla="*/ 1136 h 1300"/>
                <a:gd name="T64" fmla="*/ 14516 w 21137"/>
                <a:gd name="T65" fmla="*/ 754 h 1300"/>
                <a:gd name="T66" fmla="*/ 14160 w 21137"/>
                <a:gd name="T67" fmla="*/ 1285 h 1300"/>
                <a:gd name="T68" fmla="*/ 14411 w 21137"/>
                <a:gd name="T69" fmla="*/ 572 h 1300"/>
                <a:gd name="T70" fmla="*/ 14677 w 21137"/>
                <a:gd name="T71" fmla="*/ 260 h 1300"/>
                <a:gd name="T72" fmla="*/ 16830 w 21137"/>
                <a:gd name="T73" fmla="*/ 16 h 1300"/>
                <a:gd name="T74" fmla="*/ 15827 w 21137"/>
                <a:gd name="T75" fmla="*/ 1285 h 1300"/>
                <a:gd name="T76" fmla="*/ 16658 w 21137"/>
                <a:gd name="T77" fmla="*/ 1002 h 1300"/>
                <a:gd name="T78" fmla="*/ 17658 w 21137"/>
                <a:gd name="T79" fmla="*/ 1285 h 1300"/>
                <a:gd name="T80" fmla="*/ 19493 w 21137"/>
                <a:gd name="T81" fmla="*/ 16 h 1300"/>
                <a:gd name="T82" fmla="*/ 18488 w 21137"/>
                <a:gd name="T83" fmla="*/ 1285 h 1300"/>
                <a:gd name="T84" fmla="*/ 19320 w 21137"/>
                <a:gd name="T85" fmla="*/ 1002 h 1300"/>
                <a:gd name="T86" fmla="*/ 21137 w 21137"/>
                <a:gd name="T87" fmla="*/ 1198 h 1300"/>
                <a:gd name="T88" fmla="*/ 20176 w 21137"/>
                <a:gd name="T89" fmla="*/ 189 h 1300"/>
                <a:gd name="T90" fmla="*/ 21112 w 21137"/>
                <a:gd name="T91" fmla="*/ 293 h 1300"/>
                <a:gd name="T92" fmla="*/ 20311 w 21137"/>
                <a:gd name="T93" fmla="*/ 1004 h 1300"/>
                <a:gd name="T94" fmla="*/ 20956 w 21137"/>
                <a:gd name="T95" fmla="*/ 821 h 1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1137" h="1300">
                  <a:moveTo>
                    <a:pt x="545" y="9"/>
                  </a:moveTo>
                  <a:cubicBezTo>
                    <a:pt x="672" y="9"/>
                    <a:pt x="672" y="9"/>
                    <a:pt x="672" y="9"/>
                  </a:cubicBezTo>
                  <a:cubicBezTo>
                    <a:pt x="1241" y="1285"/>
                    <a:pt x="1241" y="1285"/>
                    <a:pt x="1241" y="1285"/>
                  </a:cubicBezTo>
                  <a:cubicBezTo>
                    <a:pt x="1055" y="1285"/>
                    <a:pt x="1055" y="1285"/>
                    <a:pt x="1055" y="1285"/>
                  </a:cubicBezTo>
                  <a:cubicBezTo>
                    <a:pt x="886" y="909"/>
                    <a:pt x="886" y="909"/>
                    <a:pt x="886" y="909"/>
                  </a:cubicBezTo>
                  <a:cubicBezTo>
                    <a:pt x="345" y="909"/>
                    <a:pt x="345" y="909"/>
                    <a:pt x="345" y="909"/>
                  </a:cubicBezTo>
                  <a:cubicBezTo>
                    <a:pt x="186" y="1285"/>
                    <a:pt x="186" y="1285"/>
                    <a:pt x="186" y="1285"/>
                  </a:cubicBezTo>
                  <a:cubicBezTo>
                    <a:pt x="0" y="1285"/>
                    <a:pt x="0" y="1285"/>
                    <a:pt x="0" y="1285"/>
                  </a:cubicBezTo>
                  <a:lnTo>
                    <a:pt x="545" y="9"/>
                  </a:lnTo>
                  <a:close/>
                  <a:moveTo>
                    <a:pt x="812" y="748"/>
                  </a:moveTo>
                  <a:cubicBezTo>
                    <a:pt x="607" y="287"/>
                    <a:pt x="607" y="287"/>
                    <a:pt x="607" y="287"/>
                  </a:cubicBezTo>
                  <a:cubicBezTo>
                    <a:pt x="417" y="748"/>
                    <a:pt x="417" y="748"/>
                    <a:pt x="417" y="748"/>
                  </a:cubicBezTo>
                  <a:lnTo>
                    <a:pt x="812" y="748"/>
                  </a:lnTo>
                  <a:close/>
                  <a:moveTo>
                    <a:pt x="1678" y="16"/>
                  </a:moveTo>
                  <a:cubicBezTo>
                    <a:pt x="1860" y="16"/>
                    <a:pt x="1860" y="16"/>
                    <a:pt x="1860" y="16"/>
                  </a:cubicBezTo>
                  <a:cubicBezTo>
                    <a:pt x="1860" y="1119"/>
                    <a:pt x="1860" y="1119"/>
                    <a:pt x="1860" y="1119"/>
                  </a:cubicBezTo>
                  <a:cubicBezTo>
                    <a:pt x="2431" y="1119"/>
                    <a:pt x="2431" y="1119"/>
                    <a:pt x="2431" y="1119"/>
                  </a:cubicBezTo>
                  <a:cubicBezTo>
                    <a:pt x="2431" y="1285"/>
                    <a:pt x="2431" y="1285"/>
                    <a:pt x="2431" y="1285"/>
                  </a:cubicBezTo>
                  <a:cubicBezTo>
                    <a:pt x="1678" y="1285"/>
                    <a:pt x="1678" y="1285"/>
                    <a:pt x="1678" y="1285"/>
                  </a:cubicBezTo>
                  <a:lnTo>
                    <a:pt x="1678" y="16"/>
                  </a:lnTo>
                  <a:close/>
                  <a:moveTo>
                    <a:pt x="4392" y="16"/>
                  </a:moveTo>
                  <a:cubicBezTo>
                    <a:pt x="4573" y="16"/>
                    <a:pt x="4573" y="16"/>
                    <a:pt x="4573" y="16"/>
                  </a:cubicBezTo>
                  <a:cubicBezTo>
                    <a:pt x="4061" y="1290"/>
                    <a:pt x="4061" y="1290"/>
                    <a:pt x="4061" y="1290"/>
                  </a:cubicBezTo>
                  <a:cubicBezTo>
                    <a:pt x="4021" y="1290"/>
                    <a:pt x="4021" y="1290"/>
                    <a:pt x="4021" y="1290"/>
                  </a:cubicBezTo>
                  <a:cubicBezTo>
                    <a:pt x="3606" y="258"/>
                    <a:pt x="3606" y="258"/>
                    <a:pt x="3606" y="258"/>
                  </a:cubicBezTo>
                  <a:cubicBezTo>
                    <a:pt x="3187" y="1290"/>
                    <a:pt x="3187" y="1290"/>
                    <a:pt x="3187" y="1290"/>
                  </a:cubicBezTo>
                  <a:cubicBezTo>
                    <a:pt x="3147" y="1290"/>
                    <a:pt x="3147" y="1290"/>
                    <a:pt x="3147" y="1290"/>
                  </a:cubicBezTo>
                  <a:cubicBezTo>
                    <a:pt x="2636" y="16"/>
                    <a:pt x="2636" y="16"/>
                    <a:pt x="2636" y="16"/>
                  </a:cubicBezTo>
                  <a:cubicBezTo>
                    <a:pt x="2819" y="16"/>
                    <a:pt x="2819" y="16"/>
                    <a:pt x="2819" y="16"/>
                  </a:cubicBezTo>
                  <a:cubicBezTo>
                    <a:pt x="3168" y="891"/>
                    <a:pt x="3168" y="891"/>
                    <a:pt x="3168" y="891"/>
                  </a:cubicBezTo>
                  <a:cubicBezTo>
                    <a:pt x="3521" y="16"/>
                    <a:pt x="3521" y="16"/>
                    <a:pt x="3521" y="16"/>
                  </a:cubicBezTo>
                  <a:cubicBezTo>
                    <a:pt x="3693" y="16"/>
                    <a:pt x="3693" y="16"/>
                    <a:pt x="3693" y="16"/>
                  </a:cubicBezTo>
                  <a:cubicBezTo>
                    <a:pt x="4047" y="891"/>
                    <a:pt x="4047" y="891"/>
                    <a:pt x="4047" y="891"/>
                  </a:cubicBezTo>
                  <a:lnTo>
                    <a:pt x="4392" y="16"/>
                  </a:lnTo>
                  <a:close/>
                  <a:moveTo>
                    <a:pt x="5343" y="9"/>
                  </a:moveTo>
                  <a:cubicBezTo>
                    <a:pt x="5470" y="9"/>
                    <a:pt x="5470" y="9"/>
                    <a:pt x="5470" y="9"/>
                  </a:cubicBezTo>
                  <a:cubicBezTo>
                    <a:pt x="6039" y="1285"/>
                    <a:pt x="6039" y="1285"/>
                    <a:pt x="6039" y="1285"/>
                  </a:cubicBezTo>
                  <a:cubicBezTo>
                    <a:pt x="5853" y="1285"/>
                    <a:pt x="5853" y="1285"/>
                    <a:pt x="5853" y="1285"/>
                  </a:cubicBezTo>
                  <a:cubicBezTo>
                    <a:pt x="5685" y="909"/>
                    <a:pt x="5685" y="909"/>
                    <a:pt x="5685" y="909"/>
                  </a:cubicBezTo>
                  <a:cubicBezTo>
                    <a:pt x="5143" y="909"/>
                    <a:pt x="5143" y="909"/>
                    <a:pt x="5143" y="909"/>
                  </a:cubicBezTo>
                  <a:cubicBezTo>
                    <a:pt x="4984" y="1285"/>
                    <a:pt x="4984" y="1285"/>
                    <a:pt x="4984" y="1285"/>
                  </a:cubicBezTo>
                  <a:cubicBezTo>
                    <a:pt x="4798" y="1285"/>
                    <a:pt x="4798" y="1285"/>
                    <a:pt x="4798" y="1285"/>
                  </a:cubicBezTo>
                  <a:lnTo>
                    <a:pt x="5343" y="9"/>
                  </a:lnTo>
                  <a:close/>
                  <a:moveTo>
                    <a:pt x="5610" y="748"/>
                  </a:moveTo>
                  <a:cubicBezTo>
                    <a:pt x="5405" y="287"/>
                    <a:pt x="5405" y="287"/>
                    <a:pt x="5405" y="287"/>
                  </a:cubicBezTo>
                  <a:cubicBezTo>
                    <a:pt x="5215" y="748"/>
                    <a:pt x="5215" y="748"/>
                    <a:pt x="5215" y="748"/>
                  </a:cubicBezTo>
                  <a:lnTo>
                    <a:pt x="5610" y="748"/>
                  </a:lnTo>
                  <a:close/>
                  <a:moveTo>
                    <a:pt x="7109" y="16"/>
                  </a:moveTo>
                  <a:cubicBezTo>
                    <a:pt x="7330" y="16"/>
                    <a:pt x="7330" y="16"/>
                    <a:pt x="7330" y="16"/>
                  </a:cubicBezTo>
                  <a:cubicBezTo>
                    <a:pt x="6861" y="614"/>
                    <a:pt x="6861" y="614"/>
                    <a:pt x="6861" y="614"/>
                  </a:cubicBezTo>
                  <a:cubicBezTo>
                    <a:pt x="6861" y="1285"/>
                    <a:pt x="6861" y="1285"/>
                    <a:pt x="6861" y="1285"/>
                  </a:cubicBezTo>
                  <a:cubicBezTo>
                    <a:pt x="6675" y="1285"/>
                    <a:pt x="6675" y="1285"/>
                    <a:pt x="6675" y="1285"/>
                  </a:cubicBezTo>
                  <a:cubicBezTo>
                    <a:pt x="6675" y="614"/>
                    <a:pt x="6675" y="614"/>
                    <a:pt x="6675" y="614"/>
                  </a:cubicBezTo>
                  <a:cubicBezTo>
                    <a:pt x="6206" y="16"/>
                    <a:pt x="6206" y="16"/>
                    <a:pt x="6206" y="16"/>
                  </a:cubicBezTo>
                  <a:cubicBezTo>
                    <a:pt x="6426" y="16"/>
                    <a:pt x="6426" y="16"/>
                    <a:pt x="6426" y="16"/>
                  </a:cubicBezTo>
                  <a:cubicBezTo>
                    <a:pt x="6765" y="453"/>
                    <a:pt x="6765" y="453"/>
                    <a:pt x="6765" y="453"/>
                  </a:cubicBezTo>
                  <a:lnTo>
                    <a:pt x="7109" y="16"/>
                  </a:lnTo>
                  <a:close/>
                  <a:moveTo>
                    <a:pt x="8119" y="754"/>
                  </a:moveTo>
                  <a:cubicBezTo>
                    <a:pt x="7981" y="670"/>
                    <a:pt x="7981" y="670"/>
                    <a:pt x="7981" y="670"/>
                  </a:cubicBezTo>
                  <a:cubicBezTo>
                    <a:pt x="7894" y="617"/>
                    <a:pt x="7833" y="565"/>
                    <a:pt x="7796" y="514"/>
                  </a:cubicBezTo>
                  <a:cubicBezTo>
                    <a:pt x="7759" y="463"/>
                    <a:pt x="7741" y="404"/>
                    <a:pt x="7741" y="337"/>
                  </a:cubicBezTo>
                  <a:cubicBezTo>
                    <a:pt x="7741" y="236"/>
                    <a:pt x="7776" y="157"/>
                    <a:pt x="7845" y="93"/>
                  </a:cubicBezTo>
                  <a:cubicBezTo>
                    <a:pt x="7914" y="31"/>
                    <a:pt x="8005" y="0"/>
                    <a:pt x="8115" y="0"/>
                  </a:cubicBezTo>
                  <a:cubicBezTo>
                    <a:pt x="8221" y="0"/>
                    <a:pt x="8318" y="30"/>
                    <a:pt x="8407" y="89"/>
                  </a:cubicBezTo>
                  <a:cubicBezTo>
                    <a:pt x="8407" y="295"/>
                    <a:pt x="8407" y="295"/>
                    <a:pt x="8407" y="295"/>
                  </a:cubicBezTo>
                  <a:cubicBezTo>
                    <a:pt x="8315" y="208"/>
                    <a:pt x="8217" y="164"/>
                    <a:pt x="8112" y="164"/>
                  </a:cubicBezTo>
                  <a:cubicBezTo>
                    <a:pt x="8052" y="164"/>
                    <a:pt x="8004" y="177"/>
                    <a:pt x="7965" y="204"/>
                  </a:cubicBezTo>
                  <a:cubicBezTo>
                    <a:pt x="7927" y="232"/>
                    <a:pt x="7908" y="267"/>
                    <a:pt x="7908" y="309"/>
                  </a:cubicBezTo>
                  <a:cubicBezTo>
                    <a:pt x="7908" y="348"/>
                    <a:pt x="7922" y="384"/>
                    <a:pt x="7950" y="416"/>
                  </a:cubicBezTo>
                  <a:cubicBezTo>
                    <a:pt x="7979" y="450"/>
                    <a:pt x="8023" y="485"/>
                    <a:pt x="8086" y="521"/>
                  </a:cubicBezTo>
                  <a:cubicBezTo>
                    <a:pt x="8224" y="603"/>
                    <a:pt x="8224" y="603"/>
                    <a:pt x="8224" y="603"/>
                  </a:cubicBezTo>
                  <a:cubicBezTo>
                    <a:pt x="8379" y="696"/>
                    <a:pt x="8457" y="813"/>
                    <a:pt x="8457" y="956"/>
                  </a:cubicBezTo>
                  <a:cubicBezTo>
                    <a:pt x="8457" y="1057"/>
                    <a:pt x="8423" y="1141"/>
                    <a:pt x="8355" y="1204"/>
                  </a:cubicBezTo>
                  <a:cubicBezTo>
                    <a:pt x="8287" y="1268"/>
                    <a:pt x="8198" y="1300"/>
                    <a:pt x="8089" y="1300"/>
                  </a:cubicBezTo>
                  <a:cubicBezTo>
                    <a:pt x="7964" y="1300"/>
                    <a:pt x="7849" y="1261"/>
                    <a:pt x="7746" y="1185"/>
                  </a:cubicBezTo>
                  <a:cubicBezTo>
                    <a:pt x="7746" y="953"/>
                    <a:pt x="7746" y="953"/>
                    <a:pt x="7746" y="953"/>
                  </a:cubicBezTo>
                  <a:cubicBezTo>
                    <a:pt x="7845" y="1077"/>
                    <a:pt x="7958" y="1140"/>
                    <a:pt x="8087" y="1140"/>
                  </a:cubicBezTo>
                  <a:cubicBezTo>
                    <a:pt x="8144" y="1140"/>
                    <a:pt x="8192" y="1124"/>
                    <a:pt x="8229" y="1092"/>
                  </a:cubicBezTo>
                  <a:cubicBezTo>
                    <a:pt x="8267" y="1061"/>
                    <a:pt x="8286" y="1021"/>
                    <a:pt x="8286" y="973"/>
                  </a:cubicBezTo>
                  <a:cubicBezTo>
                    <a:pt x="8286" y="896"/>
                    <a:pt x="8230" y="823"/>
                    <a:pt x="8119" y="754"/>
                  </a:cubicBezTo>
                  <a:moveTo>
                    <a:pt x="9917" y="16"/>
                  </a:moveTo>
                  <a:cubicBezTo>
                    <a:pt x="10099" y="16"/>
                    <a:pt x="10099" y="16"/>
                    <a:pt x="10099" y="16"/>
                  </a:cubicBezTo>
                  <a:cubicBezTo>
                    <a:pt x="10099" y="1119"/>
                    <a:pt x="10099" y="1119"/>
                    <a:pt x="10099" y="1119"/>
                  </a:cubicBezTo>
                  <a:cubicBezTo>
                    <a:pt x="10671" y="1119"/>
                    <a:pt x="10671" y="1119"/>
                    <a:pt x="10671" y="1119"/>
                  </a:cubicBezTo>
                  <a:cubicBezTo>
                    <a:pt x="10671" y="1285"/>
                    <a:pt x="10671" y="1285"/>
                    <a:pt x="10671" y="1285"/>
                  </a:cubicBezTo>
                  <a:cubicBezTo>
                    <a:pt x="9917" y="1285"/>
                    <a:pt x="9917" y="1285"/>
                    <a:pt x="9917" y="1285"/>
                  </a:cubicBezTo>
                  <a:lnTo>
                    <a:pt x="9917" y="16"/>
                  </a:lnTo>
                  <a:close/>
                  <a:moveTo>
                    <a:pt x="11202" y="16"/>
                  </a:moveTo>
                  <a:cubicBezTo>
                    <a:pt x="11921" y="16"/>
                    <a:pt x="11921" y="16"/>
                    <a:pt x="11921" y="16"/>
                  </a:cubicBezTo>
                  <a:cubicBezTo>
                    <a:pt x="11921" y="177"/>
                    <a:pt x="11921" y="177"/>
                    <a:pt x="11921" y="177"/>
                  </a:cubicBezTo>
                  <a:cubicBezTo>
                    <a:pt x="11383" y="177"/>
                    <a:pt x="11383" y="177"/>
                    <a:pt x="11383" y="177"/>
                  </a:cubicBezTo>
                  <a:cubicBezTo>
                    <a:pt x="11383" y="565"/>
                    <a:pt x="11383" y="565"/>
                    <a:pt x="11383" y="565"/>
                  </a:cubicBezTo>
                  <a:cubicBezTo>
                    <a:pt x="11903" y="565"/>
                    <a:pt x="11903" y="565"/>
                    <a:pt x="11903" y="565"/>
                  </a:cubicBezTo>
                  <a:cubicBezTo>
                    <a:pt x="11903" y="727"/>
                    <a:pt x="11903" y="727"/>
                    <a:pt x="11903" y="727"/>
                  </a:cubicBezTo>
                  <a:cubicBezTo>
                    <a:pt x="11383" y="727"/>
                    <a:pt x="11383" y="727"/>
                    <a:pt x="11383" y="727"/>
                  </a:cubicBezTo>
                  <a:cubicBezTo>
                    <a:pt x="11383" y="1122"/>
                    <a:pt x="11383" y="1122"/>
                    <a:pt x="11383" y="1122"/>
                  </a:cubicBezTo>
                  <a:cubicBezTo>
                    <a:pt x="11939" y="1122"/>
                    <a:pt x="11939" y="1122"/>
                    <a:pt x="11939" y="1122"/>
                  </a:cubicBezTo>
                  <a:cubicBezTo>
                    <a:pt x="11939" y="1283"/>
                    <a:pt x="11939" y="1283"/>
                    <a:pt x="11939" y="1283"/>
                  </a:cubicBezTo>
                  <a:cubicBezTo>
                    <a:pt x="11202" y="1283"/>
                    <a:pt x="11202" y="1283"/>
                    <a:pt x="11202" y="1283"/>
                  </a:cubicBezTo>
                  <a:lnTo>
                    <a:pt x="11202" y="16"/>
                  </a:lnTo>
                  <a:close/>
                  <a:moveTo>
                    <a:pt x="12946" y="9"/>
                  </a:moveTo>
                  <a:cubicBezTo>
                    <a:pt x="13075" y="9"/>
                    <a:pt x="13075" y="9"/>
                    <a:pt x="13075" y="9"/>
                  </a:cubicBezTo>
                  <a:cubicBezTo>
                    <a:pt x="13643" y="1285"/>
                    <a:pt x="13643" y="1285"/>
                    <a:pt x="13643" y="1285"/>
                  </a:cubicBezTo>
                  <a:cubicBezTo>
                    <a:pt x="13458" y="1285"/>
                    <a:pt x="13458" y="1285"/>
                    <a:pt x="13458" y="1285"/>
                  </a:cubicBezTo>
                  <a:cubicBezTo>
                    <a:pt x="13288" y="909"/>
                    <a:pt x="13288" y="909"/>
                    <a:pt x="13288" y="909"/>
                  </a:cubicBezTo>
                  <a:cubicBezTo>
                    <a:pt x="12746" y="909"/>
                    <a:pt x="12746" y="909"/>
                    <a:pt x="12746" y="909"/>
                  </a:cubicBezTo>
                  <a:cubicBezTo>
                    <a:pt x="12588" y="1285"/>
                    <a:pt x="12588" y="1285"/>
                    <a:pt x="12588" y="1285"/>
                  </a:cubicBezTo>
                  <a:cubicBezTo>
                    <a:pt x="12402" y="1285"/>
                    <a:pt x="12402" y="1285"/>
                    <a:pt x="12402" y="1285"/>
                  </a:cubicBezTo>
                  <a:lnTo>
                    <a:pt x="12946" y="9"/>
                  </a:lnTo>
                  <a:close/>
                  <a:moveTo>
                    <a:pt x="13214" y="748"/>
                  </a:moveTo>
                  <a:cubicBezTo>
                    <a:pt x="13009" y="287"/>
                    <a:pt x="13009" y="287"/>
                    <a:pt x="13009" y="287"/>
                  </a:cubicBezTo>
                  <a:cubicBezTo>
                    <a:pt x="12819" y="748"/>
                    <a:pt x="12819" y="748"/>
                    <a:pt x="12819" y="748"/>
                  </a:cubicBezTo>
                  <a:lnTo>
                    <a:pt x="13214" y="748"/>
                  </a:lnTo>
                  <a:close/>
                  <a:moveTo>
                    <a:pt x="14160" y="1285"/>
                  </a:moveTo>
                  <a:cubicBezTo>
                    <a:pt x="14160" y="16"/>
                    <a:pt x="14160" y="16"/>
                    <a:pt x="14160" y="16"/>
                  </a:cubicBezTo>
                  <a:cubicBezTo>
                    <a:pt x="14478" y="16"/>
                    <a:pt x="14478" y="16"/>
                    <a:pt x="14478" y="16"/>
                  </a:cubicBezTo>
                  <a:cubicBezTo>
                    <a:pt x="14606" y="16"/>
                    <a:pt x="14708" y="48"/>
                    <a:pt x="14784" y="112"/>
                  </a:cubicBezTo>
                  <a:cubicBezTo>
                    <a:pt x="14859" y="175"/>
                    <a:pt x="14896" y="261"/>
                    <a:pt x="14896" y="369"/>
                  </a:cubicBezTo>
                  <a:cubicBezTo>
                    <a:pt x="14896" y="444"/>
                    <a:pt x="14878" y="507"/>
                    <a:pt x="14841" y="560"/>
                  </a:cubicBezTo>
                  <a:cubicBezTo>
                    <a:pt x="14804" y="616"/>
                    <a:pt x="14751" y="655"/>
                    <a:pt x="14682" y="682"/>
                  </a:cubicBezTo>
                  <a:cubicBezTo>
                    <a:pt x="14723" y="708"/>
                    <a:pt x="14762" y="745"/>
                    <a:pt x="14801" y="791"/>
                  </a:cubicBezTo>
                  <a:cubicBezTo>
                    <a:pt x="14840" y="837"/>
                    <a:pt x="14895" y="917"/>
                    <a:pt x="14964" y="1031"/>
                  </a:cubicBezTo>
                  <a:cubicBezTo>
                    <a:pt x="15008" y="1103"/>
                    <a:pt x="15045" y="1158"/>
                    <a:pt x="15071" y="1195"/>
                  </a:cubicBezTo>
                  <a:cubicBezTo>
                    <a:pt x="15138" y="1285"/>
                    <a:pt x="15138" y="1285"/>
                    <a:pt x="15138" y="1285"/>
                  </a:cubicBezTo>
                  <a:cubicBezTo>
                    <a:pt x="14922" y="1285"/>
                    <a:pt x="14922" y="1285"/>
                    <a:pt x="14922" y="1285"/>
                  </a:cubicBezTo>
                  <a:cubicBezTo>
                    <a:pt x="14867" y="1201"/>
                    <a:pt x="14867" y="1201"/>
                    <a:pt x="14867" y="1201"/>
                  </a:cubicBezTo>
                  <a:cubicBezTo>
                    <a:pt x="14865" y="1199"/>
                    <a:pt x="14861" y="1193"/>
                    <a:pt x="14856" y="1186"/>
                  </a:cubicBezTo>
                  <a:cubicBezTo>
                    <a:pt x="14820" y="1136"/>
                    <a:pt x="14820" y="1136"/>
                    <a:pt x="14820" y="1136"/>
                  </a:cubicBezTo>
                  <a:cubicBezTo>
                    <a:pt x="14764" y="1043"/>
                    <a:pt x="14764" y="1043"/>
                    <a:pt x="14764" y="1043"/>
                  </a:cubicBezTo>
                  <a:cubicBezTo>
                    <a:pt x="14704" y="944"/>
                    <a:pt x="14704" y="944"/>
                    <a:pt x="14704" y="944"/>
                  </a:cubicBezTo>
                  <a:cubicBezTo>
                    <a:pt x="14666" y="893"/>
                    <a:pt x="14631" y="851"/>
                    <a:pt x="14600" y="820"/>
                  </a:cubicBezTo>
                  <a:cubicBezTo>
                    <a:pt x="14569" y="788"/>
                    <a:pt x="14541" y="767"/>
                    <a:pt x="14516" y="754"/>
                  </a:cubicBezTo>
                  <a:cubicBezTo>
                    <a:pt x="14490" y="740"/>
                    <a:pt x="14449" y="733"/>
                    <a:pt x="14389" y="733"/>
                  </a:cubicBezTo>
                  <a:cubicBezTo>
                    <a:pt x="14342" y="733"/>
                    <a:pt x="14342" y="733"/>
                    <a:pt x="14342" y="733"/>
                  </a:cubicBezTo>
                  <a:cubicBezTo>
                    <a:pt x="14342" y="1285"/>
                    <a:pt x="14342" y="1285"/>
                    <a:pt x="14342" y="1285"/>
                  </a:cubicBezTo>
                  <a:lnTo>
                    <a:pt x="14160" y="1285"/>
                  </a:lnTo>
                  <a:close/>
                  <a:moveTo>
                    <a:pt x="14396" y="170"/>
                  </a:moveTo>
                  <a:cubicBezTo>
                    <a:pt x="14342" y="170"/>
                    <a:pt x="14342" y="170"/>
                    <a:pt x="14342" y="170"/>
                  </a:cubicBezTo>
                  <a:cubicBezTo>
                    <a:pt x="14342" y="572"/>
                    <a:pt x="14342" y="572"/>
                    <a:pt x="14342" y="572"/>
                  </a:cubicBezTo>
                  <a:cubicBezTo>
                    <a:pt x="14411" y="572"/>
                    <a:pt x="14411" y="572"/>
                    <a:pt x="14411" y="572"/>
                  </a:cubicBezTo>
                  <a:cubicBezTo>
                    <a:pt x="14503" y="572"/>
                    <a:pt x="14566" y="564"/>
                    <a:pt x="14600" y="548"/>
                  </a:cubicBezTo>
                  <a:cubicBezTo>
                    <a:pt x="14634" y="531"/>
                    <a:pt x="14661" y="508"/>
                    <a:pt x="14680" y="476"/>
                  </a:cubicBezTo>
                  <a:cubicBezTo>
                    <a:pt x="14699" y="445"/>
                    <a:pt x="14709" y="408"/>
                    <a:pt x="14709" y="368"/>
                  </a:cubicBezTo>
                  <a:cubicBezTo>
                    <a:pt x="14709" y="327"/>
                    <a:pt x="14698" y="292"/>
                    <a:pt x="14677" y="260"/>
                  </a:cubicBezTo>
                  <a:cubicBezTo>
                    <a:pt x="14655" y="227"/>
                    <a:pt x="14626" y="204"/>
                    <a:pt x="14587" y="191"/>
                  </a:cubicBezTo>
                  <a:cubicBezTo>
                    <a:pt x="14548" y="177"/>
                    <a:pt x="14485" y="170"/>
                    <a:pt x="14396" y="170"/>
                  </a:cubicBezTo>
                  <a:moveTo>
                    <a:pt x="16658" y="16"/>
                  </a:moveTo>
                  <a:cubicBezTo>
                    <a:pt x="16830" y="16"/>
                    <a:pt x="16830" y="16"/>
                    <a:pt x="16830" y="16"/>
                  </a:cubicBezTo>
                  <a:cubicBezTo>
                    <a:pt x="16830" y="1285"/>
                    <a:pt x="16830" y="1285"/>
                    <a:pt x="16830" y="1285"/>
                  </a:cubicBezTo>
                  <a:cubicBezTo>
                    <a:pt x="16675" y="1285"/>
                    <a:pt x="16675" y="1285"/>
                    <a:pt x="16675" y="1285"/>
                  </a:cubicBezTo>
                  <a:cubicBezTo>
                    <a:pt x="15827" y="308"/>
                    <a:pt x="15827" y="308"/>
                    <a:pt x="15827" y="308"/>
                  </a:cubicBezTo>
                  <a:cubicBezTo>
                    <a:pt x="15827" y="1285"/>
                    <a:pt x="15827" y="1285"/>
                    <a:pt x="15827" y="1285"/>
                  </a:cubicBezTo>
                  <a:cubicBezTo>
                    <a:pt x="15656" y="1285"/>
                    <a:pt x="15656" y="1285"/>
                    <a:pt x="15656" y="1285"/>
                  </a:cubicBezTo>
                  <a:cubicBezTo>
                    <a:pt x="15656" y="16"/>
                    <a:pt x="15656" y="16"/>
                    <a:pt x="15656" y="16"/>
                  </a:cubicBezTo>
                  <a:cubicBezTo>
                    <a:pt x="15803" y="16"/>
                    <a:pt x="15803" y="16"/>
                    <a:pt x="15803" y="16"/>
                  </a:cubicBezTo>
                  <a:cubicBezTo>
                    <a:pt x="16658" y="1002"/>
                    <a:pt x="16658" y="1002"/>
                    <a:pt x="16658" y="1002"/>
                  </a:cubicBezTo>
                  <a:lnTo>
                    <a:pt x="16658" y="16"/>
                  </a:lnTo>
                  <a:close/>
                  <a:moveTo>
                    <a:pt x="17477" y="16"/>
                  </a:moveTo>
                  <a:cubicBezTo>
                    <a:pt x="17658" y="16"/>
                    <a:pt x="17658" y="16"/>
                    <a:pt x="17658" y="16"/>
                  </a:cubicBezTo>
                  <a:cubicBezTo>
                    <a:pt x="17658" y="1285"/>
                    <a:pt x="17658" y="1285"/>
                    <a:pt x="17658" y="1285"/>
                  </a:cubicBezTo>
                  <a:cubicBezTo>
                    <a:pt x="17477" y="1285"/>
                    <a:pt x="17477" y="1285"/>
                    <a:pt x="17477" y="1285"/>
                  </a:cubicBezTo>
                  <a:lnTo>
                    <a:pt x="17477" y="16"/>
                  </a:lnTo>
                  <a:close/>
                  <a:moveTo>
                    <a:pt x="19320" y="16"/>
                  </a:moveTo>
                  <a:cubicBezTo>
                    <a:pt x="19493" y="16"/>
                    <a:pt x="19493" y="16"/>
                    <a:pt x="19493" y="16"/>
                  </a:cubicBezTo>
                  <a:cubicBezTo>
                    <a:pt x="19493" y="1285"/>
                    <a:pt x="19493" y="1285"/>
                    <a:pt x="19493" y="1285"/>
                  </a:cubicBezTo>
                  <a:cubicBezTo>
                    <a:pt x="19337" y="1285"/>
                    <a:pt x="19337" y="1285"/>
                    <a:pt x="19337" y="1285"/>
                  </a:cubicBezTo>
                  <a:cubicBezTo>
                    <a:pt x="18488" y="308"/>
                    <a:pt x="18488" y="308"/>
                    <a:pt x="18488" y="308"/>
                  </a:cubicBezTo>
                  <a:cubicBezTo>
                    <a:pt x="18488" y="1285"/>
                    <a:pt x="18488" y="1285"/>
                    <a:pt x="18488" y="1285"/>
                  </a:cubicBezTo>
                  <a:cubicBezTo>
                    <a:pt x="18317" y="1285"/>
                    <a:pt x="18317" y="1285"/>
                    <a:pt x="18317" y="1285"/>
                  </a:cubicBezTo>
                  <a:cubicBezTo>
                    <a:pt x="18317" y="16"/>
                    <a:pt x="18317" y="16"/>
                    <a:pt x="18317" y="16"/>
                  </a:cubicBezTo>
                  <a:cubicBezTo>
                    <a:pt x="18464" y="16"/>
                    <a:pt x="18464" y="16"/>
                    <a:pt x="18464" y="16"/>
                  </a:cubicBezTo>
                  <a:cubicBezTo>
                    <a:pt x="19320" y="1002"/>
                    <a:pt x="19320" y="1002"/>
                    <a:pt x="19320" y="1002"/>
                  </a:cubicBezTo>
                  <a:lnTo>
                    <a:pt x="19320" y="16"/>
                  </a:lnTo>
                  <a:close/>
                  <a:moveTo>
                    <a:pt x="20712" y="659"/>
                  </a:moveTo>
                  <a:cubicBezTo>
                    <a:pt x="21137" y="659"/>
                    <a:pt x="21137" y="659"/>
                    <a:pt x="21137" y="659"/>
                  </a:cubicBezTo>
                  <a:cubicBezTo>
                    <a:pt x="21137" y="1198"/>
                    <a:pt x="21137" y="1198"/>
                    <a:pt x="21137" y="1198"/>
                  </a:cubicBezTo>
                  <a:cubicBezTo>
                    <a:pt x="20981" y="1266"/>
                    <a:pt x="20826" y="1300"/>
                    <a:pt x="20673" y="1300"/>
                  </a:cubicBezTo>
                  <a:cubicBezTo>
                    <a:pt x="20463" y="1300"/>
                    <a:pt x="20294" y="1239"/>
                    <a:pt x="20169" y="1115"/>
                  </a:cubicBezTo>
                  <a:cubicBezTo>
                    <a:pt x="20043" y="994"/>
                    <a:pt x="19980" y="842"/>
                    <a:pt x="19980" y="662"/>
                  </a:cubicBezTo>
                  <a:cubicBezTo>
                    <a:pt x="19980" y="473"/>
                    <a:pt x="20045" y="314"/>
                    <a:pt x="20176" y="189"/>
                  </a:cubicBezTo>
                  <a:cubicBezTo>
                    <a:pt x="20306" y="63"/>
                    <a:pt x="20469" y="0"/>
                    <a:pt x="20666" y="0"/>
                  </a:cubicBezTo>
                  <a:cubicBezTo>
                    <a:pt x="20736" y="0"/>
                    <a:pt x="20804" y="8"/>
                    <a:pt x="20869" y="22"/>
                  </a:cubicBezTo>
                  <a:cubicBezTo>
                    <a:pt x="20933" y="39"/>
                    <a:pt x="21014" y="66"/>
                    <a:pt x="21112" y="109"/>
                  </a:cubicBezTo>
                  <a:cubicBezTo>
                    <a:pt x="21112" y="293"/>
                    <a:pt x="21112" y="293"/>
                    <a:pt x="21112" y="293"/>
                  </a:cubicBezTo>
                  <a:cubicBezTo>
                    <a:pt x="20961" y="205"/>
                    <a:pt x="20811" y="161"/>
                    <a:pt x="20661" y="161"/>
                  </a:cubicBezTo>
                  <a:cubicBezTo>
                    <a:pt x="20523" y="161"/>
                    <a:pt x="20407" y="209"/>
                    <a:pt x="20311" y="303"/>
                  </a:cubicBezTo>
                  <a:cubicBezTo>
                    <a:pt x="20215" y="397"/>
                    <a:pt x="20169" y="514"/>
                    <a:pt x="20169" y="651"/>
                  </a:cubicBezTo>
                  <a:cubicBezTo>
                    <a:pt x="20169" y="795"/>
                    <a:pt x="20215" y="913"/>
                    <a:pt x="20311" y="1004"/>
                  </a:cubicBezTo>
                  <a:cubicBezTo>
                    <a:pt x="20407" y="1096"/>
                    <a:pt x="20528" y="1142"/>
                    <a:pt x="20678" y="1142"/>
                  </a:cubicBezTo>
                  <a:cubicBezTo>
                    <a:pt x="20750" y="1142"/>
                    <a:pt x="20838" y="1125"/>
                    <a:pt x="20939" y="1092"/>
                  </a:cubicBezTo>
                  <a:cubicBezTo>
                    <a:pt x="20956" y="1087"/>
                    <a:pt x="20956" y="1087"/>
                    <a:pt x="20956" y="1087"/>
                  </a:cubicBezTo>
                  <a:cubicBezTo>
                    <a:pt x="20956" y="821"/>
                    <a:pt x="20956" y="821"/>
                    <a:pt x="20956" y="821"/>
                  </a:cubicBezTo>
                  <a:cubicBezTo>
                    <a:pt x="20712" y="821"/>
                    <a:pt x="20712" y="821"/>
                    <a:pt x="20712" y="821"/>
                  </a:cubicBezTo>
                  <a:lnTo>
                    <a:pt x="20712" y="659"/>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IN" dirty="0">
                <a:solidFill>
                  <a:schemeClr val="tx1">
                    <a:alpha val="0"/>
                  </a:schemeClr>
                </a:solidFill>
              </a:endParaRPr>
            </a:p>
          </p:txBody>
        </p:sp>
      </p:grpSp>
      <p:sp>
        <p:nvSpPr>
          <p:cNvPr id="18" name="Text Placeholder 17"/>
          <p:cNvSpPr>
            <a:spLocks noGrp="1"/>
          </p:cNvSpPr>
          <p:nvPr>
            <p:ph type="body" sz="quarter" idx="16" hasCustomPrompt="1"/>
          </p:nvPr>
        </p:nvSpPr>
        <p:spPr>
          <a:xfrm>
            <a:off x="1752600" y="6529254"/>
            <a:ext cx="5867400" cy="187537"/>
          </a:xfrm>
        </p:spPr>
        <p:txBody>
          <a:bodyPr/>
          <a:lstStyle>
            <a:lvl1pPr marL="0" indent="0">
              <a:buNone/>
              <a:defRPr sz="1200" baseline="0"/>
            </a:lvl1pPr>
          </a:lstStyle>
          <a:p>
            <a:pPr lvl="0"/>
            <a:r>
              <a:rPr lang="en-US" dirty="0"/>
              <a:t>Click to add copyright line</a:t>
            </a:r>
            <a:endParaRPr lang="en-IN" dirty="0"/>
          </a:p>
        </p:txBody>
      </p:sp>
      <p:pic>
        <p:nvPicPr>
          <p:cNvPr id="15" name="Picture 14"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pic>
        <p:nvPicPr>
          <p:cNvPr id="14" name="Picture 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36621" y="1794433"/>
            <a:ext cx="3530579" cy="45196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6/9/2018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a:lvl1pPr>
            <a:lvl2pPr>
              <a:buClr>
                <a:srgbClr val="007FA3"/>
              </a:buClr>
              <a:defRPr/>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6/9/2018</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6/9/2018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13" name="TextBox 12"/>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20379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6/9/2018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6/9/2018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6/9/2018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997400" y="6434394"/>
            <a:ext cx="918000" cy="279915"/>
          </a:xfrm>
          <a:prstGeom prst="rect">
            <a:avLst/>
          </a:prstGeom>
        </p:spPr>
      </p:pic>
      <p:sp>
        <p:nvSpPr>
          <p:cNvPr id="8" name="TextBox 7"/>
          <p:cNvSpPr txBox="1"/>
          <p:nvPr userDrawn="1"/>
        </p:nvSpPr>
        <p:spPr>
          <a:xfrm>
            <a:off x="95799" y="6438054"/>
            <a:ext cx="7162800" cy="276999"/>
          </a:xfrm>
          <a:prstGeom prst="rect">
            <a:avLst/>
          </a:prstGeom>
          <a:noFill/>
        </p:spPr>
        <p:txBody>
          <a:bodyPr wrap="squar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599"/>
            <a:ext cx="8229600" cy="1111068"/>
          </a:xfrm>
        </p:spPr>
        <p:txBody>
          <a:bodyPr/>
          <a:lstStyle/>
          <a:p>
            <a:r>
              <a:rPr lang="en-US" sz="3600" dirty="0">
                <a:latin typeface="+mj-lt"/>
              </a:rPr>
              <a:t>Elementary Statistics: Picturing The World</a:t>
            </a:r>
            <a:endParaRPr lang="en-IN" sz="3600" dirty="0">
              <a:latin typeface="+mj-lt"/>
            </a:endParaRPr>
          </a:p>
        </p:txBody>
      </p:sp>
      <p:sp>
        <p:nvSpPr>
          <p:cNvPr id="3" name="Text Placeholder 2"/>
          <p:cNvSpPr>
            <a:spLocks noGrp="1"/>
          </p:cNvSpPr>
          <p:nvPr>
            <p:ph type="body" sz="quarter" idx="13"/>
          </p:nvPr>
        </p:nvSpPr>
        <p:spPr>
          <a:xfrm>
            <a:off x="457200" y="1339670"/>
            <a:ext cx="8229600" cy="326570"/>
          </a:xfrm>
        </p:spPr>
        <p:txBody>
          <a:bodyPr/>
          <a:lstStyle/>
          <a:p>
            <a:r>
              <a:rPr lang="en-IN" sz="2400" dirty="0">
                <a:latin typeface="+mj-lt"/>
              </a:rPr>
              <a:t>Sixth Edition</a:t>
            </a:r>
          </a:p>
        </p:txBody>
      </p:sp>
      <p:sp>
        <p:nvSpPr>
          <p:cNvPr id="4" name="Text Placeholder 3"/>
          <p:cNvSpPr>
            <a:spLocks noGrp="1"/>
          </p:cNvSpPr>
          <p:nvPr>
            <p:ph type="body" sz="quarter" idx="14"/>
          </p:nvPr>
        </p:nvSpPr>
        <p:spPr/>
        <p:txBody>
          <a:bodyPr/>
          <a:lstStyle/>
          <a:p>
            <a:pPr algn="ctr"/>
            <a:r>
              <a:rPr lang="en-IN" sz="4000" b="1" dirty="0"/>
              <a:t>Chapter 8</a:t>
            </a:r>
            <a:endParaRPr lang="en-IN" sz="4000" dirty="0"/>
          </a:p>
        </p:txBody>
      </p:sp>
      <p:sp>
        <p:nvSpPr>
          <p:cNvPr id="5" name="Text Placeholder 4"/>
          <p:cNvSpPr>
            <a:spLocks noGrp="1"/>
          </p:cNvSpPr>
          <p:nvPr>
            <p:ph type="body" sz="quarter" idx="15"/>
          </p:nvPr>
        </p:nvSpPr>
        <p:spPr>
          <a:xfrm>
            <a:off x="5029200" y="3322637"/>
            <a:ext cx="3657600" cy="2925763"/>
          </a:xfrm>
        </p:spPr>
        <p:txBody>
          <a:bodyPr/>
          <a:lstStyle/>
          <a:p>
            <a:pPr algn="ctr"/>
            <a:r>
              <a:rPr lang="en-US" sz="3600" dirty="0">
                <a:cs typeface="Times New Roman" pitchFamily="18" charset="0"/>
              </a:rPr>
              <a:t>Hypothesis Testing with Two Samples</a:t>
            </a:r>
          </a:p>
        </p:txBody>
      </p:sp>
      <p:sp>
        <p:nvSpPr>
          <p:cNvPr id="6" name="Text Placeholder 5"/>
          <p:cNvSpPr>
            <a:spLocks noGrp="1"/>
          </p:cNvSpPr>
          <p:nvPr>
            <p:ph type="body" sz="quarter" idx="16"/>
          </p:nvPr>
        </p:nvSpPr>
        <p:spPr>
          <a:xfrm>
            <a:off x="1828800" y="6508934"/>
            <a:ext cx="5867400" cy="187537"/>
          </a:xfrm>
        </p:spPr>
        <p:txBody>
          <a:bodyPr/>
          <a:lstStyle/>
          <a:p>
            <a:pPr>
              <a:spcBef>
                <a:spcPts val="0"/>
              </a:spcBef>
              <a:buClrTx/>
              <a:defRPr/>
            </a:pPr>
            <a:r>
              <a:rPr lang="en-US" altLang="en-US" dirty="0">
                <a:latin typeface="Verdana" panose="020B0604030504040204" pitchFamily="34" charset="0"/>
                <a:ea typeface="Verdana" panose="020B0604030504040204" pitchFamily="34" charset="0"/>
                <a:cs typeface="Verdana" panose="020B0604030504040204" pitchFamily="34" charset="0"/>
              </a:rPr>
              <a:t>Copyright © 2015, 2012, 2009 Pearson Education, Inc. All Rights Reserved</a:t>
            </a:r>
          </a:p>
        </p:txBody>
      </p:sp>
    </p:spTree>
    <p:extLst>
      <p:ext uri="{BB962C8B-B14F-4D97-AF65-F5344CB8AC3E}">
        <p14:creationId xmlns:p14="http://schemas.microsoft.com/office/powerpoint/2010/main" val="26455564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itchFamily="34" charset="-128"/>
              </a:rPr>
              <a:t>Two-Sample </a:t>
            </a:r>
            <a:r>
              <a:rPr lang="en-US" sz="3600" i="1" dirty="0">
                <a:latin typeface="+mj-lt"/>
                <a:ea typeface="ＭＳ Ｐゴシック" pitchFamily="34" charset="-128"/>
              </a:rPr>
              <a:t>z</a:t>
            </a:r>
            <a:r>
              <a:rPr lang="en-US" sz="3600" dirty="0">
                <a:latin typeface="+mj-lt"/>
                <a:ea typeface="ＭＳ Ｐゴシック" pitchFamily="34" charset="-128"/>
              </a:rPr>
              <a:t>-Test for the Difference Between Proportions </a:t>
            </a:r>
            <a:r>
              <a:rPr lang="en-US" sz="2000" b="0" dirty="0">
                <a:latin typeface="+mj-lt"/>
                <a:ea typeface="ＭＳ Ｐゴシック" pitchFamily="34" charset="-128"/>
              </a:rPr>
              <a:t>(5 of 5)</a:t>
            </a:r>
            <a:endParaRPr lang="en-IN" sz="2000" b="0" dirty="0">
              <a:latin typeface="+mj-lt"/>
            </a:endParaRPr>
          </a:p>
        </p:txBody>
      </p:sp>
      <p:graphicFrame>
        <p:nvGraphicFramePr>
          <p:cNvPr id="6" name="Table 1"/>
          <p:cNvGraphicFramePr>
            <a:graphicFrameLocks noGrp="1"/>
          </p:cNvGraphicFramePr>
          <p:nvPr>
            <p:ph idx="1"/>
            <p:extLst>
              <p:ext uri="{D42A27DB-BD31-4B8C-83A1-F6EECF244321}">
                <p14:modId xmlns:p14="http://schemas.microsoft.com/office/powerpoint/2010/main" val="2618072052"/>
              </p:ext>
            </p:extLst>
          </p:nvPr>
        </p:nvGraphicFramePr>
        <p:xfrm>
          <a:off x="533400" y="1602847"/>
          <a:ext cx="8077200" cy="2735272"/>
        </p:xfrm>
        <a:graphic>
          <a:graphicData uri="http://schemas.openxmlformats.org/drawingml/2006/table">
            <a:tbl>
              <a:tblPr firstRow="1" bandRow="1">
                <a:tableStyleId>{3B4B98B0-60AC-42C2-AFA5-B58CD77FA1E5}</a:tableStyleId>
              </a:tblPr>
              <a:tblGrid>
                <a:gridCol w="4038600">
                  <a:extLst>
                    <a:ext uri="{9D8B030D-6E8A-4147-A177-3AD203B41FA5}">
                      <a16:colId xmlns:a16="http://schemas.microsoft.com/office/drawing/2014/main" val="20000"/>
                    </a:ext>
                  </a:extLst>
                </a:gridCol>
                <a:gridCol w="4038600">
                  <a:extLst>
                    <a:ext uri="{9D8B030D-6E8A-4147-A177-3AD203B41FA5}">
                      <a16:colId xmlns:a16="http://schemas.microsoft.com/office/drawing/2014/main" val="20001"/>
                    </a:ext>
                  </a:extLst>
                </a:gridCol>
              </a:tblGrid>
              <a:tr h="386282">
                <a:tc>
                  <a:txBody>
                    <a:bodyPr/>
                    <a:lstStyle/>
                    <a:p>
                      <a:pPr algn="ctr"/>
                      <a:r>
                        <a:rPr lang="en-IN" sz="2400" dirty="0">
                          <a:solidFill>
                            <a:schemeClr val="tx1"/>
                          </a:solidFill>
                          <a:latin typeface="+mn-lt"/>
                        </a:rPr>
                        <a:t>In Words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IN" sz="2400" dirty="0">
                          <a:solidFill>
                            <a:schemeClr val="tx1"/>
                          </a:solidFill>
                          <a:latin typeface="+mn-lt"/>
                        </a:rPr>
                        <a:t>In Symbols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r h="1139036">
                <a:tc>
                  <a:txBody>
                    <a:bodyPr/>
                    <a:lstStyle/>
                    <a:p>
                      <a:pPr marL="457200" indent="-457200" eaLnBrk="1" hangingPunct="1">
                        <a:buClr>
                          <a:schemeClr val="bg2"/>
                        </a:buClr>
                        <a:buFont typeface="+mj-lt"/>
                        <a:buAutoNum type="arabicPeriod" startAt="8"/>
                      </a:pPr>
                      <a:r>
                        <a:rPr lang="en-US" sz="2200" dirty="0">
                          <a:latin typeface="+mn-lt"/>
                          <a:sym typeface="Symbol" pitchFamily="18" charset="2"/>
                        </a:rPr>
                        <a:t>Make a decision to reject or fail to reject the null hypothesis.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a:txBody>
                    <a:bodyPr/>
                    <a:lstStyle/>
                    <a:p>
                      <a:pPr algn="ctr" eaLnBrk="1" hangingPunct="1"/>
                      <a:r>
                        <a:rPr lang="en-US" sz="2200" dirty="0">
                          <a:latin typeface="+mn-lt"/>
                        </a:rPr>
                        <a:t>If </a:t>
                      </a:r>
                      <a:r>
                        <a:rPr lang="en-US" sz="2200" i="1" dirty="0">
                          <a:latin typeface="+mn-lt"/>
                        </a:rPr>
                        <a:t>z</a:t>
                      </a:r>
                      <a:r>
                        <a:rPr lang="en-US" sz="2200" dirty="0">
                          <a:latin typeface="+mn-lt"/>
                        </a:rPr>
                        <a:t> is in the rejection region, reject </a:t>
                      </a:r>
                      <a:r>
                        <a:rPr lang="en-US" sz="2200" i="1" dirty="0">
                          <a:latin typeface="+mn-lt"/>
                        </a:rPr>
                        <a:t>H</a:t>
                      </a:r>
                      <a:r>
                        <a:rPr lang="en-US" sz="2200" baseline="-25000" dirty="0">
                          <a:latin typeface="+mn-lt"/>
                        </a:rPr>
                        <a:t>0</a:t>
                      </a:r>
                      <a:r>
                        <a:rPr lang="en-US" sz="2200" dirty="0">
                          <a:latin typeface="+mn-lt"/>
                        </a:rPr>
                        <a:t>.</a:t>
                      </a:r>
                      <a:r>
                        <a:rPr lang="en-US" sz="2200" baseline="-25000" dirty="0">
                          <a:latin typeface="+mn-lt"/>
                        </a:rPr>
                        <a:t> </a:t>
                      </a:r>
                      <a:r>
                        <a:rPr lang="en-US" sz="2200" dirty="0">
                          <a:latin typeface="+mn-lt"/>
                        </a:rPr>
                        <a:t>Otherwise, fail to reject </a:t>
                      </a:r>
                      <a:r>
                        <a:rPr lang="en-US" sz="2200" i="1" dirty="0">
                          <a:latin typeface="+mn-lt"/>
                        </a:rPr>
                        <a:t>H</a:t>
                      </a:r>
                      <a:r>
                        <a:rPr lang="en-US" sz="2200" baseline="-25000" dirty="0">
                          <a:latin typeface="+mn-lt"/>
                        </a:rPr>
                        <a:t>0</a:t>
                      </a:r>
                      <a:r>
                        <a:rPr lang="en-US" sz="2200" dirty="0">
                          <a:latin typeface="+mn-lt"/>
                        </a:rPr>
                        <a:t>.</a:t>
                      </a:r>
                      <a:endParaRPr lang="en-US" sz="2200" dirty="0">
                        <a:latin typeface="+mn-lt"/>
                        <a:sym typeface="Symbol" pitchFamily="18" charset="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extLst>
                  <a:ext uri="{0D108BD9-81ED-4DB2-BD59-A6C34878D82A}">
                    <a16:rowId xmlns:a16="http://schemas.microsoft.com/office/drawing/2014/main" val="10001"/>
                  </a:ext>
                </a:extLst>
              </a:tr>
              <a:tr h="1139036">
                <a:tc>
                  <a:txBody>
                    <a:bodyPr/>
                    <a:lstStyle/>
                    <a:p>
                      <a:pPr marL="457200" indent="-457200" eaLnBrk="1" hangingPunct="1">
                        <a:buClr>
                          <a:schemeClr val="bg2"/>
                        </a:buClr>
                        <a:buFont typeface="+mj-lt"/>
                        <a:buAutoNum type="arabicPeriod" startAt="9"/>
                      </a:pPr>
                      <a:r>
                        <a:rPr lang="en-US" sz="2200" dirty="0">
                          <a:latin typeface="+mn-lt"/>
                          <a:sym typeface="Symbol" pitchFamily="18" charset="2"/>
                        </a:rPr>
                        <a:t>Interpret the decision in the context of the original claim.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a:txBody>
                    <a:bodyPr/>
                    <a:lstStyle/>
                    <a:p>
                      <a:pPr algn="ctr"/>
                      <a:r>
                        <a:rPr lang="en-IN" sz="2200" dirty="0">
                          <a:solidFill>
                            <a:schemeClr val="bg1"/>
                          </a:solidFill>
                          <a:latin typeface="+mn-lt"/>
                        </a:rPr>
                        <a:t>blank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569262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Example 1: Two-Sample </a:t>
            </a:r>
            <a:r>
              <a:rPr lang="en-US" sz="3600" i="1" dirty="0">
                <a:latin typeface="+mj-lt"/>
              </a:rPr>
              <a:t>z</a:t>
            </a:r>
            <a:r>
              <a:rPr lang="en-US" sz="3600" dirty="0">
                <a:latin typeface="+mj-lt"/>
              </a:rPr>
              <a:t>-Test for the Difference Between Proportions </a:t>
            </a:r>
            <a:r>
              <a:rPr lang="en-US" sz="2000" b="0" dirty="0">
                <a:latin typeface="+mj-lt"/>
              </a:rPr>
              <a:t>(1 of 5)</a:t>
            </a:r>
            <a:endParaRPr lang="en-IN" sz="2000" b="0" dirty="0">
              <a:latin typeface="+mj-lt"/>
            </a:endParaRPr>
          </a:p>
        </p:txBody>
      </p:sp>
      <p:sp>
        <p:nvSpPr>
          <p:cNvPr id="3" name="Content Placeholder 2"/>
          <p:cNvSpPr>
            <a:spLocks noGrp="1"/>
          </p:cNvSpPr>
          <p:nvPr>
            <p:ph idx="1"/>
          </p:nvPr>
        </p:nvSpPr>
        <p:spPr/>
        <p:txBody>
          <a:bodyPr/>
          <a:lstStyle/>
          <a:p>
            <a:pPr marL="0" indent="0">
              <a:buNone/>
            </a:pPr>
            <a:r>
              <a:rPr lang="en-US" sz="2600" dirty="0">
                <a:ea typeface="ＭＳ Ｐゴシック" pitchFamily="34" charset="-128"/>
              </a:rPr>
              <a:t>In a study of 150 randomly selected occupants in passenger cars and 200 randomly selected occupants in pickup trucks, 86% of occupants in passenger cars and 74% of occupants in pickup trucks wear seat belts. At </a:t>
            </a:r>
            <a:r>
              <a:rPr lang="el-GR" sz="2600" i="1" dirty="0">
                <a:ea typeface="ＭＳ Ｐゴシック" pitchFamily="34" charset="-128"/>
              </a:rPr>
              <a:t>α</a:t>
            </a:r>
            <a:r>
              <a:rPr lang="en-US" sz="2600" dirty="0">
                <a:ea typeface="ＭＳ Ｐゴシック" pitchFamily="34" charset="-128"/>
              </a:rPr>
              <a:t> = 0.10 can you reject the claim that the proportion of occupants who wear seat belts is the same for passenger cars and pickup trucks? </a:t>
            </a:r>
            <a:r>
              <a:rPr lang="en-US" sz="2000" b="1" dirty="0">
                <a:ea typeface="ＭＳ Ｐゴシック" pitchFamily="34" charset="-128"/>
              </a:rPr>
              <a:t>(Adapted from National Highway Traffic Safety Administration)</a:t>
            </a:r>
          </a:p>
          <a:p>
            <a:pPr marL="0" indent="0">
              <a:buNone/>
            </a:pPr>
            <a:r>
              <a:rPr lang="en-US" sz="2800" b="1" dirty="0"/>
              <a:t>Solution</a:t>
            </a:r>
            <a:endParaRPr lang="en-US" sz="2600" b="1" dirty="0"/>
          </a:p>
          <a:p>
            <a:pPr marL="0" indent="0">
              <a:buNone/>
            </a:pPr>
            <a:r>
              <a:rPr lang="en-US" sz="2600" dirty="0"/>
              <a:t>1 = Passenger cars	2 = Pickup trucks</a:t>
            </a:r>
            <a:endParaRPr lang="en-IN" sz="2600" dirty="0"/>
          </a:p>
        </p:txBody>
      </p:sp>
    </p:spTree>
    <p:extLst>
      <p:ext uri="{BB962C8B-B14F-4D97-AF65-F5344CB8AC3E}">
        <p14:creationId xmlns:p14="http://schemas.microsoft.com/office/powerpoint/2010/main" val="1569262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8229600" cy="1097280"/>
          </a:xfrm>
        </p:spPr>
        <p:txBody>
          <a:bodyPr/>
          <a:lstStyle/>
          <a:p>
            <a:r>
              <a:rPr lang="en-US" sz="3600" dirty="0">
                <a:latin typeface="+mj-lt"/>
              </a:rPr>
              <a:t>Example 1: Two-Sample </a:t>
            </a:r>
            <a:r>
              <a:rPr lang="en-US" sz="3600" i="1" dirty="0">
                <a:latin typeface="+mj-lt"/>
              </a:rPr>
              <a:t>z</a:t>
            </a:r>
            <a:r>
              <a:rPr lang="en-US" sz="3600" dirty="0">
                <a:latin typeface="+mj-lt"/>
              </a:rPr>
              <a:t>-Test for the Difference Between Proportions </a:t>
            </a:r>
            <a:r>
              <a:rPr lang="en-US" sz="2000" b="0" dirty="0">
                <a:latin typeface="+mj-lt"/>
              </a:rPr>
              <a:t>(2 of 5)</a:t>
            </a:r>
            <a:endParaRPr lang="en-IN" sz="2000" b="0" dirty="0">
              <a:latin typeface="+mj-lt"/>
            </a:endParaRPr>
          </a:p>
        </p:txBody>
      </p:sp>
      <p:sp>
        <p:nvSpPr>
          <p:cNvPr id="3" name="Content Placeholder 2"/>
          <p:cNvSpPr>
            <a:spLocks noGrp="1"/>
          </p:cNvSpPr>
          <p:nvPr>
            <p:ph idx="1"/>
          </p:nvPr>
        </p:nvSpPr>
        <p:spPr>
          <a:xfrm>
            <a:off x="457200" y="1600200"/>
            <a:ext cx="3962400" cy="2438400"/>
          </a:xfrm>
        </p:spPr>
        <p:txBody>
          <a:bodyPr/>
          <a:lstStyle/>
          <a:p>
            <a:pPr>
              <a:spcBef>
                <a:spcPct val="20000"/>
              </a:spcBef>
              <a:buClr>
                <a:schemeClr val="bg2"/>
              </a:buClr>
            </a:pPr>
            <a:r>
              <a:rPr lang="en-US" sz="2600" b="1" i="1" dirty="0">
                <a:cs typeface="Times New Roman" pitchFamily="18" charset="0"/>
              </a:rPr>
              <a:t>H</a:t>
            </a:r>
            <a:r>
              <a:rPr lang="en-US" sz="2600" b="1" baseline="-25000" dirty="0">
                <a:cs typeface="Times New Roman" pitchFamily="18" charset="0"/>
              </a:rPr>
              <a:t>0</a:t>
            </a:r>
            <a:r>
              <a:rPr lang="en-US" sz="2600" b="1" dirty="0">
                <a:cs typeface="Times New Roman" pitchFamily="18" charset="0"/>
              </a:rPr>
              <a:t>: </a:t>
            </a:r>
            <a:r>
              <a:rPr lang="en-US" sz="2600" b="1" i="1" dirty="0">
                <a:cs typeface="Times New Roman" pitchFamily="18" charset="0"/>
              </a:rPr>
              <a:t>P</a:t>
            </a:r>
            <a:r>
              <a:rPr lang="en-US" sz="2600" b="1" baseline="-25000" dirty="0">
                <a:cs typeface="Times New Roman" pitchFamily="18" charset="0"/>
              </a:rPr>
              <a:t>1</a:t>
            </a:r>
            <a:r>
              <a:rPr lang="en-US" sz="2600" b="1" dirty="0">
                <a:cs typeface="Times New Roman" pitchFamily="18" charset="0"/>
              </a:rPr>
              <a:t> = </a:t>
            </a:r>
            <a:r>
              <a:rPr lang="en-US" sz="2600" b="1" i="1" dirty="0">
                <a:cs typeface="Times New Roman" pitchFamily="18" charset="0"/>
              </a:rPr>
              <a:t>P</a:t>
            </a:r>
            <a:r>
              <a:rPr lang="en-US" sz="2600" b="1" baseline="-25000" dirty="0">
                <a:cs typeface="Times New Roman" pitchFamily="18" charset="0"/>
              </a:rPr>
              <a:t>2</a:t>
            </a:r>
          </a:p>
          <a:p>
            <a:pPr>
              <a:spcBef>
                <a:spcPct val="20000"/>
              </a:spcBef>
              <a:buClr>
                <a:schemeClr val="bg2"/>
              </a:buClr>
            </a:pPr>
            <a:r>
              <a:rPr lang="en-US" sz="2600" b="1" i="1" dirty="0">
                <a:cs typeface="Times New Roman" pitchFamily="18" charset="0"/>
              </a:rPr>
              <a:t>H</a:t>
            </a:r>
            <a:r>
              <a:rPr lang="en-US" sz="2600" b="1" i="1" baseline="-25000" dirty="0">
                <a:cs typeface="Times New Roman" pitchFamily="18" charset="0"/>
              </a:rPr>
              <a:t>a</a:t>
            </a:r>
            <a:r>
              <a:rPr lang="en-US" sz="2600" b="1" dirty="0">
                <a:cs typeface="Times New Roman" pitchFamily="18" charset="0"/>
              </a:rPr>
              <a:t>: </a:t>
            </a:r>
            <a:r>
              <a:rPr lang="en-US" sz="2600" b="1" i="1" dirty="0">
                <a:cs typeface="Times New Roman" pitchFamily="18" charset="0"/>
              </a:rPr>
              <a:t>P</a:t>
            </a:r>
            <a:r>
              <a:rPr lang="en-US" sz="2600" b="1" baseline="-25000" dirty="0">
                <a:cs typeface="Times New Roman" pitchFamily="18" charset="0"/>
              </a:rPr>
              <a:t>1</a:t>
            </a:r>
            <a:r>
              <a:rPr lang="en-US" sz="2600" b="1" dirty="0">
                <a:cs typeface="Times New Roman" pitchFamily="18" charset="0"/>
              </a:rPr>
              <a:t> ≠ </a:t>
            </a:r>
            <a:r>
              <a:rPr lang="en-US" sz="2600" b="1" i="1" dirty="0">
                <a:cs typeface="Times New Roman" pitchFamily="18" charset="0"/>
              </a:rPr>
              <a:t>P</a:t>
            </a:r>
            <a:r>
              <a:rPr lang="en-US" sz="2600" b="1" baseline="-25000" dirty="0">
                <a:cs typeface="Times New Roman" pitchFamily="18" charset="0"/>
              </a:rPr>
              <a:t>2</a:t>
            </a:r>
          </a:p>
          <a:p>
            <a:pPr>
              <a:spcBef>
                <a:spcPct val="20000"/>
              </a:spcBef>
              <a:buClr>
                <a:schemeClr val="bg2"/>
              </a:buClr>
            </a:pPr>
            <a:r>
              <a:rPr lang="el-GR" sz="2600" b="1" dirty="0">
                <a:cs typeface="Times New Roman" pitchFamily="18" charset="0"/>
              </a:rPr>
              <a:t>α</a:t>
            </a:r>
            <a:r>
              <a:rPr lang="en-IN" sz="2600" b="1" dirty="0">
                <a:cs typeface="Times New Roman" pitchFamily="18" charset="0"/>
              </a:rPr>
              <a:t> = 0.10</a:t>
            </a:r>
            <a:endParaRPr lang="en-US" sz="2600" b="1" dirty="0">
              <a:cs typeface="Times New Roman" pitchFamily="18" charset="0"/>
            </a:endParaRPr>
          </a:p>
          <a:p>
            <a:pPr>
              <a:spcBef>
                <a:spcPct val="20000"/>
              </a:spcBef>
              <a:buClr>
                <a:schemeClr val="bg2"/>
              </a:buClr>
            </a:pPr>
            <a:r>
              <a:rPr lang="en-US" sz="2600" b="1" i="1" dirty="0">
                <a:cs typeface="Times New Roman" pitchFamily="18" charset="0"/>
              </a:rPr>
              <a:t>n</a:t>
            </a:r>
            <a:r>
              <a:rPr lang="en-US" sz="2600" b="1" baseline="-25000" dirty="0">
                <a:cs typeface="Times New Roman" pitchFamily="18" charset="0"/>
              </a:rPr>
              <a:t>1</a:t>
            </a:r>
            <a:r>
              <a:rPr lang="en-US" sz="2600" b="1" dirty="0">
                <a:cs typeface="Times New Roman" pitchFamily="18" charset="0"/>
              </a:rPr>
              <a:t>= 150, </a:t>
            </a:r>
            <a:r>
              <a:rPr lang="en-US" sz="2600" b="1" i="1" dirty="0">
                <a:cs typeface="Times New Roman" pitchFamily="18" charset="0"/>
              </a:rPr>
              <a:t>n</a:t>
            </a:r>
            <a:r>
              <a:rPr lang="en-US" sz="2600" b="1" baseline="-25000" dirty="0">
                <a:cs typeface="Times New Roman" pitchFamily="18" charset="0"/>
              </a:rPr>
              <a:t>2</a:t>
            </a:r>
            <a:r>
              <a:rPr lang="en-US" sz="2600" b="1" dirty="0">
                <a:cs typeface="Times New Roman" pitchFamily="18" charset="0"/>
              </a:rPr>
              <a:t> = 200</a:t>
            </a:r>
          </a:p>
          <a:p>
            <a:pPr>
              <a:spcBef>
                <a:spcPct val="20000"/>
              </a:spcBef>
              <a:buClr>
                <a:schemeClr val="bg2"/>
              </a:buClr>
            </a:pPr>
            <a:r>
              <a:rPr lang="en-US" sz="2600" b="1" dirty="0">
                <a:cs typeface="Times New Roman" pitchFamily="18" charset="0"/>
              </a:rPr>
              <a:t>Rejection Region:</a:t>
            </a:r>
            <a:endParaRPr lang="en-IN" sz="2600" dirty="0"/>
          </a:p>
        </p:txBody>
      </p:sp>
      <p:pic>
        <p:nvPicPr>
          <p:cNvPr id="5" name="Picture 4" descr="A standard normal curve has tails shaded left of negative z 0 = negative 1.645 and right of z 0 = 1.645, including z = 2.73, each with area one-half alpha = 0.05. The area between the tails is 1 minus alpha = 0.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016" y="4163140"/>
            <a:ext cx="29511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4019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sz="3600" dirty="0">
                <a:latin typeface="+mj-lt"/>
              </a:rPr>
              <a:t>Example 1: Two-Sample </a:t>
            </a:r>
            <a:r>
              <a:rPr lang="en-US" sz="3600" i="1" dirty="0">
                <a:latin typeface="+mj-lt"/>
              </a:rPr>
              <a:t>z</a:t>
            </a:r>
            <a:r>
              <a:rPr lang="en-US" sz="3600" dirty="0">
                <a:latin typeface="+mj-lt"/>
              </a:rPr>
              <a:t>-Test for the Difference Between Proportions </a:t>
            </a:r>
            <a:r>
              <a:rPr lang="en-US" sz="2000" b="0" dirty="0">
                <a:latin typeface="+mj-lt"/>
              </a:rPr>
              <a:t>(3 of 5)</a:t>
            </a:r>
            <a:endParaRPr lang="en-IN" sz="2000" b="0" dirty="0">
              <a:latin typeface="+mj-lt"/>
            </a:endParaRPr>
          </a:p>
        </p:txBody>
      </p:sp>
      <p:pic>
        <p:nvPicPr>
          <p:cNvPr id="4" name="Picture 3" descr="X 1 = n 1 p hat 1 = 129; x 2 = n 2 p hat 2 = 148; p bar = fraction x 1 + x 2 over n 1 + n 2 = fraction 129 + 148 over 150 + 200 = approximately 0.7914; q bar = 1 minus p bar = approximately 1 minus 0.7914 = 0.2086. Note: n 1 p bar = 150 times 0.7914 is greater than or equal to 5; n 1 q bar = 150 times 0.2086 is greater than or equal to 5; n 2 p bar = 200 times 0.7914 is greater than or equal to 5; n 2 q bar = 200 times 0.2086 is greater than or equal to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0998" y="1600200"/>
            <a:ext cx="6802003" cy="3907533"/>
          </a:xfrm>
          <a:prstGeom prst="rect">
            <a:avLst/>
          </a:prstGeom>
        </p:spPr>
      </p:pic>
    </p:spTree>
    <p:extLst>
      <p:ext uri="{BB962C8B-B14F-4D97-AF65-F5344CB8AC3E}">
        <p14:creationId xmlns:p14="http://schemas.microsoft.com/office/powerpoint/2010/main" val="15692626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sz="3600" dirty="0">
                <a:latin typeface="+mj-lt"/>
              </a:rPr>
              <a:t>Example 1: Two-Sample </a:t>
            </a:r>
            <a:r>
              <a:rPr lang="en-US" sz="3600" i="1" dirty="0">
                <a:latin typeface="+mj-lt"/>
              </a:rPr>
              <a:t>z</a:t>
            </a:r>
            <a:r>
              <a:rPr lang="en-US" sz="3600" dirty="0">
                <a:latin typeface="+mj-lt"/>
              </a:rPr>
              <a:t>-Test for the Difference Between Proportions </a:t>
            </a:r>
            <a:r>
              <a:rPr lang="en-US" sz="2000" b="0" dirty="0">
                <a:latin typeface="+mj-lt"/>
              </a:rPr>
              <a:t>(4 of 5)</a:t>
            </a:r>
            <a:endParaRPr lang="en-IN" sz="2000" b="0" dirty="0">
              <a:latin typeface="+mj-lt"/>
            </a:endParaRPr>
          </a:p>
        </p:txBody>
      </p:sp>
      <p:pic>
        <p:nvPicPr>
          <p:cNvPr id="6" name="Picture 5" descr="Z = fraction p hat 1 minus p hat 2, minus p 1 minus p 2, over square root of p bar q bar, times fraction 1 over n 1 + fraction 1 over n 2 = approximately fraction 0.86 minus 0.74, minus 0, over square root of 0.7914 times 0.2086, times fraction 1 over 150 + fraction 1 over 200 = approximately 2.7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4358" y="1981200"/>
            <a:ext cx="7215284" cy="1906100"/>
          </a:xfrm>
          <a:prstGeom prst="rect">
            <a:avLst/>
          </a:prstGeom>
        </p:spPr>
      </p:pic>
    </p:spTree>
    <p:extLst>
      <p:ext uri="{BB962C8B-B14F-4D97-AF65-F5344CB8AC3E}">
        <p14:creationId xmlns:p14="http://schemas.microsoft.com/office/powerpoint/2010/main" val="15692626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15372"/>
            <a:ext cx="8229600" cy="1097280"/>
          </a:xfrm>
        </p:spPr>
        <p:txBody>
          <a:bodyPr/>
          <a:lstStyle/>
          <a:p>
            <a:r>
              <a:rPr lang="en-US" sz="3600" dirty="0">
                <a:latin typeface="+mj-lt"/>
              </a:rPr>
              <a:t>Example 1: Two-Sample </a:t>
            </a:r>
            <a:r>
              <a:rPr lang="en-US" sz="3600" i="1" dirty="0">
                <a:latin typeface="+mj-lt"/>
              </a:rPr>
              <a:t>z</a:t>
            </a:r>
            <a:r>
              <a:rPr lang="en-US" sz="3600" dirty="0">
                <a:latin typeface="+mj-lt"/>
              </a:rPr>
              <a:t>-Test for the Difference Between Proportions </a:t>
            </a:r>
            <a:r>
              <a:rPr lang="en-US" sz="2000" b="0" dirty="0">
                <a:latin typeface="+mj-lt"/>
              </a:rPr>
              <a:t>(5 of 5)</a:t>
            </a:r>
            <a:endParaRPr lang="en-IN" sz="2000" b="0" dirty="0">
              <a:latin typeface="+mj-lt"/>
            </a:endParaRPr>
          </a:p>
        </p:txBody>
      </p:sp>
      <p:pic>
        <p:nvPicPr>
          <p:cNvPr id="8" name="Picture 7" descr="H 0: p 1 = p 2; H a: p 1 does not equal p 2; alpha = 0.10; n 1 = 150, n 2 = 200; rejection region:"/>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0525" y="1651975"/>
            <a:ext cx="2871184" cy="2081825"/>
          </a:xfrm>
          <a:prstGeom prst="rect">
            <a:avLst/>
          </a:prstGeom>
        </p:spPr>
      </p:pic>
      <p:pic>
        <p:nvPicPr>
          <p:cNvPr id="6" name="Picture 5" descr="a standard normal curve has tails shaded left of negative z 0 = negative 1.645 and right of z 0 = 1.645, including z = 2.73, each with area one-half alpha = 0.05. The area between the tails is 1 minus alpha = 0.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25" y="4064826"/>
            <a:ext cx="2951162"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idx="13"/>
          </p:nvPr>
        </p:nvSpPr>
        <p:spPr>
          <a:xfrm>
            <a:off x="4876800" y="1447800"/>
            <a:ext cx="3810000" cy="4678363"/>
          </a:xfrm>
        </p:spPr>
        <p:txBody>
          <a:bodyPr/>
          <a:lstStyle/>
          <a:p>
            <a:r>
              <a:rPr lang="en-US" sz="2400" b="1" dirty="0">
                <a:cs typeface="Arial" charset="0"/>
              </a:rPr>
              <a:t>Test Statistic: </a:t>
            </a:r>
          </a:p>
          <a:p>
            <a:pPr marL="0" indent="0">
              <a:buNone/>
            </a:pPr>
            <a:r>
              <a:rPr lang="en-US" sz="2400" i="1" dirty="0">
                <a:cs typeface="Arial" charset="0"/>
              </a:rPr>
              <a:t>	Z </a:t>
            </a:r>
            <a:r>
              <a:rPr lang="en-US" sz="2400" dirty="0">
                <a:cs typeface="Arial" charset="0"/>
              </a:rPr>
              <a:t>= 2.73</a:t>
            </a:r>
          </a:p>
          <a:p>
            <a:r>
              <a:rPr lang="en-US" sz="2400" b="1" dirty="0">
                <a:cs typeface="Arial" charset="0"/>
              </a:rPr>
              <a:t>Decision: </a:t>
            </a:r>
            <a:r>
              <a:rPr lang="en-US" sz="2400" b="1" dirty="0"/>
              <a:t>Reject </a:t>
            </a:r>
            <a:r>
              <a:rPr lang="en-US" sz="2400" b="1" i="1" dirty="0"/>
              <a:t>H</a:t>
            </a:r>
            <a:r>
              <a:rPr lang="en-US" sz="2400" b="1" baseline="-25000" dirty="0"/>
              <a:t>0</a:t>
            </a:r>
          </a:p>
          <a:p>
            <a:pPr marL="0" indent="0">
              <a:buNone/>
            </a:pPr>
            <a:r>
              <a:rPr lang="en-US" sz="2400" dirty="0"/>
              <a:t>At the 10% level of significance, there is enough evidence to reject the claim that the proportion of occupants who wear seat belts is the same for passenger cars and pickup trucks.</a:t>
            </a:r>
            <a:endParaRPr lang="en-IN" sz="2400" dirty="0"/>
          </a:p>
        </p:txBody>
      </p:sp>
    </p:spTree>
    <p:extLst>
      <p:ext uri="{BB962C8B-B14F-4D97-AF65-F5344CB8AC3E}">
        <p14:creationId xmlns:p14="http://schemas.microsoft.com/office/powerpoint/2010/main" val="2898708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solidFill>
                  <a:schemeClr val="bg2"/>
                </a:solidFill>
                <a:latin typeface="+mj-lt"/>
              </a:rPr>
              <a:t>Example 2: Two-Sample </a:t>
            </a:r>
            <a:r>
              <a:rPr lang="en-US" sz="3600" i="1" dirty="0">
                <a:solidFill>
                  <a:schemeClr val="bg2"/>
                </a:solidFill>
                <a:latin typeface="+mj-lt"/>
              </a:rPr>
              <a:t>z</a:t>
            </a:r>
            <a:r>
              <a:rPr lang="en-US" sz="3600" dirty="0">
                <a:solidFill>
                  <a:schemeClr val="bg2"/>
                </a:solidFill>
                <a:latin typeface="+mj-lt"/>
              </a:rPr>
              <a:t>-Test for the Difference Between Proportions </a:t>
            </a:r>
            <a:r>
              <a:rPr lang="en-US" sz="2000" b="0" dirty="0">
                <a:solidFill>
                  <a:schemeClr val="bg2"/>
                </a:solidFill>
                <a:latin typeface="+mj-lt"/>
              </a:rPr>
              <a:t>(1 of 5)</a:t>
            </a:r>
            <a:endParaRPr lang="en-IN" sz="2000" b="0" dirty="0">
              <a:solidFill>
                <a:schemeClr val="bg2"/>
              </a:solidFill>
              <a:latin typeface="+mj-lt"/>
            </a:endParaRPr>
          </a:p>
        </p:txBody>
      </p:sp>
      <p:sp>
        <p:nvSpPr>
          <p:cNvPr id="3" name="Content Placeholder 2"/>
          <p:cNvSpPr>
            <a:spLocks noGrp="1"/>
          </p:cNvSpPr>
          <p:nvPr>
            <p:ph idx="1"/>
          </p:nvPr>
        </p:nvSpPr>
        <p:spPr/>
        <p:txBody>
          <a:bodyPr/>
          <a:lstStyle/>
          <a:p>
            <a:pPr marL="0" indent="0">
              <a:buNone/>
            </a:pPr>
            <a:r>
              <a:rPr lang="en-US" sz="2400" dirty="0">
                <a:ea typeface="ＭＳ Ｐゴシック" pitchFamily="34" charset="-128"/>
              </a:rPr>
              <a:t>A medical research team conducted a study to test the effect of a cholesterol reducing medication. At the end of the study, the researchers found that of the 4700 randomly selected subjects who took the medication, 301 died of heart disease. Of the 4300 randomly selected subjects who took a placebo, 357 died of heart disease. At </a:t>
            </a:r>
            <a:r>
              <a:rPr lang="el-GR" sz="2400" i="1" dirty="0">
                <a:ea typeface="ＭＳ Ｐゴシック" pitchFamily="34" charset="-128"/>
              </a:rPr>
              <a:t>α</a:t>
            </a:r>
            <a:r>
              <a:rPr lang="en-US" sz="2400" dirty="0">
                <a:ea typeface="ＭＳ Ｐゴシック" pitchFamily="34" charset="-128"/>
              </a:rPr>
              <a:t> = 0.01 can you conclude that the death rate due to heart disease is lower for those who took the medication than for those who took the placebo? </a:t>
            </a:r>
            <a:r>
              <a:rPr lang="en-US" sz="1800" b="1" dirty="0">
                <a:solidFill>
                  <a:schemeClr val="tx2"/>
                </a:solidFill>
                <a:ea typeface="ＭＳ Ｐゴシック" pitchFamily="34" charset="-128"/>
              </a:rPr>
              <a:t>(Adapted from New England Journal of Medicine)</a:t>
            </a:r>
          </a:p>
          <a:p>
            <a:pPr marL="0" indent="0">
              <a:buNone/>
              <a:defRPr/>
            </a:pPr>
            <a:r>
              <a:rPr lang="en-US" sz="2600" b="1" dirty="0">
                <a:cs typeface="Arial" charset="0"/>
              </a:rPr>
              <a:t>Solution</a:t>
            </a:r>
          </a:p>
          <a:p>
            <a:pPr marL="0" indent="0">
              <a:buNone/>
              <a:defRPr/>
            </a:pPr>
            <a:r>
              <a:rPr lang="en-US" sz="2400" dirty="0">
                <a:cs typeface="Arial" charset="0"/>
              </a:rPr>
              <a:t>1 = Medication	2 = Placebo</a:t>
            </a:r>
            <a:endParaRPr lang="en-IN" sz="2400" dirty="0"/>
          </a:p>
        </p:txBody>
      </p:sp>
    </p:spTree>
    <p:extLst>
      <p:ext uri="{BB962C8B-B14F-4D97-AF65-F5344CB8AC3E}">
        <p14:creationId xmlns:p14="http://schemas.microsoft.com/office/powerpoint/2010/main" val="15692626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8229600" cy="1097280"/>
          </a:xfrm>
        </p:spPr>
        <p:txBody>
          <a:bodyPr/>
          <a:lstStyle/>
          <a:p>
            <a:r>
              <a:rPr lang="en-US" sz="3600" dirty="0">
                <a:latin typeface="+mj-lt"/>
              </a:rPr>
              <a:t>Example 2: Two-Sample </a:t>
            </a:r>
            <a:r>
              <a:rPr lang="en-US" sz="3600" i="1" dirty="0">
                <a:latin typeface="+mj-lt"/>
              </a:rPr>
              <a:t>z</a:t>
            </a:r>
            <a:r>
              <a:rPr lang="en-US" sz="3600" dirty="0">
                <a:latin typeface="+mj-lt"/>
              </a:rPr>
              <a:t>-Test for the Difference Between Proportions </a:t>
            </a:r>
            <a:r>
              <a:rPr lang="en-US" sz="2000" b="0" dirty="0">
                <a:latin typeface="+mj-lt"/>
              </a:rPr>
              <a:t>(2 of 5)</a:t>
            </a:r>
            <a:endParaRPr lang="en-IN" sz="2000" b="0" dirty="0">
              <a:latin typeface="+mj-lt"/>
            </a:endParaRPr>
          </a:p>
        </p:txBody>
      </p:sp>
      <p:sp>
        <p:nvSpPr>
          <p:cNvPr id="3" name="Content Placeholder 2"/>
          <p:cNvSpPr>
            <a:spLocks noGrp="1"/>
          </p:cNvSpPr>
          <p:nvPr>
            <p:ph idx="1"/>
          </p:nvPr>
        </p:nvSpPr>
        <p:spPr>
          <a:xfrm>
            <a:off x="457200" y="1600200"/>
            <a:ext cx="3886200" cy="2514600"/>
          </a:xfrm>
        </p:spPr>
        <p:txBody>
          <a:bodyPr/>
          <a:lstStyle/>
          <a:p>
            <a:pPr>
              <a:spcBef>
                <a:spcPct val="20000"/>
              </a:spcBef>
              <a:buClr>
                <a:schemeClr val="bg2"/>
              </a:buClr>
            </a:pPr>
            <a:r>
              <a:rPr lang="en-US" sz="2600" b="1" i="1" dirty="0">
                <a:cs typeface="Times New Roman" pitchFamily="18" charset="0"/>
              </a:rPr>
              <a:t>H</a:t>
            </a:r>
            <a:r>
              <a:rPr lang="en-US" sz="2600" b="1" baseline="-25000" dirty="0">
                <a:cs typeface="Times New Roman" pitchFamily="18" charset="0"/>
              </a:rPr>
              <a:t>0</a:t>
            </a:r>
            <a:r>
              <a:rPr lang="en-US" sz="2600" b="1" dirty="0">
                <a:cs typeface="Times New Roman" pitchFamily="18" charset="0"/>
              </a:rPr>
              <a:t>: </a:t>
            </a:r>
            <a:r>
              <a:rPr lang="en-US" sz="2600" b="1" i="1" dirty="0">
                <a:cs typeface="Times New Roman" pitchFamily="18" charset="0"/>
              </a:rPr>
              <a:t>P</a:t>
            </a:r>
            <a:r>
              <a:rPr lang="en-US" sz="2600" b="1" baseline="-25000" dirty="0">
                <a:cs typeface="Times New Roman" pitchFamily="18" charset="0"/>
              </a:rPr>
              <a:t>1</a:t>
            </a:r>
            <a:r>
              <a:rPr lang="en-US" sz="2600" b="1" dirty="0">
                <a:cs typeface="Times New Roman" pitchFamily="18" charset="0"/>
              </a:rPr>
              <a:t> ≥ </a:t>
            </a:r>
            <a:r>
              <a:rPr lang="en-US" sz="2600" b="1" i="1" dirty="0">
                <a:cs typeface="Times New Roman" pitchFamily="18" charset="0"/>
              </a:rPr>
              <a:t>P</a:t>
            </a:r>
            <a:r>
              <a:rPr lang="en-US" sz="2600" b="1" baseline="-25000" dirty="0">
                <a:cs typeface="Times New Roman" pitchFamily="18" charset="0"/>
              </a:rPr>
              <a:t>2</a:t>
            </a:r>
          </a:p>
          <a:p>
            <a:pPr>
              <a:spcBef>
                <a:spcPct val="20000"/>
              </a:spcBef>
              <a:buClr>
                <a:schemeClr val="bg2"/>
              </a:buClr>
            </a:pPr>
            <a:r>
              <a:rPr lang="en-US" sz="2600" b="1" i="1" dirty="0">
                <a:cs typeface="Times New Roman" pitchFamily="18" charset="0"/>
              </a:rPr>
              <a:t>H</a:t>
            </a:r>
            <a:r>
              <a:rPr lang="en-US" sz="2600" b="1" i="1" baseline="-25000" dirty="0">
                <a:cs typeface="Times New Roman" pitchFamily="18" charset="0"/>
              </a:rPr>
              <a:t>a</a:t>
            </a:r>
            <a:r>
              <a:rPr lang="en-US" sz="2600" b="1" dirty="0">
                <a:cs typeface="Times New Roman" pitchFamily="18" charset="0"/>
              </a:rPr>
              <a:t>: </a:t>
            </a:r>
            <a:r>
              <a:rPr lang="en-US" sz="2600" b="1" i="1" dirty="0">
                <a:cs typeface="Times New Roman" pitchFamily="18" charset="0"/>
              </a:rPr>
              <a:t>P</a:t>
            </a:r>
            <a:r>
              <a:rPr lang="en-US" sz="2600" b="1" baseline="-25000" dirty="0">
                <a:cs typeface="Times New Roman" pitchFamily="18" charset="0"/>
              </a:rPr>
              <a:t>1</a:t>
            </a:r>
            <a:r>
              <a:rPr lang="en-US" sz="2600" b="1" dirty="0">
                <a:cs typeface="Times New Roman" pitchFamily="18" charset="0"/>
              </a:rPr>
              <a:t> &lt; </a:t>
            </a:r>
            <a:r>
              <a:rPr lang="en-US" sz="2600" b="1" i="1" dirty="0">
                <a:cs typeface="Times New Roman" pitchFamily="18" charset="0"/>
              </a:rPr>
              <a:t>P</a:t>
            </a:r>
            <a:r>
              <a:rPr lang="en-US" sz="2600" b="1" baseline="-25000" dirty="0">
                <a:cs typeface="Times New Roman" pitchFamily="18" charset="0"/>
              </a:rPr>
              <a:t>2</a:t>
            </a:r>
            <a:r>
              <a:rPr lang="en-US" sz="2600" b="1" dirty="0">
                <a:cs typeface="Times New Roman" pitchFamily="18" charset="0"/>
              </a:rPr>
              <a:t> </a:t>
            </a:r>
          </a:p>
          <a:p>
            <a:pPr>
              <a:spcBef>
                <a:spcPct val="20000"/>
              </a:spcBef>
              <a:buClr>
                <a:schemeClr val="bg2"/>
              </a:buClr>
            </a:pPr>
            <a:r>
              <a:rPr lang="el-GR" sz="2600" b="1" dirty="0">
                <a:cs typeface="Times New Roman" pitchFamily="18" charset="0"/>
              </a:rPr>
              <a:t>α</a:t>
            </a:r>
            <a:r>
              <a:rPr lang="en-IN" sz="2600" b="1" dirty="0">
                <a:cs typeface="Times New Roman" pitchFamily="18" charset="0"/>
              </a:rPr>
              <a:t> = 0.01</a:t>
            </a:r>
            <a:r>
              <a:rPr lang="en-US" sz="2600" b="1" dirty="0">
                <a:cs typeface="Times New Roman" pitchFamily="18" charset="0"/>
              </a:rPr>
              <a:t> </a:t>
            </a:r>
          </a:p>
          <a:p>
            <a:pPr>
              <a:spcBef>
                <a:spcPct val="20000"/>
              </a:spcBef>
              <a:buClr>
                <a:schemeClr val="bg2"/>
              </a:buClr>
            </a:pPr>
            <a:r>
              <a:rPr lang="en-US" sz="2600" b="1" i="1" dirty="0">
                <a:cs typeface="Times New Roman" pitchFamily="18" charset="0"/>
              </a:rPr>
              <a:t>n</a:t>
            </a:r>
            <a:r>
              <a:rPr lang="en-US" sz="2600" b="1" baseline="-25000" dirty="0">
                <a:cs typeface="Times New Roman" pitchFamily="18" charset="0"/>
              </a:rPr>
              <a:t>1</a:t>
            </a:r>
            <a:r>
              <a:rPr lang="en-US" sz="2600" b="1" dirty="0">
                <a:cs typeface="Times New Roman" pitchFamily="18" charset="0"/>
              </a:rPr>
              <a:t>= 4700, </a:t>
            </a:r>
            <a:r>
              <a:rPr lang="en-US" sz="2600" b="1" i="1" dirty="0">
                <a:cs typeface="Times New Roman" pitchFamily="18" charset="0"/>
              </a:rPr>
              <a:t>n</a:t>
            </a:r>
            <a:r>
              <a:rPr lang="en-US" sz="2600" b="1" baseline="-25000" dirty="0">
                <a:cs typeface="Times New Roman" pitchFamily="18" charset="0"/>
              </a:rPr>
              <a:t>2</a:t>
            </a:r>
            <a:r>
              <a:rPr lang="en-US" sz="2600" b="1" dirty="0">
                <a:cs typeface="Times New Roman" pitchFamily="18" charset="0"/>
              </a:rPr>
              <a:t> = 4300</a:t>
            </a:r>
          </a:p>
          <a:p>
            <a:pPr>
              <a:spcBef>
                <a:spcPct val="20000"/>
              </a:spcBef>
              <a:buClr>
                <a:schemeClr val="bg2"/>
              </a:buClr>
            </a:pPr>
            <a:r>
              <a:rPr lang="en-US" sz="2600" b="1" dirty="0">
                <a:cs typeface="Times New Roman" pitchFamily="18" charset="0"/>
              </a:rPr>
              <a:t>Rejection Region:</a:t>
            </a:r>
            <a:endParaRPr lang="en-IN" sz="2600" dirty="0"/>
          </a:p>
        </p:txBody>
      </p:sp>
      <p:pic>
        <p:nvPicPr>
          <p:cNvPr id="4" name="Picture 3" descr="A standard normal curve has tail shaded left of z = negative 2.33 with area 0.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200" y="4267200"/>
            <a:ext cx="3270200" cy="1578717"/>
          </a:xfrm>
          <a:prstGeom prst="rect">
            <a:avLst/>
          </a:prstGeom>
        </p:spPr>
      </p:pic>
    </p:spTree>
    <p:extLst>
      <p:ext uri="{BB962C8B-B14F-4D97-AF65-F5344CB8AC3E}">
        <p14:creationId xmlns:p14="http://schemas.microsoft.com/office/powerpoint/2010/main" val="25421444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15372"/>
            <a:ext cx="8229600" cy="1097280"/>
          </a:xfrm>
        </p:spPr>
        <p:txBody>
          <a:bodyPr/>
          <a:lstStyle/>
          <a:p>
            <a:r>
              <a:rPr lang="en-US" sz="3600" dirty="0">
                <a:latin typeface="+mj-lt"/>
              </a:rPr>
              <a:t>Example 2: Two-Sample </a:t>
            </a:r>
            <a:r>
              <a:rPr lang="en-US" sz="3600" i="1" dirty="0">
                <a:latin typeface="+mj-lt"/>
              </a:rPr>
              <a:t>z</a:t>
            </a:r>
            <a:r>
              <a:rPr lang="en-US" sz="3600" dirty="0">
                <a:latin typeface="+mj-lt"/>
              </a:rPr>
              <a:t>-Test for the Difference Between Proportions </a:t>
            </a:r>
            <a:r>
              <a:rPr lang="en-US" sz="2000" b="0" dirty="0">
                <a:latin typeface="+mj-lt"/>
              </a:rPr>
              <a:t>(3 of 5)</a:t>
            </a:r>
            <a:endParaRPr lang="en-IN" sz="2000" b="0" dirty="0">
              <a:latin typeface="+mj-lt"/>
            </a:endParaRPr>
          </a:p>
        </p:txBody>
      </p:sp>
      <p:pic>
        <p:nvPicPr>
          <p:cNvPr id="9" name="Picture 8" descr="P hat 1 = x 1 over n 1 = 301 over 4700 = 0.064; p hat 2 = x 2 over n 2 = 357 over 4300 = 0.083; p bar = fraction x 1 + x 2 over n 1 + n 2 = fraction 301 + 357 over 4700 + 4300 = approximately 0.0731; q bar = 1 minus p bar = 1 minus 0.0731 = 0.9269. Note: n 1 p bar = 4700 times 0.0731 is greater than or equal to 5; n 1 q bar = 4700 times 0.9269 is greater than or equal to 5; n 2 p bar = 4300 times 0.0731 is greater than or equal to 5; n 2 q bar = 4300 times 0.9269 is greater than or equal to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6065" y="1752600"/>
            <a:ext cx="6471871" cy="4026942"/>
          </a:xfrm>
          <a:prstGeom prst="rect">
            <a:avLst/>
          </a:prstGeom>
        </p:spPr>
      </p:pic>
    </p:spTree>
    <p:extLst>
      <p:ext uri="{BB962C8B-B14F-4D97-AF65-F5344CB8AC3E}">
        <p14:creationId xmlns:p14="http://schemas.microsoft.com/office/powerpoint/2010/main" val="15692626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457200" y="215372"/>
            <a:ext cx="8229600" cy="1097280"/>
          </a:xfrm>
        </p:spPr>
        <p:txBody>
          <a:bodyPr/>
          <a:lstStyle/>
          <a:p>
            <a:r>
              <a:rPr lang="en-US" sz="3600" dirty="0">
                <a:latin typeface="+mj-lt"/>
              </a:rPr>
              <a:t>Example 2: Two-Sample </a:t>
            </a:r>
            <a:r>
              <a:rPr lang="en-US" sz="3600" i="1" dirty="0">
                <a:latin typeface="+mj-lt"/>
              </a:rPr>
              <a:t>z</a:t>
            </a:r>
            <a:r>
              <a:rPr lang="en-US" sz="3600" dirty="0">
                <a:latin typeface="+mj-lt"/>
              </a:rPr>
              <a:t>-Test for the Difference Between Proportions </a:t>
            </a:r>
            <a:r>
              <a:rPr lang="en-US" sz="2000" b="0" dirty="0">
                <a:latin typeface="+mj-lt"/>
              </a:rPr>
              <a:t>(4 of 5)</a:t>
            </a:r>
            <a:endParaRPr lang="en-IN" sz="2000" b="0" dirty="0">
              <a:latin typeface="+mj-lt"/>
            </a:endParaRPr>
          </a:p>
        </p:txBody>
      </p:sp>
      <p:pic>
        <p:nvPicPr>
          <p:cNvPr id="5" name="Picture 4" descr="Z = fraction p hat 1 minus p hat 2, minus p 1 minus p 2 over square root of p bar q bar, times fraction 1 over n 1 + fraction 1 over n 2 = approximately fraction 0.064 minus 0.083, minus 0 over square root of 0.0731 times 0.9269, times fraction 1 over 4700 + fraction 1 over 4300 = approximately negative 3.4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2286000"/>
            <a:ext cx="7111998" cy="1387514"/>
          </a:xfrm>
          <a:prstGeom prst="rect">
            <a:avLst/>
          </a:prstGeom>
        </p:spPr>
      </p:pic>
    </p:spTree>
    <p:extLst>
      <p:ext uri="{BB962C8B-B14F-4D97-AF65-F5344CB8AC3E}">
        <p14:creationId xmlns:p14="http://schemas.microsoft.com/office/powerpoint/2010/main" val="1569262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itchFamily="34" charset="-128"/>
              </a:rPr>
              <a:t>Chapter Outline</a:t>
            </a:r>
            <a:endParaRPr lang="en-IN" sz="3600" dirty="0">
              <a:latin typeface="+mj-lt"/>
            </a:endParaRPr>
          </a:p>
        </p:txBody>
      </p:sp>
      <p:sp>
        <p:nvSpPr>
          <p:cNvPr id="3" name="Content Placeholder 2"/>
          <p:cNvSpPr>
            <a:spLocks noGrp="1"/>
          </p:cNvSpPr>
          <p:nvPr>
            <p:ph idx="1"/>
          </p:nvPr>
        </p:nvSpPr>
        <p:spPr/>
        <p:txBody>
          <a:bodyPr/>
          <a:lstStyle/>
          <a:p>
            <a:pPr marL="625475" indent="-625475">
              <a:buNone/>
            </a:pPr>
            <a:r>
              <a:rPr lang="en-US" sz="2600" dirty="0">
                <a:solidFill>
                  <a:schemeClr val="bg2"/>
                </a:solidFill>
                <a:ea typeface="ＭＳ Ｐゴシック" pitchFamily="34" charset="-128"/>
              </a:rPr>
              <a:t>8.1</a:t>
            </a:r>
            <a:r>
              <a:rPr lang="en-US" sz="2600" dirty="0">
                <a:ea typeface="ＭＳ Ｐゴシック" pitchFamily="34" charset="-128"/>
              </a:rPr>
              <a:t>  Testing the Difference Between Means (Independent Samples, </a:t>
            </a:r>
            <a:r>
              <a:rPr lang="en-US" sz="2600" i="1" dirty="0">
                <a:ea typeface="ＭＳ Ｐゴシック" pitchFamily="34" charset="-128"/>
                <a:sym typeface="Symbol" pitchFamily="18" charset="2"/>
              </a:rPr>
              <a:t></a:t>
            </a:r>
            <a:r>
              <a:rPr lang="en-US" sz="2600" baseline="-25000" dirty="0">
                <a:ea typeface="ＭＳ Ｐゴシック" pitchFamily="34" charset="-128"/>
                <a:sym typeface="Symbol" pitchFamily="18" charset="2"/>
              </a:rPr>
              <a:t>1 </a:t>
            </a:r>
            <a:r>
              <a:rPr lang="en-US" sz="2600" dirty="0">
                <a:ea typeface="ＭＳ Ｐゴシック" pitchFamily="34" charset="-128"/>
                <a:sym typeface="Symbol" pitchFamily="18" charset="2"/>
              </a:rPr>
              <a:t>and </a:t>
            </a:r>
            <a:r>
              <a:rPr lang="en-US" sz="2600" i="1" dirty="0">
                <a:ea typeface="ＭＳ Ｐゴシック" pitchFamily="34" charset="-128"/>
                <a:sym typeface="Symbol" pitchFamily="18" charset="2"/>
              </a:rPr>
              <a:t></a:t>
            </a:r>
            <a:r>
              <a:rPr lang="en-US" sz="2600" baseline="-25000" dirty="0">
                <a:ea typeface="ＭＳ Ｐゴシック" pitchFamily="34" charset="-128"/>
                <a:sym typeface="Symbol" pitchFamily="18" charset="2"/>
              </a:rPr>
              <a:t>2</a:t>
            </a:r>
            <a:r>
              <a:rPr lang="en-US" sz="2600" dirty="0">
                <a:ea typeface="ＭＳ Ｐゴシック" pitchFamily="34" charset="-128"/>
                <a:sym typeface="Symbol" pitchFamily="18" charset="2"/>
              </a:rPr>
              <a:t> Known</a:t>
            </a:r>
            <a:r>
              <a:rPr lang="en-US" sz="2600" dirty="0">
                <a:ea typeface="ＭＳ Ｐゴシック" pitchFamily="34" charset="-128"/>
              </a:rPr>
              <a:t>)</a:t>
            </a:r>
          </a:p>
          <a:p>
            <a:pPr marL="625475" indent="-625475">
              <a:buNone/>
            </a:pPr>
            <a:r>
              <a:rPr lang="en-US" sz="2600" dirty="0">
                <a:solidFill>
                  <a:schemeClr val="bg2"/>
                </a:solidFill>
                <a:ea typeface="ＭＳ Ｐゴシック" pitchFamily="34" charset="-128"/>
              </a:rPr>
              <a:t>8.2</a:t>
            </a:r>
            <a:r>
              <a:rPr lang="en-US" sz="2600" dirty="0">
                <a:ea typeface="ＭＳ Ｐゴシック" pitchFamily="34" charset="-128"/>
              </a:rPr>
              <a:t>  Testing the Difference Between Means (Independent Samples, </a:t>
            </a:r>
            <a:r>
              <a:rPr lang="en-US" sz="2600" i="1" dirty="0">
                <a:ea typeface="ＭＳ Ｐゴシック" pitchFamily="34" charset="-128"/>
                <a:sym typeface="Symbol" pitchFamily="18" charset="2"/>
              </a:rPr>
              <a:t></a:t>
            </a:r>
            <a:r>
              <a:rPr lang="en-US" sz="2600" baseline="-25000" dirty="0">
                <a:ea typeface="ＭＳ Ｐゴシック" pitchFamily="34" charset="-128"/>
                <a:sym typeface="Symbol" pitchFamily="18" charset="2"/>
              </a:rPr>
              <a:t>1 </a:t>
            </a:r>
            <a:r>
              <a:rPr lang="en-US" sz="2600" dirty="0">
                <a:ea typeface="ＭＳ Ｐゴシック" pitchFamily="34" charset="-128"/>
                <a:sym typeface="Symbol" pitchFamily="18" charset="2"/>
              </a:rPr>
              <a:t>and </a:t>
            </a:r>
            <a:r>
              <a:rPr lang="en-US" sz="2600" i="1" dirty="0">
                <a:ea typeface="ＭＳ Ｐゴシック" pitchFamily="34" charset="-128"/>
                <a:sym typeface="Symbol" pitchFamily="18" charset="2"/>
              </a:rPr>
              <a:t></a:t>
            </a:r>
            <a:r>
              <a:rPr lang="en-US" sz="2600" baseline="-25000" dirty="0">
                <a:ea typeface="ＭＳ Ｐゴシック" pitchFamily="34" charset="-128"/>
                <a:sym typeface="Symbol" pitchFamily="18" charset="2"/>
              </a:rPr>
              <a:t>2</a:t>
            </a:r>
            <a:r>
              <a:rPr lang="en-US" sz="2600" dirty="0">
                <a:ea typeface="ＭＳ Ｐゴシック" pitchFamily="34" charset="-128"/>
                <a:sym typeface="Symbol" pitchFamily="18" charset="2"/>
              </a:rPr>
              <a:t> Unknown</a:t>
            </a:r>
            <a:r>
              <a:rPr lang="en-US" sz="2600" dirty="0">
                <a:ea typeface="ＭＳ Ｐゴシック" pitchFamily="34" charset="-128"/>
              </a:rPr>
              <a:t>)</a:t>
            </a:r>
          </a:p>
          <a:p>
            <a:pPr marL="625475" indent="-625475">
              <a:buNone/>
            </a:pPr>
            <a:r>
              <a:rPr lang="en-US" sz="2600" dirty="0">
                <a:solidFill>
                  <a:schemeClr val="bg2"/>
                </a:solidFill>
                <a:ea typeface="ＭＳ Ｐゴシック" pitchFamily="34" charset="-128"/>
              </a:rPr>
              <a:t>8.3</a:t>
            </a:r>
            <a:r>
              <a:rPr lang="en-US" sz="2600" dirty="0">
                <a:ea typeface="ＭＳ Ｐゴシック" pitchFamily="34" charset="-128"/>
              </a:rPr>
              <a:t>  Testing the Difference Between Means (Dependent Samples)</a:t>
            </a:r>
          </a:p>
          <a:p>
            <a:pPr marL="255600" indent="-255600">
              <a:buNone/>
            </a:pPr>
            <a:r>
              <a:rPr lang="en-US" sz="2600" dirty="0">
                <a:solidFill>
                  <a:schemeClr val="bg2"/>
                </a:solidFill>
                <a:ea typeface="ＭＳ Ｐゴシック" pitchFamily="34" charset="-128"/>
              </a:rPr>
              <a:t>8.4</a:t>
            </a:r>
            <a:r>
              <a:rPr lang="en-US" sz="2600" dirty="0">
                <a:ea typeface="ＭＳ Ｐゴシック" pitchFamily="34" charset="-128"/>
              </a:rPr>
              <a:t>  Testing the Difference Between Proportions</a:t>
            </a:r>
            <a:endParaRPr lang="en-IN" sz="2600" dirty="0"/>
          </a:p>
        </p:txBody>
      </p:sp>
    </p:spTree>
    <p:extLst>
      <p:ext uri="{BB962C8B-B14F-4D97-AF65-F5344CB8AC3E}">
        <p14:creationId xmlns:p14="http://schemas.microsoft.com/office/powerpoint/2010/main" val="38126823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a:xfrm>
            <a:off x="457200" y="215372"/>
            <a:ext cx="8229600" cy="1097280"/>
          </a:xfrm>
        </p:spPr>
        <p:txBody>
          <a:bodyPr/>
          <a:lstStyle/>
          <a:p>
            <a:r>
              <a:rPr lang="en-US" sz="3600" dirty="0">
                <a:latin typeface="+mj-lt"/>
              </a:rPr>
              <a:t>Example 2: Two-Sample </a:t>
            </a:r>
            <a:r>
              <a:rPr lang="en-US" sz="3600" i="1" dirty="0">
                <a:latin typeface="+mj-lt"/>
              </a:rPr>
              <a:t>z</a:t>
            </a:r>
            <a:r>
              <a:rPr lang="en-US" sz="3600" dirty="0">
                <a:latin typeface="+mj-lt"/>
              </a:rPr>
              <a:t>-Test for the Difference Between Proportions </a:t>
            </a:r>
            <a:r>
              <a:rPr lang="en-US" sz="2000" b="0" dirty="0">
                <a:latin typeface="+mj-lt"/>
              </a:rPr>
              <a:t>(5 of 5)</a:t>
            </a:r>
            <a:endParaRPr lang="en-IN" sz="2000" b="0" dirty="0">
              <a:latin typeface="+mj-lt"/>
            </a:endParaRPr>
          </a:p>
        </p:txBody>
      </p:sp>
      <p:sp>
        <p:nvSpPr>
          <p:cNvPr id="3" name="Content Placeholder 2"/>
          <p:cNvSpPr>
            <a:spLocks noGrp="1"/>
          </p:cNvSpPr>
          <p:nvPr>
            <p:ph idx="1"/>
          </p:nvPr>
        </p:nvSpPr>
        <p:spPr>
          <a:xfrm>
            <a:off x="457200" y="1600200"/>
            <a:ext cx="3505200" cy="2163763"/>
          </a:xfrm>
        </p:spPr>
        <p:txBody>
          <a:bodyPr/>
          <a:lstStyle/>
          <a:p>
            <a:pPr>
              <a:spcBef>
                <a:spcPct val="20000"/>
              </a:spcBef>
              <a:buClr>
                <a:schemeClr val="bg2"/>
              </a:buClr>
            </a:pPr>
            <a:r>
              <a:rPr lang="en-US" sz="2400" b="1" i="1" dirty="0">
                <a:cs typeface="Times New Roman" pitchFamily="18" charset="0"/>
              </a:rPr>
              <a:t>H</a:t>
            </a:r>
            <a:r>
              <a:rPr lang="en-US" sz="2400" b="1" baseline="-25000" dirty="0">
                <a:cs typeface="Times New Roman" pitchFamily="18" charset="0"/>
              </a:rPr>
              <a:t>0</a:t>
            </a:r>
            <a:r>
              <a:rPr lang="en-US" sz="2400" b="1" dirty="0">
                <a:cs typeface="Times New Roman" pitchFamily="18" charset="0"/>
              </a:rPr>
              <a:t>: </a:t>
            </a:r>
            <a:r>
              <a:rPr lang="en-US" sz="2400" b="1" i="1" dirty="0">
                <a:cs typeface="Times New Roman" pitchFamily="18" charset="0"/>
              </a:rPr>
              <a:t>P</a:t>
            </a:r>
            <a:r>
              <a:rPr lang="en-US" sz="2400" b="1" baseline="-25000" dirty="0">
                <a:cs typeface="Times New Roman" pitchFamily="18" charset="0"/>
              </a:rPr>
              <a:t>1</a:t>
            </a:r>
            <a:r>
              <a:rPr lang="en-US" sz="2400" b="1" dirty="0">
                <a:cs typeface="Times New Roman" pitchFamily="18" charset="0"/>
              </a:rPr>
              <a:t> ≥ </a:t>
            </a:r>
            <a:r>
              <a:rPr lang="en-US" sz="2400" b="1" i="1" dirty="0">
                <a:cs typeface="Times New Roman" pitchFamily="18" charset="0"/>
              </a:rPr>
              <a:t>P</a:t>
            </a:r>
            <a:r>
              <a:rPr lang="en-US" sz="2400" b="1" baseline="-25000" dirty="0">
                <a:cs typeface="Times New Roman" pitchFamily="18" charset="0"/>
              </a:rPr>
              <a:t>2</a:t>
            </a:r>
          </a:p>
          <a:p>
            <a:pPr>
              <a:spcBef>
                <a:spcPct val="20000"/>
              </a:spcBef>
              <a:buClr>
                <a:schemeClr val="bg2"/>
              </a:buClr>
            </a:pPr>
            <a:r>
              <a:rPr lang="en-US" sz="2400" b="1" i="1" dirty="0">
                <a:cs typeface="Times New Roman" pitchFamily="18" charset="0"/>
              </a:rPr>
              <a:t>H</a:t>
            </a:r>
            <a:r>
              <a:rPr lang="en-US" sz="2400" b="1" i="1" baseline="-25000" dirty="0">
                <a:cs typeface="Times New Roman" pitchFamily="18" charset="0"/>
              </a:rPr>
              <a:t>a</a:t>
            </a:r>
            <a:r>
              <a:rPr lang="en-US" sz="2400" b="1" dirty="0">
                <a:cs typeface="Times New Roman" pitchFamily="18" charset="0"/>
              </a:rPr>
              <a:t>: </a:t>
            </a:r>
            <a:r>
              <a:rPr lang="en-US" sz="2400" b="1" i="1" dirty="0">
                <a:cs typeface="Times New Roman" pitchFamily="18" charset="0"/>
              </a:rPr>
              <a:t>P</a:t>
            </a:r>
            <a:r>
              <a:rPr lang="en-US" sz="2400" b="1" baseline="-25000" dirty="0">
                <a:cs typeface="Times New Roman" pitchFamily="18" charset="0"/>
              </a:rPr>
              <a:t>1</a:t>
            </a:r>
            <a:r>
              <a:rPr lang="en-US" sz="2400" b="1" dirty="0">
                <a:cs typeface="Times New Roman" pitchFamily="18" charset="0"/>
              </a:rPr>
              <a:t> &lt; </a:t>
            </a:r>
            <a:r>
              <a:rPr lang="en-US" sz="2400" b="1" i="1" dirty="0">
                <a:cs typeface="Times New Roman" pitchFamily="18" charset="0"/>
              </a:rPr>
              <a:t>P</a:t>
            </a:r>
            <a:r>
              <a:rPr lang="en-US" sz="2400" b="1" baseline="-25000" dirty="0">
                <a:cs typeface="Times New Roman" pitchFamily="18" charset="0"/>
              </a:rPr>
              <a:t>2</a:t>
            </a:r>
          </a:p>
          <a:p>
            <a:pPr>
              <a:spcBef>
                <a:spcPct val="20000"/>
              </a:spcBef>
              <a:buClr>
                <a:schemeClr val="bg2"/>
              </a:buClr>
            </a:pPr>
            <a:r>
              <a:rPr lang="el-GR" sz="2400" b="1" dirty="0">
                <a:cs typeface="Times New Roman" pitchFamily="18" charset="0"/>
              </a:rPr>
              <a:t>α</a:t>
            </a:r>
            <a:r>
              <a:rPr lang="en-IN" sz="2400" b="1" dirty="0">
                <a:cs typeface="Times New Roman" pitchFamily="18" charset="0"/>
              </a:rPr>
              <a:t> = 0.01</a:t>
            </a:r>
            <a:endParaRPr lang="en-US" sz="2400" b="1" dirty="0">
              <a:cs typeface="Times New Roman" pitchFamily="18" charset="0"/>
            </a:endParaRPr>
          </a:p>
          <a:p>
            <a:pPr>
              <a:spcBef>
                <a:spcPct val="20000"/>
              </a:spcBef>
              <a:buClr>
                <a:schemeClr val="bg2"/>
              </a:buClr>
            </a:pPr>
            <a:r>
              <a:rPr lang="en-US" sz="2400" b="1" i="1" dirty="0">
                <a:cs typeface="Times New Roman" pitchFamily="18" charset="0"/>
              </a:rPr>
              <a:t>n</a:t>
            </a:r>
            <a:r>
              <a:rPr lang="en-US" sz="2400" b="1" baseline="-25000" dirty="0">
                <a:cs typeface="Times New Roman" pitchFamily="18" charset="0"/>
              </a:rPr>
              <a:t>1</a:t>
            </a:r>
            <a:r>
              <a:rPr lang="en-US" sz="2400" b="1" dirty="0">
                <a:cs typeface="Times New Roman" pitchFamily="18" charset="0"/>
              </a:rPr>
              <a:t> = 4700, </a:t>
            </a:r>
            <a:r>
              <a:rPr lang="en-US" sz="2400" b="1" i="1" dirty="0">
                <a:cs typeface="Times New Roman" pitchFamily="18" charset="0"/>
              </a:rPr>
              <a:t>n</a:t>
            </a:r>
            <a:r>
              <a:rPr lang="en-US" sz="2400" b="1" baseline="-25000" dirty="0">
                <a:cs typeface="Times New Roman" pitchFamily="18" charset="0"/>
              </a:rPr>
              <a:t>2</a:t>
            </a:r>
            <a:r>
              <a:rPr lang="en-US" sz="2400" b="1" dirty="0">
                <a:cs typeface="Times New Roman" pitchFamily="18" charset="0"/>
              </a:rPr>
              <a:t> = 4300</a:t>
            </a:r>
          </a:p>
          <a:p>
            <a:pPr>
              <a:spcBef>
                <a:spcPct val="20000"/>
              </a:spcBef>
              <a:buClr>
                <a:schemeClr val="bg2"/>
              </a:buClr>
            </a:pPr>
            <a:r>
              <a:rPr lang="en-US" sz="2400" b="1" dirty="0">
                <a:cs typeface="Times New Roman" pitchFamily="18" charset="0"/>
              </a:rPr>
              <a:t>Rejection Region:</a:t>
            </a:r>
            <a:endParaRPr lang="en-IN" sz="2400" dirty="0"/>
          </a:p>
        </p:txBody>
      </p:sp>
      <p:pic>
        <p:nvPicPr>
          <p:cNvPr id="5" name="Picture 4" descr="A standard normal curve has tail shaded left of negative z = 2.33, including negative 3.46, with area 0.0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4051511"/>
            <a:ext cx="3339595" cy="2203265"/>
          </a:xfrm>
          <a:prstGeom prst="rect">
            <a:avLst/>
          </a:prstGeom>
        </p:spPr>
      </p:pic>
      <p:sp>
        <p:nvSpPr>
          <p:cNvPr id="4" name="Content Placeholder 3"/>
          <p:cNvSpPr>
            <a:spLocks noGrp="1"/>
          </p:cNvSpPr>
          <p:nvPr>
            <p:ph idx="13"/>
          </p:nvPr>
        </p:nvSpPr>
        <p:spPr>
          <a:xfrm>
            <a:off x="4724400" y="1447800"/>
            <a:ext cx="3962400" cy="4876800"/>
          </a:xfrm>
        </p:spPr>
        <p:txBody>
          <a:bodyPr/>
          <a:lstStyle/>
          <a:p>
            <a:r>
              <a:rPr lang="en-US" sz="2400" b="1" dirty="0">
                <a:cs typeface="Arial" charset="0"/>
              </a:rPr>
              <a:t>Test Statistic: </a:t>
            </a:r>
          </a:p>
          <a:p>
            <a:pPr marL="0" indent="0">
              <a:buNone/>
            </a:pPr>
            <a:r>
              <a:rPr lang="en-US" sz="2400" i="1" dirty="0">
                <a:cs typeface="Arial" charset="0"/>
              </a:rPr>
              <a:t>	z</a:t>
            </a:r>
            <a:r>
              <a:rPr lang="en-US" sz="2400" dirty="0">
                <a:cs typeface="Arial" charset="0"/>
              </a:rPr>
              <a:t> = −3.46</a:t>
            </a:r>
          </a:p>
          <a:p>
            <a:r>
              <a:rPr lang="en-US" sz="2400" b="1" dirty="0">
                <a:cs typeface="Arial" charset="0"/>
              </a:rPr>
              <a:t>Decision: </a:t>
            </a:r>
            <a:r>
              <a:rPr lang="en-US" sz="2400" b="1" dirty="0"/>
              <a:t>Reject </a:t>
            </a:r>
            <a:r>
              <a:rPr lang="en-US" sz="2400" b="1" i="1" dirty="0"/>
              <a:t>H</a:t>
            </a:r>
            <a:r>
              <a:rPr lang="en-US" sz="2400" b="1" baseline="-25000" dirty="0"/>
              <a:t>0</a:t>
            </a:r>
          </a:p>
          <a:p>
            <a:pPr marL="0" indent="0">
              <a:buNone/>
            </a:pPr>
            <a:r>
              <a:rPr lang="en-US" sz="2400" dirty="0">
                <a:cs typeface="Arial" charset="0"/>
              </a:rPr>
              <a:t>At the 1% level of significance, there is enough evidence to conclude that the death rate due to heart disease is lower for those who took the medication than for those who took the placebo.</a:t>
            </a:r>
          </a:p>
        </p:txBody>
      </p:sp>
    </p:spTree>
    <p:extLst>
      <p:ext uri="{BB962C8B-B14F-4D97-AF65-F5344CB8AC3E}">
        <p14:creationId xmlns:p14="http://schemas.microsoft.com/office/powerpoint/2010/main" val="1238865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itchFamily="34" charset="-128"/>
              </a:rPr>
              <a:t>Section 8.4 Summary</a:t>
            </a:r>
            <a:endParaRPr lang="en-IN" sz="3600" dirty="0">
              <a:latin typeface="+mj-lt"/>
            </a:endParaRPr>
          </a:p>
        </p:txBody>
      </p:sp>
      <p:sp>
        <p:nvSpPr>
          <p:cNvPr id="3" name="Content Placeholder 2"/>
          <p:cNvSpPr>
            <a:spLocks noGrp="1"/>
          </p:cNvSpPr>
          <p:nvPr>
            <p:ph idx="1"/>
          </p:nvPr>
        </p:nvSpPr>
        <p:spPr/>
        <p:txBody>
          <a:bodyPr/>
          <a:lstStyle/>
          <a:p>
            <a:r>
              <a:rPr lang="en-US" sz="2600" dirty="0">
                <a:ea typeface="ＭＳ Ｐゴシック" pitchFamily="34" charset="-128"/>
              </a:rPr>
              <a:t>Performed a two-sample </a:t>
            </a:r>
            <a:r>
              <a:rPr lang="en-US" sz="2600" i="1" dirty="0">
                <a:ea typeface="ＭＳ Ｐゴシック" pitchFamily="34" charset="-128"/>
              </a:rPr>
              <a:t>z</a:t>
            </a:r>
            <a:r>
              <a:rPr lang="en-US" sz="2600" dirty="0">
                <a:ea typeface="ＭＳ Ｐゴシック" pitchFamily="34" charset="-128"/>
              </a:rPr>
              <a:t>-test for the difference between two population proportions </a:t>
            </a:r>
            <a:r>
              <a:rPr lang="en-US" sz="2600" i="1" dirty="0">
                <a:ea typeface="ＭＳ Ｐゴシック" pitchFamily="34" charset="-128"/>
              </a:rPr>
              <a:t>p</a:t>
            </a:r>
            <a:r>
              <a:rPr lang="en-US" sz="2600" baseline="-25000" dirty="0">
                <a:ea typeface="ＭＳ Ｐゴシック" pitchFamily="34" charset="-128"/>
              </a:rPr>
              <a:t>1</a:t>
            </a:r>
            <a:r>
              <a:rPr lang="en-US" sz="2600" dirty="0">
                <a:ea typeface="ＭＳ Ｐゴシック" pitchFamily="34" charset="-128"/>
              </a:rPr>
              <a:t> and </a:t>
            </a:r>
            <a:r>
              <a:rPr lang="en-US" sz="2600" i="1" dirty="0">
                <a:ea typeface="ＭＳ Ｐゴシック" pitchFamily="34" charset="-128"/>
              </a:rPr>
              <a:t>p</a:t>
            </a:r>
            <a:r>
              <a:rPr lang="en-US" sz="2600" baseline="-25000" dirty="0">
                <a:ea typeface="ＭＳ Ｐゴシック" pitchFamily="34" charset="-128"/>
              </a:rPr>
              <a:t>2</a:t>
            </a:r>
            <a:endParaRPr lang="en-IN" sz="2600" dirty="0"/>
          </a:p>
        </p:txBody>
      </p:sp>
    </p:spTree>
    <p:extLst>
      <p:ext uri="{BB962C8B-B14F-4D97-AF65-F5344CB8AC3E}">
        <p14:creationId xmlns:p14="http://schemas.microsoft.com/office/powerpoint/2010/main" val="15692626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sz="4000" dirty="0">
                <a:latin typeface="+mj-lt"/>
                <a:ea typeface="ＭＳ Ｐゴシック" pitchFamily="34" charset="-128"/>
              </a:rPr>
              <a:t>Section 8.4</a:t>
            </a:r>
            <a:endParaRPr lang="en-IN" sz="4000" dirty="0">
              <a:latin typeface="+mj-lt"/>
            </a:endParaRPr>
          </a:p>
        </p:txBody>
      </p:sp>
      <p:sp>
        <p:nvSpPr>
          <p:cNvPr id="3" name="Subtitle 2"/>
          <p:cNvSpPr>
            <a:spLocks noGrp="1"/>
          </p:cNvSpPr>
          <p:nvPr>
            <p:ph type="subTitle" idx="1"/>
          </p:nvPr>
        </p:nvSpPr>
        <p:spPr/>
        <p:txBody>
          <a:bodyPr/>
          <a:lstStyle/>
          <a:p>
            <a:pPr algn="ctr"/>
            <a:r>
              <a:rPr lang="en-US" sz="3600" dirty="0"/>
              <a:t>Testing the Difference Between Proportions</a:t>
            </a:r>
          </a:p>
        </p:txBody>
      </p:sp>
    </p:spTree>
    <p:extLst>
      <p:ext uri="{BB962C8B-B14F-4D97-AF65-F5344CB8AC3E}">
        <p14:creationId xmlns:p14="http://schemas.microsoft.com/office/powerpoint/2010/main" val="24288743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itchFamily="34" charset="-128"/>
              </a:rPr>
              <a:t>Section 8.4 Objectives</a:t>
            </a:r>
            <a:endParaRPr lang="en-IN" sz="3600" dirty="0">
              <a:latin typeface="+mj-lt"/>
            </a:endParaRPr>
          </a:p>
        </p:txBody>
      </p:sp>
      <p:sp>
        <p:nvSpPr>
          <p:cNvPr id="3" name="Content Placeholder 2"/>
          <p:cNvSpPr>
            <a:spLocks noGrp="1"/>
          </p:cNvSpPr>
          <p:nvPr>
            <p:ph idx="1"/>
          </p:nvPr>
        </p:nvSpPr>
        <p:spPr/>
        <p:txBody>
          <a:bodyPr/>
          <a:lstStyle/>
          <a:p>
            <a:pPr marL="255600" indent="-255600">
              <a:buSzPct val="100000"/>
            </a:pPr>
            <a:r>
              <a:rPr lang="en-US" sz="2600" dirty="0">
                <a:ea typeface="ＭＳ Ｐゴシック" pitchFamily="34" charset="-128"/>
              </a:rPr>
              <a:t>How to perform a two-sample </a:t>
            </a:r>
            <a:r>
              <a:rPr lang="en-US" sz="2600" i="1" dirty="0">
                <a:ea typeface="ＭＳ Ｐゴシック" pitchFamily="34" charset="-128"/>
              </a:rPr>
              <a:t>z</a:t>
            </a:r>
            <a:r>
              <a:rPr lang="en-US" sz="2600" dirty="0">
                <a:ea typeface="ＭＳ Ｐゴシック" pitchFamily="34" charset="-128"/>
              </a:rPr>
              <a:t>-test for the difference between two population proportions </a:t>
            </a:r>
            <a:r>
              <a:rPr lang="en-US" sz="2600" i="1" dirty="0">
                <a:ea typeface="ＭＳ Ｐゴシック" pitchFamily="34" charset="-128"/>
              </a:rPr>
              <a:t>p</a:t>
            </a:r>
            <a:r>
              <a:rPr lang="en-US" sz="2600" baseline="-25000" dirty="0">
                <a:ea typeface="ＭＳ Ｐゴシック" pitchFamily="34" charset="-128"/>
              </a:rPr>
              <a:t>1</a:t>
            </a:r>
            <a:r>
              <a:rPr lang="en-US" sz="2600" dirty="0">
                <a:ea typeface="ＭＳ Ｐゴシック" pitchFamily="34" charset="-128"/>
              </a:rPr>
              <a:t> and </a:t>
            </a:r>
            <a:r>
              <a:rPr lang="en-US" sz="2600" i="1" dirty="0">
                <a:ea typeface="ＭＳ Ｐゴシック" pitchFamily="34" charset="-128"/>
              </a:rPr>
              <a:t>p</a:t>
            </a:r>
            <a:r>
              <a:rPr lang="en-US" sz="2600" baseline="-25000" dirty="0">
                <a:ea typeface="ＭＳ Ｐゴシック" pitchFamily="34" charset="-128"/>
              </a:rPr>
              <a:t>2</a:t>
            </a:r>
          </a:p>
        </p:txBody>
      </p:sp>
    </p:spTree>
    <p:extLst>
      <p:ext uri="{BB962C8B-B14F-4D97-AF65-F5344CB8AC3E}">
        <p14:creationId xmlns:p14="http://schemas.microsoft.com/office/powerpoint/2010/main" val="12726120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itchFamily="34" charset="-128"/>
              </a:rPr>
              <a:t>Two-Sample </a:t>
            </a:r>
            <a:r>
              <a:rPr lang="en-US" sz="3600" i="1" dirty="0">
                <a:latin typeface="+mj-lt"/>
                <a:ea typeface="ＭＳ Ｐゴシック" pitchFamily="34" charset="-128"/>
              </a:rPr>
              <a:t>z</a:t>
            </a:r>
            <a:r>
              <a:rPr lang="en-US" sz="3600" dirty="0">
                <a:latin typeface="+mj-lt"/>
                <a:ea typeface="ＭＳ Ｐゴシック" pitchFamily="34" charset="-128"/>
              </a:rPr>
              <a:t>-Test for Proportions</a:t>
            </a:r>
            <a:endParaRPr lang="en-IN" sz="3600" dirty="0">
              <a:latin typeface="+mj-lt"/>
            </a:endParaRPr>
          </a:p>
        </p:txBody>
      </p:sp>
      <p:sp>
        <p:nvSpPr>
          <p:cNvPr id="3" name="Content Placeholder 2"/>
          <p:cNvSpPr>
            <a:spLocks noGrp="1"/>
          </p:cNvSpPr>
          <p:nvPr>
            <p:ph idx="1"/>
          </p:nvPr>
        </p:nvSpPr>
        <p:spPr/>
        <p:txBody>
          <a:bodyPr/>
          <a:lstStyle/>
          <a:p>
            <a:r>
              <a:rPr lang="en-US" sz="2600" dirty="0">
                <a:ea typeface="ＭＳ Ｐゴシック" pitchFamily="34" charset="-128"/>
              </a:rPr>
              <a:t>Used to test the difference between two population proportions, </a:t>
            </a:r>
            <a:r>
              <a:rPr lang="en-US" sz="2600" i="1" dirty="0">
                <a:ea typeface="ＭＳ Ｐゴシック" pitchFamily="34" charset="-128"/>
              </a:rPr>
              <a:t>p</a:t>
            </a:r>
            <a:r>
              <a:rPr lang="en-US" sz="2600" baseline="-25000" dirty="0">
                <a:ea typeface="ＭＳ Ｐゴシック" pitchFamily="34" charset="-128"/>
              </a:rPr>
              <a:t>1</a:t>
            </a:r>
            <a:r>
              <a:rPr lang="en-US" sz="2600" dirty="0">
                <a:ea typeface="ＭＳ Ｐゴシック" pitchFamily="34" charset="-128"/>
              </a:rPr>
              <a:t> and </a:t>
            </a:r>
            <a:r>
              <a:rPr lang="en-US" sz="2600" i="1" dirty="0">
                <a:ea typeface="ＭＳ Ｐゴシック" pitchFamily="34" charset="-128"/>
              </a:rPr>
              <a:t>p</a:t>
            </a:r>
            <a:r>
              <a:rPr lang="en-US" sz="2600" baseline="-25000" dirty="0">
                <a:ea typeface="ＭＳ Ｐゴシック" pitchFamily="34" charset="-128"/>
              </a:rPr>
              <a:t>2</a:t>
            </a:r>
            <a:r>
              <a:rPr lang="en-US" sz="2600" dirty="0">
                <a:ea typeface="ＭＳ Ｐゴシック" pitchFamily="34" charset="-128"/>
              </a:rPr>
              <a:t>.  </a:t>
            </a:r>
          </a:p>
          <a:p>
            <a:r>
              <a:rPr lang="en-US" sz="2600" dirty="0">
                <a:ea typeface="ＭＳ Ｐゴシック" pitchFamily="34" charset="-128"/>
              </a:rPr>
              <a:t>Three conditions are required to conduct the test.</a:t>
            </a:r>
          </a:p>
          <a:p>
            <a:pPr marL="745200" lvl="1" indent="-352800">
              <a:buFont typeface="Wingdings" pitchFamily="2" charset="2"/>
              <a:buAutoNum type="arabicPeriod"/>
            </a:pPr>
            <a:r>
              <a:rPr lang="en-US" sz="2400" dirty="0">
                <a:ea typeface="Times New Roman" pitchFamily="18" charset="0"/>
              </a:rPr>
              <a:t>The samples must be randomly selected.</a:t>
            </a:r>
          </a:p>
          <a:p>
            <a:pPr marL="745200" lvl="1" indent="-352800">
              <a:buFont typeface="Wingdings" pitchFamily="2" charset="2"/>
              <a:buAutoNum type="arabicPeriod"/>
            </a:pPr>
            <a:r>
              <a:rPr lang="en-US" sz="2400" dirty="0">
                <a:ea typeface="Times New Roman" pitchFamily="18" charset="0"/>
              </a:rPr>
              <a:t>The samples must be independent.</a:t>
            </a:r>
          </a:p>
          <a:p>
            <a:pPr marL="745200" lvl="1" indent="-352800">
              <a:buFont typeface="Wingdings" pitchFamily="2" charset="2"/>
              <a:buAutoNum type="arabicPeriod"/>
            </a:pPr>
            <a:r>
              <a:rPr lang="en-US" sz="2400" dirty="0">
                <a:ea typeface="Times New Roman" pitchFamily="18" charset="0"/>
              </a:rPr>
              <a:t>The samples must be large enough to use a normal sampling distribution. That is,</a:t>
            </a:r>
            <a:br>
              <a:rPr lang="en-US" sz="2400" dirty="0">
                <a:ea typeface="Times New Roman" pitchFamily="18" charset="0"/>
              </a:rPr>
            </a:br>
            <a:r>
              <a:rPr lang="en-US" sz="2400" i="1" dirty="0">
                <a:ea typeface="Times New Roman" pitchFamily="18" charset="0"/>
              </a:rPr>
              <a:t>n</a:t>
            </a:r>
            <a:r>
              <a:rPr lang="en-US" sz="2400" baseline="-25000" dirty="0">
                <a:ea typeface="Times New Roman" pitchFamily="18" charset="0"/>
              </a:rPr>
              <a:t>1</a:t>
            </a:r>
            <a:r>
              <a:rPr lang="en-US" sz="2400" i="1" dirty="0">
                <a:ea typeface="Times New Roman" pitchFamily="18" charset="0"/>
              </a:rPr>
              <a:t>p</a:t>
            </a:r>
            <a:r>
              <a:rPr lang="en-US" sz="2400" baseline="-25000" dirty="0">
                <a:ea typeface="Times New Roman" pitchFamily="18" charset="0"/>
              </a:rPr>
              <a:t>1</a:t>
            </a:r>
            <a:r>
              <a:rPr lang="en-US" sz="2400" dirty="0">
                <a:ea typeface="Times New Roman" pitchFamily="18" charset="0"/>
              </a:rPr>
              <a:t> </a:t>
            </a:r>
            <a:r>
              <a:rPr lang="en-US" sz="2400" dirty="0">
                <a:ea typeface="Times New Roman" pitchFamily="18" charset="0"/>
                <a:sym typeface="Symbol" pitchFamily="18" charset="2"/>
              </a:rPr>
              <a:t> 5,  </a:t>
            </a:r>
            <a:r>
              <a:rPr lang="en-US" sz="2400" i="1" dirty="0">
                <a:ea typeface="Times New Roman" pitchFamily="18" charset="0"/>
              </a:rPr>
              <a:t>n</a:t>
            </a:r>
            <a:r>
              <a:rPr lang="en-US" sz="2400" baseline="-25000" dirty="0">
                <a:ea typeface="Times New Roman" pitchFamily="18" charset="0"/>
              </a:rPr>
              <a:t>1</a:t>
            </a:r>
            <a:r>
              <a:rPr lang="en-US" sz="2400" i="1" dirty="0">
                <a:ea typeface="Times New Roman" pitchFamily="18" charset="0"/>
              </a:rPr>
              <a:t>q</a:t>
            </a:r>
            <a:r>
              <a:rPr lang="en-US" sz="2400" baseline="-25000" dirty="0">
                <a:ea typeface="Times New Roman" pitchFamily="18" charset="0"/>
              </a:rPr>
              <a:t>1</a:t>
            </a:r>
            <a:r>
              <a:rPr lang="en-US" sz="2400" dirty="0">
                <a:ea typeface="Times New Roman" pitchFamily="18" charset="0"/>
              </a:rPr>
              <a:t> </a:t>
            </a:r>
            <a:r>
              <a:rPr lang="en-US" sz="2400" dirty="0">
                <a:ea typeface="Times New Roman" pitchFamily="18" charset="0"/>
                <a:sym typeface="Symbol" pitchFamily="18" charset="2"/>
              </a:rPr>
              <a:t> 5, </a:t>
            </a:r>
            <a:r>
              <a:rPr lang="en-US" sz="2400" i="1" dirty="0">
                <a:ea typeface="Times New Roman" pitchFamily="18" charset="0"/>
              </a:rPr>
              <a:t>n</a:t>
            </a:r>
            <a:r>
              <a:rPr lang="en-US" sz="2400" baseline="-25000" dirty="0">
                <a:ea typeface="Times New Roman" pitchFamily="18" charset="0"/>
              </a:rPr>
              <a:t>2</a:t>
            </a:r>
            <a:r>
              <a:rPr lang="en-US" sz="2400" i="1" dirty="0">
                <a:ea typeface="Times New Roman" pitchFamily="18" charset="0"/>
              </a:rPr>
              <a:t>p</a:t>
            </a:r>
            <a:r>
              <a:rPr lang="en-US" sz="2400" baseline="-25000" dirty="0">
                <a:ea typeface="Times New Roman" pitchFamily="18" charset="0"/>
              </a:rPr>
              <a:t>2</a:t>
            </a:r>
            <a:r>
              <a:rPr lang="en-US" sz="2400" dirty="0">
                <a:ea typeface="Times New Roman" pitchFamily="18" charset="0"/>
              </a:rPr>
              <a:t> </a:t>
            </a:r>
            <a:r>
              <a:rPr lang="en-US" sz="2400" dirty="0">
                <a:ea typeface="Times New Roman" pitchFamily="18" charset="0"/>
                <a:sym typeface="Symbol" pitchFamily="18" charset="2"/>
              </a:rPr>
              <a:t> 5, and </a:t>
            </a:r>
            <a:r>
              <a:rPr lang="en-US" sz="2400" i="1" dirty="0">
                <a:ea typeface="Times New Roman" pitchFamily="18" charset="0"/>
              </a:rPr>
              <a:t>n</a:t>
            </a:r>
            <a:r>
              <a:rPr lang="en-US" sz="2400" baseline="-25000" dirty="0">
                <a:ea typeface="Times New Roman" pitchFamily="18" charset="0"/>
              </a:rPr>
              <a:t>2</a:t>
            </a:r>
            <a:r>
              <a:rPr lang="en-US" sz="2400" i="1" dirty="0">
                <a:ea typeface="Times New Roman" pitchFamily="18" charset="0"/>
              </a:rPr>
              <a:t>q</a:t>
            </a:r>
            <a:r>
              <a:rPr lang="en-US" sz="2400" baseline="-25000" dirty="0">
                <a:ea typeface="Times New Roman" pitchFamily="18" charset="0"/>
              </a:rPr>
              <a:t>2</a:t>
            </a:r>
            <a:r>
              <a:rPr lang="en-US" sz="2400" dirty="0">
                <a:ea typeface="Times New Roman" pitchFamily="18" charset="0"/>
              </a:rPr>
              <a:t> </a:t>
            </a:r>
            <a:r>
              <a:rPr lang="en-US" sz="2400" dirty="0">
                <a:ea typeface="Times New Roman" pitchFamily="18" charset="0"/>
                <a:sym typeface="Symbol" pitchFamily="18" charset="2"/>
              </a:rPr>
              <a:t> 5.</a:t>
            </a:r>
            <a:endParaRPr lang="en-IN" sz="2400" dirty="0"/>
          </a:p>
        </p:txBody>
      </p:sp>
    </p:spTree>
    <p:extLst>
      <p:ext uri="{BB962C8B-B14F-4D97-AF65-F5344CB8AC3E}">
        <p14:creationId xmlns:p14="http://schemas.microsoft.com/office/powerpoint/2010/main" val="17615104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itchFamily="34" charset="-128"/>
              </a:rPr>
              <a:t>Two-Sample </a:t>
            </a:r>
            <a:r>
              <a:rPr lang="en-US" sz="3600" i="1" dirty="0">
                <a:latin typeface="+mj-lt"/>
                <a:ea typeface="ＭＳ Ｐゴシック" pitchFamily="34" charset="-128"/>
              </a:rPr>
              <a:t>z</a:t>
            </a:r>
            <a:r>
              <a:rPr lang="en-US" sz="3600" dirty="0">
                <a:latin typeface="+mj-lt"/>
                <a:ea typeface="ＭＳ Ｐゴシック" pitchFamily="34" charset="-128"/>
              </a:rPr>
              <a:t>-Test for the Difference Between Proportions </a:t>
            </a:r>
            <a:r>
              <a:rPr lang="en-US" sz="2000" b="0" dirty="0">
                <a:latin typeface="+mj-lt"/>
                <a:ea typeface="ＭＳ Ｐゴシック" pitchFamily="34" charset="-128"/>
              </a:rPr>
              <a:t>(1 of 5)</a:t>
            </a:r>
            <a:endParaRPr lang="en-IN" sz="2000" b="0" dirty="0">
              <a:latin typeface="+mj-lt"/>
            </a:endParaRPr>
          </a:p>
        </p:txBody>
      </p:sp>
      <p:pic>
        <p:nvPicPr>
          <p:cNvPr id="9" name="Picture 8" descr="If these conditions are met, then the sampling distribution for p hat 1 minus p hat 2 is a normal distribution. Mean: mu p hat 1 minus p hat 2 = p 1 minus p 2. A weighted estimate of p 1 and p 2 can be found by using p bar = fraction x 1 + x 2 over n 1 + n 2, where x 1 = n 1 p hat 1 and x 2 = n 2 p hat 2. Standard error: sigma p hat 1 minus p hat 2 = square root of p bar q bar, times fraction 1 over n 1 + 1 over 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7557025" cy="4254579"/>
          </a:xfrm>
          <a:prstGeom prst="rect">
            <a:avLst/>
          </a:prstGeom>
        </p:spPr>
      </p:pic>
    </p:spTree>
    <p:extLst>
      <p:ext uri="{BB962C8B-B14F-4D97-AF65-F5344CB8AC3E}">
        <p14:creationId xmlns:p14="http://schemas.microsoft.com/office/powerpoint/2010/main" val="15692626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itchFamily="34" charset="-128"/>
              </a:rPr>
              <a:t>Two-Sample </a:t>
            </a:r>
            <a:r>
              <a:rPr lang="en-US" sz="3600" i="1" dirty="0">
                <a:latin typeface="+mj-lt"/>
                <a:ea typeface="ＭＳ Ｐゴシック" pitchFamily="34" charset="-128"/>
              </a:rPr>
              <a:t>z</a:t>
            </a:r>
            <a:r>
              <a:rPr lang="en-US" sz="3600" dirty="0">
                <a:latin typeface="+mj-lt"/>
                <a:ea typeface="ＭＳ Ｐゴシック" pitchFamily="34" charset="-128"/>
              </a:rPr>
              <a:t>-Test for the Difference Between Proportions </a:t>
            </a:r>
            <a:r>
              <a:rPr lang="en-US" sz="2000" b="0" dirty="0">
                <a:latin typeface="+mj-lt"/>
                <a:ea typeface="ＭＳ Ｐゴシック" pitchFamily="34" charset="-128"/>
              </a:rPr>
              <a:t>(2 of 5)</a:t>
            </a:r>
            <a:endParaRPr lang="en-IN" sz="2000" b="0" dirty="0">
              <a:latin typeface="+mj-lt"/>
            </a:endParaRPr>
          </a:p>
        </p:txBody>
      </p:sp>
      <p:pic>
        <p:nvPicPr>
          <p:cNvPr id="9" name="Picture 8" descr="The test statistic is p hat 1 minus p hat 2. The standardized test statistic is z = fraction p hat 1 minus p hat 2, minus p 1 minus p 2 over square root of p bar q bar, times fraction 1 over n 1 + fraction 1 over n 2 where p bar = fraction x 1 + x 2 over n 1 + n 2 and q bar = 1 minus p bar. Note: n 1 p bar, n 1 q bar, n 2 p bar, and n 2 q bar must be at least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 y="1600200"/>
            <a:ext cx="6870023" cy="3988777"/>
          </a:xfrm>
          <a:prstGeom prst="rect">
            <a:avLst/>
          </a:prstGeom>
        </p:spPr>
      </p:pic>
    </p:spTree>
    <p:extLst>
      <p:ext uri="{BB962C8B-B14F-4D97-AF65-F5344CB8AC3E}">
        <p14:creationId xmlns:p14="http://schemas.microsoft.com/office/powerpoint/2010/main" val="156926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itchFamily="34" charset="-128"/>
              </a:rPr>
              <a:t>Two-Sample </a:t>
            </a:r>
            <a:r>
              <a:rPr lang="en-US" sz="3600" i="1" dirty="0">
                <a:latin typeface="+mj-lt"/>
                <a:ea typeface="ＭＳ Ｐゴシック" pitchFamily="34" charset="-128"/>
              </a:rPr>
              <a:t>z</a:t>
            </a:r>
            <a:r>
              <a:rPr lang="en-US" sz="3600" dirty="0">
                <a:latin typeface="+mj-lt"/>
                <a:ea typeface="ＭＳ Ｐゴシック" pitchFamily="34" charset="-128"/>
              </a:rPr>
              <a:t>-Test for the Difference Between Proportions </a:t>
            </a:r>
            <a:r>
              <a:rPr lang="en-US" sz="2000" b="0" dirty="0">
                <a:latin typeface="+mj-lt"/>
                <a:ea typeface="ＭＳ Ｐゴシック" pitchFamily="34" charset="-128"/>
              </a:rPr>
              <a:t>(3 of 5)</a:t>
            </a:r>
            <a:endParaRPr lang="en-IN" sz="2000" b="0" dirty="0">
              <a:latin typeface="+mj-lt"/>
            </a:endParaRPr>
          </a:p>
        </p:txBody>
      </p:sp>
      <p:pic>
        <p:nvPicPr>
          <p:cNvPr id="3" name="Picture 2" descr="1 Verify that the samples are random and independent. 2. Find the weighted estimate of p 1 and p 2. Verify that n 1 p bar, n 1 q bar, n 2 p bar, n 2 q bar are at least 5: p bar = fraction x 1 + x 2 over n 1 + n 2, q bar = 1 minus p bar. 3. State the claim. Identify the null and alternative hypotheses: state H 0 and H a. 4. Specify the level of significance: identify alpha."/>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582" y="1597489"/>
            <a:ext cx="8114836" cy="4538499"/>
          </a:xfrm>
          <a:prstGeom prst="rect">
            <a:avLst/>
          </a:prstGeom>
        </p:spPr>
      </p:pic>
    </p:spTree>
    <p:extLst>
      <p:ext uri="{BB962C8B-B14F-4D97-AF65-F5344CB8AC3E}">
        <p14:creationId xmlns:p14="http://schemas.microsoft.com/office/powerpoint/2010/main" val="1616364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ea typeface="ＭＳ Ｐゴシック" pitchFamily="34" charset="-128"/>
              </a:rPr>
              <a:t>Two-Sample </a:t>
            </a:r>
            <a:r>
              <a:rPr lang="en-US" sz="3600" i="1" dirty="0">
                <a:latin typeface="+mj-lt"/>
                <a:ea typeface="ＭＳ Ｐゴシック" pitchFamily="34" charset="-128"/>
              </a:rPr>
              <a:t>z</a:t>
            </a:r>
            <a:r>
              <a:rPr lang="en-US" sz="3600" dirty="0">
                <a:latin typeface="+mj-lt"/>
                <a:ea typeface="ＭＳ Ｐゴシック" pitchFamily="34" charset="-128"/>
              </a:rPr>
              <a:t>-Test for the Difference Between Proportions </a:t>
            </a:r>
            <a:r>
              <a:rPr lang="en-US" sz="2000" b="0" dirty="0">
                <a:latin typeface="+mj-lt"/>
                <a:ea typeface="ＭＳ Ｐゴシック" pitchFamily="34" charset="-128"/>
              </a:rPr>
              <a:t>(4 of 5)</a:t>
            </a:r>
            <a:endParaRPr lang="en-IN" sz="2000" b="0" dirty="0">
              <a:latin typeface="+mj-lt"/>
            </a:endParaRPr>
          </a:p>
        </p:txBody>
      </p:sp>
      <p:pic>
        <p:nvPicPr>
          <p:cNvPr id="5" name="Picture 4" descr="5. Determine the critical value(s): use table 4 in appendix b. 6. Determine the rejection region(s): 7. Find the standardized test statistic and sketch the sampling distribution: z = fraction p hat 1 minus p hat 2, minus p 1 minus p 2, over square root of p bar q bar, times fraction 1 over n 1 + fraction 1 over 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4582" y="1590999"/>
            <a:ext cx="8114836" cy="3258642"/>
          </a:xfrm>
          <a:prstGeom prst="rect">
            <a:avLst/>
          </a:prstGeom>
        </p:spPr>
      </p:pic>
    </p:spTree>
    <p:extLst>
      <p:ext uri="{BB962C8B-B14F-4D97-AF65-F5344CB8AC3E}">
        <p14:creationId xmlns:p14="http://schemas.microsoft.com/office/powerpoint/2010/main" val="3572568834"/>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1214</TotalTime>
  <Words>701</Words>
  <Application>Microsoft Office PowerPoint</Application>
  <PresentationFormat>On-screen Show (4:3)</PresentationFormat>
  <Paragraphs>73</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ＭＳ Ｐゴシック</vt:lpstr>
      <vt:lpstr>Arial</vt:lpstr>
      <vt:lpstr>Symbol</vt:lpstr>
      <vt:lpstr>Times New Roman</vt:lpstr>
      <vt:lpstr>Verdana</vt:lpstr>
      <vt:lpstr>Wingdings</vt:lpstr>
      <vt:lpstr>508 Lecture</vt:lpstr>
      <vt:lpstr>Elementary Statistics: Picturing The World</vt:lpstr>
      <vt:lpstr>Chapter Outline</vt:lpstr>
      <vt:lpstr>Section 8.4</vt:lpstr>
      <vt:lpstr>Section 8.4 Objectives</vt:lpstr>
      <vt:lpstr>Two-Sample z-Test for Proportions</vt:lpstr>
      <vt:lpstr>Two-Sample z-Test for the Difference Between Proportions (1 of 5)</vt:lpstr>
      <vt:lpstr>Two-Sample z-Test for the Difference Between Proportions (2 of 5)</vt:lpstr>
      <vt:lpstr>Two-Sample z-Test for the Difference Between Proportions (3 of 5)</vt:lpstr>
      <vt:lpstr>Two-Sample z-Test for the Difference Between Proportions (4 of 5)</vt:lpstr>
      <vt:lpstr>Two-Sample z-Test for the Difference Between Proportions (5 of 5)</vt:lpstr>
      <vt:lpstr>Example 1: Two-Sample z-Test for the Difference Between Proportions (1 of 5)</vt:lpstr>
      <vt:lpstr>Example 1: Two-Sample z-Test for the Difference Between Proportions (2 of 5)</vt:lpstr>
      <vt:lpstr>Example 1: Two-Sample z-Test for the Difference Between Proportions (3 of 5)</vt:lpstr>
      <vt:lpstr>Example 1: Two-Sample z-Test for the Difference Between Proportions (4 of 5)</vt:lpstr>
      <vt:lpstr>Example 1: Two-Sample z-Test for the Difference Between Proportions (5 of 5)</vt:lpstr>
      <vt:lpstr>Example 2: Two-Sample z-Test for the Difference Between Proportions (1 of 5)</vt:lpstr>
      <vt:lpstr>Example 2: Two-Sample z-Test for the Difference Between Proportions (2 of 5)</vt:lpstr>
      <vt:lpstr>Example 2: Two-Sample z-Test for the Difference Between Proportions (3 of 5)</vt:lpstr>
      <vt:lpstr>Example 2: Two-Sample z-Test for the Difference Between Proportions (4 of 5)</vt:lpstr>
      <vt:lpstr>Example 2: Two-Sample z-Test for the Difference Between Proportions (5 of 5)</vt:lpstr>
      <vt:lpstr>Section 8.4 Summary</vt:lpstr>
    </vt:vector>
  </TitlesOfParts>
  <Company>echosvoice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Elementary Statistics: Picturing The World, 6e</dc:title>
  <dc:subject>Statistics</dc:subject>
  <dc:creator>Larson/Farber</dc:creator>
  <cp:lastModifiedBy>Mandy</cp:lastModifiedBy>
  <cp:revision>483</cp:revision>
  <dcterms:created xsi:type="dcterms:W3CDTF">2014-07-14T20:04:21Z</dcterms:created>
  <dcterms:modified xsi:type="dcterms:W3CDTF">2018-06-10T02:55:48Z</dcterms:modified>
</cp:coreProperties>
</file>