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77" r:id="rId2"/>
    <p:sldId id="378" r:id="rId3"/>
    <p:sldId id="379" r:id="rId4"/>
    <p:sldId id="380" r:id="rId5"/>
    <p:sldId id="381" r:id="rId6"/>
    <p:sldId id="382" r:id="rId7"/>
    <p:sldId id="383" r:id="rId8"/>
    <p:sldId id="395" r:id="rId9"/>
    <p:sldId id="385" r:id="rId10"/>
    <p:sldId id="386" r:id="rId11"/>
    <p:sldId id="388" r:id="rId12"/>
    <p:sldId id="397" r:id="rId13"/>
    <p:sldId id="398" r:id="rId14"/>
    <p:sldId id="389" r:id="rId15"/>
    <p:sldId id="390" r:id="rId16"/>
    <p:sldId id="391" r:id="rId17"/>
    <p:sldId id="399" r:id="rId18"/>
    <p:sldId id="39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0" autoAdjust="0"/>
    <p:restoredTop sz="86421" autoAdjust="0"/>
  </p:normalViewPr>
  <p:slideViewPr>
    <p:cSldViewPr>
      <p:cViewPr varScale="1">
        <p:scale>
          <a:sx n="100" d="100"/>
          <a:sy n="100" d="100"/>
        </p:scale>
        <p:origin x="3432" y="84"/>
      </p:cViewPr>
      <p:guideLst>
        <p:guide orient="horz" pos="2160"/>
        <p:guide pos="2880"/>
      </p:guideLst>
    </p:cSldViewPr>
  </p:slideViewPr>
  <p:outlineViewPr>
    <p:cViewPr>
      <p:scale>
        <a:sx n="33" d="100"/>
        <a:sy n="33" d="100"/>
      </p:scale>
      <p:origin x="0" y="-2496"/>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6/9/2018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6/9/2018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pic>
        <p:nvPicPr>
          <p:cNvPr id="1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621" y="1794433"/>
            <a:ext cx="3530579" cy="451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6/9/2018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6/9/2018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6/9/2018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6/9/2018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6/9/2018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229600" cy="1111068"/>
          </a:xfrm>
        </p:spPr>
        <p:txBody>
          <a:bodyPr/>
          <a:lstStyle/>
          <a:p>
            <a:r>
              <a:rPr lang="en-US" sz="3600" dirty="0">
                <a:latin typeface="+mj-lt"/>
              </a:rPr>
              <a:t>Elementary Statistics: Picturing The World</a:t>
            </a:r>
            <a:endParaRPr lang="en-IN" sz="3600" dirty="0">
              <a:latin typeface="+mj-lt"/>
            </a:endParaRPr>
          </a:p>
        </p:txBody>
      </p:sp>
      <p:sp>
        <p:nvSpPr>
          <p:cNvPr id="3" name="Text Placeholder 2"/>
          <p:cNvSpPr>
            <a:spLocks noGrp="1"/>
          </p:cNvSpPr>
          <p:nvPr>
            <p:ph type="body" sz="quarter" idx="13"/>
          </p:nvPr>
        </p:nvSpPr>
        <p:spPr>
          <a:xfrm>
            <a:off x="457200" y="1339670"/>
            <a:ext cx="8229600" cy="326570"/>
          </a:xfrm>
        </p:spPr>
        <p:txBody>
          <a:bodyPr/>
          <a:lstStyle/>
          <a:p>
            <a:r>
              <a:rPr lang="en-IN" sz="2400" dirty="0">
                <a:latin typeface="+mj-lt"/>
              </a:rPr>
              <a:t>Sixth Edition</a:t>
            </a:r>
          </a:p>
        </p:txBody>
      </p:sp>
      <p:sp>
        <p:nvSpPr>
          <p:cNvPr id="4" name="Text Placeholder 3"/>
          <p:cNvSpPr>
            <a:spLocks noGrp="1"/>
          </p:cNvSpPr>
          <p:nvPr>
            <p:ph type="body" sz="quarter" idx="14"/>
          </p:nvPr>
        </p:nvSpPr>
        <p:spPr/>
        <p:txBody>
          <a:bodyPr/>
          <a:lstStyle/>
          <a:p>
            <a:pPr algn="ctr"/>
            <a:r>
              <a:rPr lang="en-IN" sz="4000" b="1" dirty="0"/>
              <a:t>Chapter 8</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sz="3600" dirty="0">
                <a:cs typeface="Times New Roman" panose="02020603050405020304" pitchFamily="18" charset="0"/>
              </a:rPr>
              <a:t>Hypothesis Testing with Two Samples</a:t>
            </a:r>
            <a:endParaRPr lang="en-IN" dirty="0"/>
          </a:p>
        </p:txBody>
      </p:sp>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64555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latin typeface="+mj-lt"/>
                <a:ea typeface="ＭＳ Ｐゴシック" panose="020B0600070205080204" pitchFamily="34" charset="-128"/>
              </a:rPr>
              <a:t>t</a:t>
            </a:r>
            <a:r>
              <a:rPr lang="en-US" sz="3600" dirty="0">
                <a:latin typeface="+mj-lt"/>
                <a:ea typeface="ＭＳ Ｐゴシック" panose="020B0600070205080204" pitchFamily="34" charset="-128"/>
              </a:rPr>
              <a:t>-Test for the Difference Between Means </a:t>
            </a:r>
            <a:r>
              <a:rPr lang="en-US" sz="2000" b="0" dirty="0">
                <a:latin typeface="+mj-lt"/>
                <a:ea typeface="ＭＳ Ｐゴシック" panose="020B0600070205080204" pitchFamily="34" charset="-128"/>
              </a:rPr>
              <a:t>(4 of 4)</a:t>
            </a:r>
            <a:endParaRPr lang="en-US" sz="2000" dirty="0">
              <a:latin typeface="+mj-lt"/>
            </a:endParaRPr>
          </a:p>
        </p:txBody>
      </p:sp>
      <p:pic>
        <p:nvPicPr>
          <p:cNvPr id="6" name="Picture 5" descr="The test statistic is d bar = fraction sigma d over n. The standardized test statistic is t = fraction d bar minus mu d over fraction s d over square root of 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76400"/>
            <a:ext cx="4920677" cy="3051766"/>
          </a:xfrm>
          <a:prstGeom prst="rect">
            <a:avLst/>
          </a:prstGeom>
        </p:spPr>
      </p:pic>
      <p:sp>
        <p:nvSpPr>
          <p:cNvPr id="3" name="Content Placeholder 2"/>
          <p:cNvSpPr>
            <a:spLocks noGrp="1"/>
          </p:cNvSpPr>
          <p:nvPr>
            <p:ph idx="1"/>
          </p:nvPr>
        </p:nvSpPr>
        <p:spPr>
          <a:xfrm>
            <a:off x="457200" y="4876800"/>
            <a:ext cx="8229600" cy="381000"/>
          </a:xfrm>
        </p:spPr>
        <p:txBody>
          <a:bodyPr/>
          <a:lstStyle/>
          <a:p>
            <a:pPr>
              <a:spcBef>
                <a:spcPct val="5000"/>
              </a:spcBef>
            </a:pPr>
            <a:r>
              <a:rPr lang="en-US" sz="2600" dirty="0">
                <a:ea typeface="ＭＳ Ｐゴシック" panose="020B0600070205080204" pitchFamily="34" charset="-128"/>
              </a:rPr>
              <a:t>The degrees of freedom are d.f. = </a:t>
            </a:r>
            <a:r>
              <a:rPr lang="en-US" sz="2600" i="1" dirty="0">
                <a:ea typeface="ＭＳ Ｐゴシック" panose="020B0600070205080204" pitchFamily="34" charset="-128"/>
              </a:rPr>
              <a:t>n</a:t>
            </a:r>
            <a:r>
              <a:rPr lang="en-US" sz="2600" dirty="0">
                <a:ea typeface="ＭＳ Ｐゴシック" panose="020B0600070205080204" pitchFamily="34" charset="-128"/>
              </a:rPr>
              <a:t> </a:t>
            </a:r>
            <a:r>
              <a:rPr lang="en-US" sz="2800" dirty="0"/>
              <a:t>−</a:t>
            </a:r>
            <a:r>
              <a:rPr lang="en-US" sz="2600" dirty="0">
                <a:ea typeface="ＭＳ Ｐゴシック" panose="020B0600070205080204" pitchFamily="34" charset="-128"/>
              </a:rPr>
              <a:t> 1</a:t>
            </a:r>
            <a:endParaRPr lang="el-GR" sz="2600" dirty="0">
              <a:ea typeface="ＭＳ Ｐゴシック" panose="020B0600070205080204" pitchFamily="34" charset="-128"/>
            </a:endParaRPr>
          </a:p>
        </p:txBody>
      </p:sp>
    </p:spTree>
    <p:extLst>
      <p:ext uri="{BB962C8B-B14F-4D97-AF65-F5344CB8AC3E}">
        <p14:creationId xmlns:p14="http://schemas.microsoft.com/office/powerpoint/2010/main" val="35302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latin typeface="+mj-lt"/>
                <a:ea typeface="ＭＳ Ｐゴシック" panose="020B0600070205080204" pitchFamily="34" charset="-128"/>
              </a:rPr>
              <a:t>t</a:t>
            </a:r>
            <a:r>
              <a:rPr lang="en-US" sz="3600" dirty="0">
                <a:latin typeface="+mj-lt"/>
                <a:ea typeface="ＭＳ Ｐゴシック" panose="020B0600070205080204" pitchFamily="34" charset="-128"/>
              </a:rPr>
              <a:t>-Test for the Difference Between Means (Dependent Samples) </a:t>
            </a:r>
            <a:r>
              <a:rPr lang="en-US" sz="2000" b="0" dirty="0">
                <a:latin typeface="+mj-lt"/>
                <a:ea typeface="ＭＳ Ｐゴシック" panose="020B0600070205080204" pitchFamily="34" charset="-128"/>
              </a:rPr>
              <a:t>(1 of 3)</a:t>
            </a:r>
            <a:endParaRPr lang="en-US" sz="2000" dirty="0">
              <a:latin typeface="+mj-lt"/>
            </a:endParaRPr>
          </a:p>
        </p:txBody>
      </p:sp>
      <p:graphicFrame>
        <p:nvGraphicFramePr>
          <p:cNvPr id="7" name="Table 1"/>
          <p:cNvGraphicFramePr>
            <a:graphicFrameLocks noGrp="1"/>
          </p:cNvGraphicFramePr>
          <p:nvPr>
            <p:ph idx="1"/>
            <p:extLst>
              <p:ext uri="{D42A27DB-BD31-4B8C-83A1-F6EECF244321}">
                <p14:modId xmlns:p14="http://schemas.microsoft.com/office/powerpoint/2010/main" val="3803373687"/>
              </p:ext>
            </p:extLst>
          </p:nvPr>
        </p:nvGraphicFramePr>
        <p:xfrm>
          <a:off x="457200" y="1719599"/>
          <a:ext cx="8229600" cy="4015236"/>
        </p:xfrm>
        <a:graphic>
          <a:graphicData uri="http://schemas.openxmlformats.org/drawingml/2006/table">
            <a:tbl>
              <a:tblPr firstRow="1" bandRow="1">
                <a:tableStyleId>{3B4B98B0-60AC-42C2-AFA5-B58CD77FA1E5}</a:tableStyleId>
              </a:tblPr>
              <a:tblGrid>
                <a:gridCol w="4648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425057">
                <a:tc>
                  <a:txBody>
                    <a:bodyPr/>
                    <a:lstStyle/>
                    <a:p>
                      <a:pPr algn="ctr"/>
                      <a:r>
                        <a:rPr lang="en-IN" sz="2400" baseline="0" dirty="0">
                          <a:solidFill>
                            <a:schemeClr val="tx1"/>
                          </a:solidFill>
                          <a:latin typeface="+mn-lt"/>
                        </a:rPr>
                        <a:t>    </a:t>
                      </a:r>
                      <a:r>
                        <a:rPr lang="en-IN" sz="2400" i="0" dirty="0">
                          <a:solidFill>
                            <a:schemeClr val="tx1"/>
                          </a:solidFill>
                          <a:latin typeface="+mn-lt"/>
                        </a:rPr>
                        <a:t>In 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2400" dirty="0">
                          <a:solidFill>
                            <a:schemeClr val="tx1"/>
                          </a:solidFill>
                          <a:latin typeface="+mn-lt"/>
                        </a:rPr>
                        <a:t>In Symbols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545869">
                <a:tc>
                  <a:txBody>
                    <a:bodyPr/>
                    <a:lstStyle/>
                    <a:p>
                      <a:pPr marL="442800" indent="-442800" eaLnBrk="1" hangingPunct="1">
                        <a:spcBef>
                          <a:spcPct val="35000"/>
                        </a:spcBef>
                        <a:buClr>
                          <a:srgbClr val="007FA3"/>
                        </a:buClr>
                        <a:buFont typeface="Wingdings" pitchFamily="2" charset="2"/>
                        <a:buAutoNum type="arabicPeriod"/>
                        <a:defRPr/>
                      </a:pPr>
                      <a:r>
                        <a:rPr lang="en-US" sz="2200" dirty="0">
                          <a:solidFill>
                            <a:prstClr val="black"/>
                          </a:solidFill>
                          <a:ea typeface="+mn-ea"/>
                        </a:rPr>
                        <a:t>Verify that </a:t>
                      </a:r>
                      <a:r>
                        <a:rPr lang="en-US" sz="2200" dirty="0">
                          <a:solidFill>
                            <a:prstClr val="black"/>
                          </a:solidFill>
                          <a:ea typeface="+mn-ea"/>
                          <a:sym typeface="Symbol"/>
                        </a:rPr>
                        <a:t>the samples are random and dependent, and either the populations are normally distributed </a:t>
                      </a:r>
                      <a:r>
                        <a:rPr lang="en-US" sz="2200" i="0" dirty="0">
                          <a:solidFill>
                            <a:prstClr val="black"/>
                          </a:solidFill>
                          <a:ea typeface="+mn-ea"/>
                          <a:sym typeface="Symbol"/>
                        </a:rPr>
                        <a:t>or</a:t>
                      </a:r>
                      <a:r>
                        <a:rPr lang="en-US" sz="2200" dirty="0">
                          <a:solidFill>
                            <a:prstClr val="black"/>
                          </a:solidFill>
                          <a:ea typeface="+mn-ea"/>
                          <a:sym typeface="Symbol"/>
                        </a:rPr>
                        <a:t> </a:t>
                      </a:r>
                      <a:r>
                        <a:rPr lang="en-US" sz="2200" i="1" dirty="0">
                          <a:ea typeface="+mn-ea"/>
                        </a:rPr>
                        <a:t>n</a:t>
                      </a:r>
                      <a:r>
                        <a:rPr lang="en-US" sz="2200" dirty="0">
                          <a:ea typeface="+mn-ea"/>
                        </a:rPr>
                        <a:t> </a:t>
                      </a:r>
                      <a:r>
                        <a:rPr lang="en-US" sz="2200" dirty="0">
                          <a:ea typeface="+mn-ea"/>
                          <a:sym typeface="Symbol"/>
                        </a:rPr>
                        <a:t> 30</a:t>
                      </a:r>
                      <a:r>
                        <a:rPr lang="en-US" sz="2200" baseline="-25000" dirty="0">
                          <a:ea typeface="+mn-ea"/>
                          <a:sym typeface="Symbol"/>
                        </a:rPr>
                        <a:t>.</a:t>
                      </a:r>
                      <a:endParaRPr lang="en-US" sz="2200" dirty="0">
                        <a:solidFill>
                          <a:prstClr val="black"/>
                        </a:solidFill>
                        <a:ea typeface="+mn-ea"/>
                        <a:sym typeface="Symbo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IN" sz="2200" dirty="0">
                          <a:solidFill>
                            <a:schemeClr val="bg1"/>
                          </a:solidFill>
                          <a:latin typeface="+mn-lt"/>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1187178">
                <a:tc>
                  <a:txBody>
                    <a:bodyPr/>
                    <a:lstStyle/>
                    <a:p>
                      <a:pPr marL="442800" indent="-442800" eaLnBrk="1" hangingPunct="1">
                        <a:spcBef>
                          <a:spcPct val="55000"/>
                        </a:spcBef>
                        <a:buClr>
                          <a:srgbClr val="007FA3"/>
                        </a:buClr>
                        <a:buFont typeface="+mj-lt"/>
                        <a:buAutoNum type="arabicPeriod" startAt="2"/>
                        <a:defRPr/>
                      </a:pPr>
                      <a:r>
                        <a:rPr lang="en-US" altLang="en-US" sz="2200" dirty="0">
                          <a:ea typeface="+mn-ea"/>
                          <a:cs typeface="Arial" charset="0"/>
                        </a:rPr>
                        <a:t>State the claim mathematically.  Identify the null and alternative hypotheses.</a:t>
                      </a:r>
                      <a:endParaRPr lang="en-US" altLang="en-US" sz="2200" dirty="0">
                        <a:ea typeface="+mn-ea"/>
                        <a:cs typeface="Arial" charset="0"/>
                        <a:sym typeface="Symbol"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t>State </a:t>
                      </a:r>
                      <a:r>
                        <a:rPr lang="en-US" sz="2200" i="1" dirty="0"/>
                        <a:t>H</a:t>
                      </a:r>
                      <a:r>
                        <a:rPr lang="en-US" sz="2200" baseline="-25000" dirty="0"/>
                        <a:t>0</a:t>
                      </a:r>
                      <a:r>
                        <a:rPr lang="en-US" sz="2200" dirty="0"/>
                        <a:t> and </a:t>
                      </a:r>
                      <a:r>
                        <a:rPr lang="en-US" sz="2200" i="1" dirty="0"/>
                        <a:t>H</a:t>
                      </a:r>
                      <a:r>
                        <a:rPr lang="en-US" sz="2200" i="1" baseline="-25000" dirty="0"/>
                        <a:t>a</a:t>
                      </a:r>
                      <a:r>
                        <a:rPr lang="en-US" sz="22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824989">
                <a:tc>
                  <a:txBody>
                    <a:bodyPr/>
                    <a:lstStyle/>
                    <a:p>
                      <a:pPr marL="442800" indent="-442800" eaLnBrk="1" hangingPunct="1">
                        <a:spcBef>
                          <a:spcPct val="55000"/>
                        </a:spcBef>
                        <a:buClr>
                          <a:srgbClr val="007FA3"/>
                        </a:buClr>
                        <a:buFont typeface="+mj-lt"/>
                        <a:buAutoNum type="arabicPeriod" startAt="3"/>
                        <a:defRPr/>
                      </a:pPr>
                      <a:r>
                        <a:rPr lang="en-US" altLang="en-US" sz="2200" dirty="0">
                          <a:ea typeface="+mn-ea"/>
                          <a:cs typeface="Arial" charset="0"/>
                          <a:sym typeface="Symbol" pitchFamily="18" charset="2"/>
                        </a:rPr>
                        <a:t>Specify the level of significance.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t>Identify</a:t>
                      </a:r>
                      <a:r>
                        <a:rPr lang="en-US" sz="2200" baseline="0" dirty="0"/>
                        <a:t> </a:t>
                      </a:r>
                      <a:r>
                        <a:rPr lang="en-US" sz="2200" i="1" dirty="0">
                          <a:sym typeface="Symbol" panose="05050102010706020507" pitchFamily="18" charset="2"/>
                        </a:rPr>
                        <a:t></a:t>
                      </a:r>
                      <a:r>
                        <a:rPr lang="en-US" sz="2200" dirty="0">
                          <a:sym typeface="Symbol" panose="05050102010706020507" pitchFamily="18" charset="2"/>
                        </a:rPr>
                        <a:t>.</a:t>
                      </a:r>
                      <a:endParaRPr lang="en-IN" sz="2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13535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latin typeface="+mj-lt"/>
                <a:ea typeface="ＭＳ Ｐゴシック" panose="020B0600070205080204" pitchFamily="34" charset="-128"/>
              </a:rPr>
              <a:t>t</a:t>
            </a:r>
            <a:r>
              <a:rPr lang="en-US" sz="3600" dirty="0">
                <a:latin typeface="+mj-lt"/>
                <a:ea typeface="ＭＳ Ｐゴシック" panose="020B0600070205080204" pitchFamily="34" charset="-128"/>
              </a:rPr>
              <a:t>-Test for the Difference Between Means (Dependent Samples) </a:t>
            </a:r>
            <a:r>
              <a:rPr lang="en-US" sz="2000" b="0" dirty="0">
                <a:latin typeface="+mj-lt"/>
                <a:ea typeface="ＭＳ Ｐゴシック" panose="020B0600070205080204" pitchFamily="34" charset="-128"/>
              </a:rPr>
              <a:t>(2 of 3)</a:t>
            </a:r>
            <a:endParaRPr lang="en-US" sz="2000" dirty="0">
              <a:latin typeface="+mj-lt"/>
            </a:endParaRPr>
          </a:p>
        </p:txBody>
      </p:sp>
      <p:pic>
        <p:nvPicPr>
          <p:cNvPr id="10" name="Picture 9" descr="The table continues. 4. Identify the degrees of freedom: d .f. = n minus 1. 5. Determine the critical value(s): use table 5 in appendix b. 6. Determine the rejection region(s). 7. Calculate d bar = s d: d bar = fraction sigma d over n, s d = square root of fraction sigma, d minus d bar, squared over n minus 1 = square root of fraction sigma d squared minus fraction sigma d, squared over n, over n minu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47" y="1705458"/>
            <a:ext cx="8243307" cy="4401852"/>
          </a:xfrm>
          <a:prstGeom prst="rect">
            <a:avLst/>
          </a:prstGeom>
        </p:spPr>
      </p:pic>
    </p:spTree>
    <p:extLst>
      <p:ext uri="{BB962C8B-B14F-4D97-AF65-F5344CB8AC3E}">
        <p14:creationId xmlns:p14="http://schemas.microsoft.com/office/powerpoint/2010/main" val="3730471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latin typeface="+mj-lt"/>
                <a:ea typeface="ＭＳ Ｐゴシック" panose="020B0600070205080204" pitchFamily="34" charset="-128"/>
              </a:rPr>
              <a:t>t</a:t>
            </a:r>
            <a:r>
              <a:rPr lang="en-US" sz="3600" dirty="0">
                <a:latin typeface="+mj-lt"/>
                <a:ea typeface="ＭＳ Ｐゴシック" panose="020B0600070205080204" pitchFamily="34" charset="-128"/>
              </a:rPr>
              <a:t>-Test for the Difference Between Means (Dependent Samples) </a:t>
            </a:r>
            <a:r>
              <a:rPr lang="en-US" sz="2000" b="0" dirty="0">
                <a:latin typeface="+mj-lt"/>
                <a:ea typeface="ＭＳ Ｐゴシック" panose="020B0600070205080204" pitchFamily="34" charset="-128"/>
              </a:rPr>
              <a:t>(3 of 3)</a:t>
            </a:r>
            <a:endParaRPr lang="en-US" sz="2000" dirty="0">
              <a:latin typeface="+mj-lt"/>
            </a:endParaRPr>
          </a:p>
        </p:txBody>
      </p:sp>
      <p:pic>
        <p:nvPicPr>
          <p:cNvPr id="3" name="Picture 2" descr="The table continues. 8. Find the standardized test statistic and sketch the sampling distribution: t = fraction d bar minus mu d over fraction s d over square root of n. 9. Make a decision to reject or fail to reject the null hypothesis: if t is in the rejection region, then reject H 0; otherwise, fail to reject H 0. 10. Interpret the decision in the context of the original clai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761" y="1703933"/>
            <a:ext cx="8243307" cy="3479905"/>
          </a:xfrm>
          <a:prstGeom prst="rect">
            <a:avLst/>
          </a:prstGeom>
        </p:spPr>
      </p:pic>
    </p:spTree>
    <p:extLst>
      <p:ext uri="{BB962C8B-B14F-4D97-AF65-F5344CB8AC3E}">
        <p14:creationId xmlns:p14="http://schemas.microsoft.com/office/powerpoint/2010/main" val="145613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15372"/>
            <a:ext cx="8229600" cy="1097280"/>
          </a:xfrm>
        </p:spPr>
        <p:txBody>
          <a:bodyPr/>
          <a:lstStyle/>
          <a:p>
            <a:r>
              <a:rPr lang="en-US" sz="3600" dirty="0">
                <a:latin typeface="+mj-lt"/>
              </a:rPr>
              <a:t>Example: Two-Sample </a:t>
            </a:r>
            <a:r>
              <a:rPr lang="en-US" sz="3600" i="1" dirty="0">
                <a:latin typeface="+mj-lt"/>
              </a:rPr>
              <a:t>t</a:t>
            </a:r>
            <a:r>
              <a:rPr lang="en-US" sz="3600" dirty="0">
                <a:latin typeface="+mj-lt"/>
              </a:rPr>
              <a:t>-Test for the Difference Between Means </a:t>
            </a:r>
            <a:r>
              <a:rPr lang="en-US" sz="2000" b="0" dirty="0">
                <a:latin typeface="+mj-lt"/>
                <a:ea typeface="ＭＳ Ｐゴシック" panose="020B0600070205080204" pitchFamily="34" charset="-128"/>
              </a:rPr>
              <a:t>(1 of 4)</a:t>
            </a:r>
            <a:endParaRPr lang="en-US" sz="2000" dirty="0">
              <a:latin typeface="+mj-lt"/>
            </a:endParaRPr>
          </a:p>
        </p:txBody>
      </p:sp>
      <p:sp>
        <p:nvSpPr>
          <p:cNvPr id="3" name="Content Placeholder 2"/>
          <p:cNvSpPr>
            <a:spLocks noGrp="1"/>
          </p:cNvSpPr>
          <p:nvPr>
            <p:ph idx="1"/>
          </p:nvPr>
        </p:nvSpPr>
        <p:spPr>
          <a:xfrm>
            <a:off x="457200" y="1524000"/>
            <a:ext cx="8077200" cy="3276600"/>
          </a:xfrm>
        </p:spPr>
        <p:txBody>
          <a:bodyPr/>
          <a:lstStyle/>
          <a:p>
            <a:pPr marL="0" indent="0">
              <a:buNone/>
            </a:pPr>
            <a:r>
              <a:rPr lang="en-US" sz="2200" dirty="0"/>
              <a:t>A shoe manufacturer claims that the athletes can increase their vertical jump heights using the manu</a:t>
            </a:r>
            <a:r>
              <a:rPr lang="en-US" sz="2200" dirty="0">
                <a:cs typeface="Times New Roman" panose="02020603050405020304" pitchFamily="18" charset="0"/>
              </a:rPr>
              <a:t>facturer</a:t>
            </a:r>
            <a:r>
              <a:rPr lang="en-US" altLang="en-US" sz="2200" dirty="0">
                <a:cs typeface="Times New Roman" panose="02020603050405020304" pitchFamily="18" charset="0"/>
              </a:rPr>
              <a:t>’</a:t>
            </a:r>
            <a:r>
              <a:rPr lang="en-US" sz="2200" dirty="0">
                <a:cs typeface="Times New Roman" panose="02020603050405020304" pitchFamily="18" charset="0"/>
              </a:rPr>
              <a:t>s training shoes</a:t>
            </a:r>
            <a:r>
              <a:rPr lang="en-US" sz="2200" dirty="0"/>
              <a:t>. The vertical jump heights of eight randomly selected athletes are measured. After the athletes have used the </a:t>
            </a:r>
            <a:r>
              <a:rPr lang="en-US" sz="2200" dirty="0">
                <a:cs typeface="Times New Roman" panose="02020603050405020304" pitchFamily="18" charset="0"/>
              </a:rPr>
              <a:t>training shoes </a:t>
            </a:r>
            <a:r>
              <a:rPr lang="en-US" sz="2200" dirty="0"/>
              <a:t>for 8 months, their vertical jump heights are measured again. The vertical jump heights (in inches) for each athlete are shown in the table. Assuming the vertical jump heights are normally distributed, is there enough evidence to support the manufacturer</a:t>
            </a:r>
            <a:r>
              <a:rPr lang="en-US" altLang="en-US" sz="2200" dirty="0"/>
              <a:t>’</a:t>
            </a:r>
            <a:r>
              <a:rPr lang="en-US" sz="2200" dirty="0"/>
              <a:t>s claim at </a:t>
            </a:r>
            <a:r>
              <a:rPr lang="el-GR" sz="2200" i="1" dirty="0">
                <a:cs typeface="Times New Roman" panose="02020603050405020304" pitchFamily="18" charset="0"/>
              </a:rPr>
              <a:t>α</a:t>
            </a:r>
            <a:r>
              <a:rPr lang="en-US" sz="2200" dirty="0">
                <a:cs typeface="Times New Roman" panose="02020603050405020304" pitchFamily="18" charset="0"/>
              </a:rPr>
              <a:t> = 0.10? </a:t>
            </a:r>
            <a:r>
              <a:rPr lang="en-US" sz="1800" b="1" dirty="0">
                <a:cs typeface="Times New Roman" panose="02020603050405020304" pitchFamily="18" charset="0"/>
              </a:rPr>
              <a:t>(Adapted from Coaches Sports Publishing)</a:t>
            </a:r>
            <a:endParaRPr lang="en-US" sz="1800" b="1" dirty="0"/>
          </a:p>
        </p:txBody>
      </p:sp>
      <p:pic>
        <p:nvPicPr>
          <p:cNvPr id="5" name="Picture 4" descr="A table lists hold and new heights for athletes numbered 1 through 8. Athlete 1: old 24, new 26. Athlete 2: old 22, new 25. Athlete 3: old 25, new 25. Athlete 4: old 28, new 29. Athlete 5: old 35, new 33. Athlete 6: old 32, new 34. Athlete 7: old 30, new 35. Athlete 8: old 27, new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011948"/>
            <a:ext cx="6870023" cy="1234391"/>
          </a:xfrm>
          <a:prstGeom prst="rect">
            <a:avLst/>
          </a:prstGeom>
        </p:spPr>
      </p:pic>
    </p:spTree>
    <p:extLst>
      <p:ext uri="{BB962C8B-B14F-4D97-AF65-F5344CB8AC3E}">
        <p14:creationId xmlns:p14="http://schemas.microsoft.com/office/powerpoint/2010/main" val="3539911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15372"/>
            <a:ext cx="8229600" cy="1097280"/>
          </a:xfrm>
        </p:spPr>
        <p:txBody>
          <a:bodyPr/>
          <a:lstStyle/>
          <a:p>
            <a:r>
              <a:rPr lang="en-US" sz="3600" dirty="0">
                <a:latin typeface="+mj-lt"/>
              </a:rPr>
              <a:t>Example: Two-Sample </a:t>
            </a:r>
            <a:r>
              <a:rPr lang="en-US" sz="3600" i="1" dirty="0">
                <a:latin typeface="+mj-lt"/>
              </a:rPr>
              <a:t>t</a:t>
            </a:r>
            <a:r>
              <a:rPr lang="en-US" sz="3600" dirty="0">
                <a:latin typeface="+mj-lt"/>
              </a:rPr>
              <a:t>-Test for the Difference Between Means </a:t>
            </a:r>
            <a:r>
              <a:rPr lang="en-US" sz="2000" b="0" dirty="0">
                <a:latin typeface="+mj-lt"/>
                <a:ea typeface="ＭＳ Ｐゴシック" panose="020B0600070205080204" pitchFamily="34" charset="-128"/>
              </a:rPr>
              <a:t>(2 of 4)</a:t>
            </a:r>
            <a:endParaRPr lang="en-US" sz="2000" dirty="0">
              <a:latin typeface="+mj-lt"/>
            </a:endParaRPr>
          </a:p>
        </p:txBody>
      </p:sp>
      <p:sp>
        <p:nvSpPr>
          <p:cNvPr id="3" name="Content Placeholder 2"/>
          <p:cNvSpPr>
            <a:spLocks noGrp="1"/>
          </p:cNvSpPr>
          <p:nvPr>
            <p:ph idx="1"/>
          </p:nvPr>
        </p:nvSpPr>
        <p:spPr>
          <a:xfrm>
            <a:off x="457200" y="1600201"/>
            <a:ext cx="8229600" cy="2971799"/>
          </a:xfrm>
        </p:spPr>
        <p:txBody>
          <a:bodyPr/>
          <a:lstStyle/>
          <a:p>
            <a:pPr marL="0" indent="0">
              <a:buNone/>
            </a:pPr>
            <a:r>
              <a:rPr lang="en-US" sz="2600" b="1" dirty="0"/>
              <a:t>Solution</a:t>
            </a:r>
          </a:p>
          <a:p>
            <a:pPr marL="0" indent="0">
              <a:spcBef>
                <a:spcPts val="600"/>
              </a:spcBef>
              <a:buNone/>
            </a:pPr>
            <a:r>
              <a:rPr lang="en-US" sz="2400" i="1" dirty="0"/>
              <a:t>d</a:t>
            </a:r>
            <a:r>
              <a:rPr lang="en-US" sz="2400" dirty="0"/>
              <a:t> = (jump height before shoes) − (jump height after shoes)</a:t>
            </a:r>
          </a:p>
          <a:p>
            <a:pPr>
              <a:spcBef>
                <a:spcPct val="20000"/>
              </a:spcBef>
            </a:pPr>
            <a:r>
              <a:rPr lang="en-US" sz="2300" b="1" i="1" dirty="0">
                <a:cs typeface="Times New Roman" panose="02020603050405020304" pitchFamily="18" charset="0"/>
              </a:rPr>
              <a:t>H</a:t>
            </a:r>
            <a:r>
              <a:rPr lang="en-US" sz="2300" b="1" i="1" baseline="-25000" dirty="0">
                <a:cs typeface="Times New Roman" panose="02020603050405020304" pitchFamily="18" charset="0"/>
              </a:rPr>
              <a:t>a </a:t>
            </a:r>
            <a:r>
              <a:rPr lang="en-US" sz="2300" b="1" dirty="0">
                <a:cs typeface="Times New Roman" panose="02020603050405020304" pitchFamily="18" charset="0"/>
              </a:rPr>
              <a:t>: </a:t>
            </a:r>
            <a:r>
              <a:rPr lang="el-GR" sz="2300" b="1" i="1" dirty="0">
                <a:cs typeface="Times New Roman" panose="02020603050405020304" pitchFamily="18" charset="0"/>
              </a:rPr>
              <a:t>μ</a:t>
            </a:r>
            <a:r>
              <a:rPr lang="en-US" sz="2300" b="1" i="1" baseline="-25000" dirty="0">
                <a:cs typeface="Times New Roman" panose="02020603050405020304" pitchFamily="18" charset="0"/>
              </a:rPr>
              <a:t>d</a:t>
            </a:r>
            <a:r>
              <a:rPr lang="en-US" sz="2300" b="1" dirty="0">
                <a:cs typeface="Times New Roman" panose="02020603050405020304" pitchFamily="18" charset="0"/>
              </a:rPr>
              <a:t> &lt; 0</a:t>
            </a:r>
          </a:p>
          <a:p>
            <a:pPr>
              <a:spcBef>
                <a:spcPct val="20000"/>
              </a:spcBef>
            </a:pPr>
            <a:r>
              <a:rPr lang="en-US" sz="2300" b="1" i="1" dirty="0">
                <a:cs typeface="Times New Roman" panose="02020603050405020304" pitchFamily="18" charset="0"/>
              </a:rPr>
              <a:t>H</a:t>
            </a:r>
            <a:r>
              <a:rPr lang="en-US" sz="2300" b="1" baseline="-25000" dirty="0">
                <a:cs typeface="Times New Roman" panose="02020603050405020304" pitchFamily="18" charset="0"/>
              </a:rPr>
              <a:t>0 </a:t>
            </a:r>
            <a:r>
              <a:rPr lang="en-US" sz="2300" b="1" dirty="0">
                <a:cs typeface="Times New Roman" panose="02020603050405020304" pitchFamily="18" charset="0"/>
              </a:rPr>
              <a:t>: </a:t>
            </a:r>
            <a:r>
              <a:rPr lang="el-GR" sz="2300" b="1" i="1" dirty="0">
                <a:cs typeface="Times New Roman" panose="02020603050405020304" pitchFamily="18" charset="0"/>
              </a:rPr>
              <a:t>μ</a:t>
            </a:r>
            <a:r>
              <a:rPr lang="en-US" sz="2300" b="1" i="1" baseline="-25000" dirty="0">
                <a:cs typeface="Times New Roman" panose="02020603050405020304" pitchFamily="18" charset="0"/>
              </a:rPr>
              <a:t>d</a:t>
            </a:r>
            <a:r>
              <a:rPr lang="en-US" sz="2300" b="1" dirty="0">
                <a:cs typeface="Times New Roman" panose="02020603050405020304" pitchFamily="18" charset="0"/>
              </a:rPr>
              <a:t> &gt; = 0</a:t>
            </a:r>
            <a:r>
              <a:rPr lang="en-US" sz="2300" b="1" i="1" dirty="0">
                <a:cs typeface="Times New Roman" panose="02020603050405020304" pitchFamily="18" charset="0"/>
              </a:rPr>
              <a:t> </a:t>
            </a:r>
            <a:endParaRPr lang="en-US" sz="2300" b="1" dirty="0">
              <a:cs typeface="Times New Roman" panose="02020603050405020304" pitchFamily="18" charset="0"/>
            </a:endParaRPr>
          </a:p>
          <a:p>
            <a:pPr>
              <a:spcBef>
                <a:spcPct val="20000"/>
              </a:spcBef>
            </a:pPr>
            <a:r>
              <a:rPr lang="el-GR" sz="2300" b="1" i="1" dirty="0">
                <a:cs typeface="Times New Roman" panose="02020603050405020304" pitchFamily="18" charset="0"/>
              </a:rPr>
              <a:t>α</a:t>
            </a:r>
            <a:r>
              <a:rPr lang="en-US" sz="2300" b="1" dirty="0">
                <a:cs typeface="Times New Roman" panose="02020603050405020304" pitchFamily="18" charset="0"/>
              </a:rPr>
              <a:t> = </a:t>
            </a:r>
            <a:r>
              <a:rPr lang="en-US" sz="2300" b="1" dirty="0">
                <a:cs typeface="Arial" charset="0"/>
              </a:rPr>
              <a:t>0.10</a:t>
            </a:r>
            <a:endParaRPr lang="en-US" sz="2300" b="1" dirty="0">
              <a:cs typeface="Times New Roman" panose="02020603050405020304" pitchFamily="18" charset="0"/>
            </a:endParaRPr>
          </a:p>
          <a:p>
            <a:pPr>
              <a:spcBef>
                <a:spcPct val="20000"/>
              </a:spcBef>
            </a:pPr>
            <a:r>
              <a:rPr lang="en-US" sz="2300" b="1" dirty="0" err="1">
                <a:cs typeface="Times New Roman" panose="02020603050405020304" pitchFamily="18" charset="0"/>
              </a:rPr>
              <a:t>d.f.</a:t>
            </a:r>
            <a:r>
              <a:rPr lang="en-US" sz="2300" b="1" dirty="0">
                <a:cs typeface="Times New Roman" panose="02020603050405020304" pitchFamily="18" charset="0"/>
              </a:rPr>
              <a:t> = </a:t>
            </a:r>
            <a:r>
              <a:rPr lang="en-US" sz="2300" b="1" dirty="0"/>
              <a:t>8 − 1 = 7</a:t>
            </a:r>
            <a:endParaRPr lang="en-US" sz="2300" b="1" dirty="0">
              <a:cs typeface="Times New Roman" panose="02020603050405020304" pitchFamily="18" charset="0"/>
            </a:endParaRPr>
          </a:p>
          <a:p>
            <a:pPr>
              <a:spcBef>
                <a:spcPct val="20000"/>
              </a:spcBef>
            </a:pPr>
            <a:r>
              <a:rPr lang="en-US" sz="2300" b="1" dirty="0">
                <a:cs typeface="Times New Roman" panose="02020603050405020304" pitchFamily="18" charset="0"/>
              </a:rPr>
              <a:t>Rejection Region:</a:t>
            </a:r>
            <a:endParaRPr lang="en-US" sz="2300" b="1" baseline="-25000" dirty="0">
              <a:solidFill>
                <a:schemeClr val="accent2"/>
              </a:solidFill>
              <a:cs typeface="Arial" charset="0"/>
            </a:endParaRPr>
          </a:p>
        </p:txBody>
      </p:sp>
      <p:pic>
        <p:nvPicPr>
          <p:cNvPr id="6" name="Picture 32" descr="A standard normal curve has tail shaded left of t 0 = negative 1.415, including t = negative 2.333, with area alpha = 0.10. The area right of the tail is 1 minus alpha = 0.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675359"/>
            <a:ext cx="2569614" cy="177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90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15372"/>
            <a:ext cx="8229600" cy="1097280"/>
          </a:xfrm>
        </p:spPr>
        <p:txBody>
          <a:bodyPr/>
          <a:lstStyle/>
          <a:p>
            <a:r>
              <a:rPr lang="en-US" sz="3600" dirty="0">
                <a:latin typeface="+mj-lt"/>
              </a:rPr>
              <a:t>Example: Two-Sample </a:t>
            </a:r>
            <a:r>
              <a:rPr lang="en-US" sz="3600" i="1" dirty="0">
                <a:latin typeface="+mj-lt"/>
              </a:rPr>
              <a:t>t</a:t>
            </a:r>
            <a:r>
              <a:rPr lang="en-US" sz="3600" dirty="0">
                <a:latin typeface="+mj-lt"/>
              </a:rPr>
              <a:t>-Test for the Difference Between Means </a:t>
            </a:r>
            <a:r>
              <a:rPr lang="en-US" sz="2000" b="0" dirty="0">
                <a:latin typeface="+mj-lt"/>
                <a:ea typeface="ＭＳ Ｐゴシック" panose="020B0600070205080204" pitchFamily="34" charset="-128"/>
              </a:rPr>
              <a:t>(3 of 4)</a:t>
            </a:r>
            <a:endParaRPr lang="en-US" sz="2000" dirty="0">
              <a:latin typeface="+mj-lt"/>
            </a:endParaRPr>
          </a:p>
        </p:txBody>
      </p:sp>
      <p:sp>
        <p:nvSpPr>
          <p:cNvPr id="3" name="Content Placeholder 2"/>
          <p:cNvSpPr>
            <a:spLocks noGrp="1"/>
          </p:cNvSpPr>
          <p:nvPr>
            <p:ph idx="1"/>
          </p:nvPr>
        </p:nvSpPr>
        <p:spPr>
          <a:xfrm>
            <a:off x="457200" y="1600200"/>
            <a:ext cx="8382000" cy="381000"/>
          </a:xfrm>
        </p:spPr>
        <p:txBody>
          <a:bodyPr/>
          <a:lstStyle/>
          <a:p>
            <a:pPr marL="0" indent="0">
              <a:buNone/>
            </a:pPr>
            <a:r>
              <a:rPr lang="en-US" sz="2400" i="1" dirty="0"/>
              <a:t>d</a:t>
            </a:r>
            <a:r>
              <a:rPr lang="en-US" sz="2400" dirty="0"/>
              <a:t> = (jump height before shoes) − (jump height after shoes)</a:t>
            </a:r>
          </a:p>
        </p:txBody>
      </p:sp>
      <p:graphicFrame>
        <p:nvGraphicFramePr>
          <p:cNvPr id="4" name="Table 4"/>
          <p:cNvGraphicFramePr>
            <a:graphicFrameLocks noGrp="1"/>
          </p:cNvGraphicFramePr>
          <p:nvPr>
            <p:extLst>
              <p:ext uri="{D42A27DB-BD31-4B8C-83A1-F6EECF244321}">
                <p14:modId xmlns:p14="http://schemas.microsoft.com/office/powerpoint/2010/main" val="1497858078"/>
              </p:ext>
            </p:extLst>
          </p:nvPr>
        </p:nvGraphicFramePr>
        <p:xfrm>
          <a:off x="465373" y="2133600"/>
          <a:ext cx="5059127" cy="3962400"/>
        </p:xfrm>
        <a:graphic>
          <a:graphicData uri="http://schemas.openxmlformats.org/drawingml/2006/table">
            <a:tbl>
              <a:tblPr firstRow="1" bandRow="1"/>
              <a:tblGrid>
                <a:gridCol w="1172927">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2385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ＭＳ Ｐゴシック" panose="020B0600070205080204" pitchFamily="34" charset="-128"/>
                        </a:rPr>
                        <a:t>Before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ＭＳ Ｐゴシック" panose="020B0600070205080204" pitchFamily="34" charset="-128"/>
                        </a:rPr>
                        <a:t>After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chemeClr val="tx1"/>
                          </a:solidFill>
                          <a:effectLst/>
                          <a:latin typeface="+mn-lt"/>
                          <a:ea typeface="ＭＳ Ｐゴシック" panose="020B0600070205080204" pitchFamily="34"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chemeClr val="tx1"/>
                          </a:solidFill>
                          <a:effectLst/>
                          <a:latin typeface="+mn-lt"/>
                          <a:ea typeface="ＭＳ Ｐゴシック" panose="020B0600070205080204" pitchFamily="34" charset="-128"/>
                        </a:rPr>
                        <a:t>d</a:t>
                      </a:r>
                      <a:r>
                        <a:rPr kumimoji="0" lang="en-US" sz="2000" b="1" i="1" u="none" strike="noStrike" cap="none" normalizeH="0" baseline="30000" dirty="0">
                          <a:ln>
                            <a:noFill/>
                          </a:ln>
                          <a:solidFill>
                            <a:schemeClr val="tx1"/>
                          </a:solidFill>
                          <a:effectLst/>
                          <a:latin typeface="+mn-lt"/>
                          <a:ea typeface="ＭＳ Ｐゴシック" panose="020B0600070205080204" pitchFamily="34" charset="-128"/>
                        </a:rPr>
                        <a:t>2</a:t>
                      </a:r>
                      <a:endParaRPr kumimoji="0" lang="en-US" sz="2000" b="1" i="1" u="none" strike="noStrike" cap="none" normalizeH="0" baseline="0" dirty="0">
                        <a:ln>
                          <a:noFill/>
                        </a:ln>
                        <a:solidFill>
                          <a:schemeClr val="tx1"/>
                        </a:solidFill>
                        <a:effectLst/>
                        <a:latin typeface="+mn-lt"/>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8100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ＭＳ Ｐゴシック" panose="020B0600070205080204" pitchFamily="34"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ＭＳ Ｐゴシック" panose="020B0600070205080204" pitchFamily="34" charset="-128"/>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a:latin typeface="Arial" panose="020B0604020202020204" pitchFamily="34" charset="0"/>
                          <a:cs typeface="Arial" panose="020B0604020202020204" pitchFamily="34" charset="0"/>
                        </a:rPr>
                        <a:t>−</a:t>
                      </a:r>
                      <a:r>
                        <a:rPr kumimoji="0" lang="en-US" sz="2000" b="0" i="0" u="none" strike="noStrike" cap="none" normalizeH="0" baseline="0" dirty="0">
                          <a:ln>
                            <a:noFill/>
                          </a:ln>
                          <a:solidFill>
                            <a:schemeClr val="tx1"/>
                          </a:solidFill>
                          <a:effectLst/>
                          <a:latin typeface="+mn-lt"/>
                          <a:ea typeface="ＭＳ Ｐゴシック" panose="020B0600070205080204"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panose="020B0600070205080204" pitchFamily="34"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23094">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panose="020B0600070205080204" pitchFamily="34" charset="-128"/>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ＭＳ Ｐゴシック" panose="020B0600070205080204" pitchFamily="34" charset="-128"/>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a:latin typeface="Arial" panose="020B0604020202020204" pitchFamily="34" charset="0"/>
                          <a:cs typeface="Arial" panose="020B0604020202020204" pitchFamily="34" charset="0"/>
                        </a:rPr>
                        <a:t>−</a:t>
                      </a:r>
                      <a:r>
                        <a:rPr kumimoji="0" lang="en-US" sz="2000" b="0" i="0" u="none" strike="noStrike" cap="none" normalizeH="0" baseline="0" dirty="0">
                          <a:ln>
                            <a:noFill/>
                          </a:ln>
                          <a:solidFill>
                            <a:schemeClr val="tx1"/>
                          </a:solidFill>
                          <a:effectLst/>
                          <a:latin typeface="+mn-lt"/>
                          <a:ea typeface="ＭＳ Ｐゴシック" panose="020B0600070205080204" pitchFamily="34"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ＭＳ Ｐゴシック" panose="020B0600070205080204" pitchFamily="34" charset="-128"/>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23094">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panose="020B0600070205080204" pitchFamily="34" charset="-128"/>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ＭＳ Ｐゴシック" panose="020B0600070205080204" pitchFamily="34" charset="-128"/>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ＭＳ Ｐゴシック" panose="020B0600070205080204" pitchFamily="34" charset="-128"/>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panose="020B0600070205080204"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23094">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panose="020B0600070205080204" pitchFamily="34" charset="-128"/>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ＭＳ Ｐゴシック" panose="020B0600070205080204" pitchFamily="34" charset="-128"/>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a:latin typeface="Arial" panose="020B0604020202020204" pitchFamily="34" charset="0"/>
                          <a:cs typeface="Arial" panose="020B0604020202020204" pitchFamily="34" charset="0"/>
                        </a:rPr>
                        <a:t>−</a:t>
                      </a:r>
                      <a:r>
                        <a:rPr kumimoji="0" lang="en-US" sz="2000" b="0" i="0" u="none" strike="noStrike" cap="none" normalizeH="0" baseline="0" dirty="0">
                          <a:ln>
                            <a:noFill/>
                          </a:ln>
                          <a:solidFill>
                            <a:schemeClr val="tx1"/>
                          </a:solidFill>
                          <a:effectLst/>
                          <a:latin typeface="+mn-lt"/>
                          <a:ea typeface="ＭＳ Ｐゴシック" panose="020B0600070205080204"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panose="020B0600070205080204"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23094">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panose="020B0600070205080204" pitchFamily="34" charset="-128"/>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ＭＳ Ｐゴシック" panose="020B0600070205080204" pitchFamily="34" charset="-128"/>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ＭＳ Ｐゴシック" panose="020B0600070205080204" pitchFamily="34" charset="-128"/>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ＭＳ Ｐゴシック" panose="020B0600070205080204" pitchFamily="34"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323094">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panose="020B0600070205080204" pitchFamily="34" charset="-128"/>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panose="020B0600070205080204" pitchFamily="34" charset="-128"/>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a:latin typeface="Arial" panose="020B0604020202020204" pitchFamily="34" charset="0"/>
                          <a:cs typeface="Arial" panose="020B0604020202020204" pitchFamily="34" charset="0"/>
                        </a:rPr>
                        <a:t>−</a:t>
                      </a:r>
                      <a:r>
                        <a:rPr kumimoji="0" lang="en-US" sz="2000" b="0" i="0" u="none" strike="noStrike" cap="none" normalizeH="0" baseline="0" dirty="0">
                          <a:ln>
                            <a:noFill/>
                          </a:ln>
                          <a:solidFill>
                            <a:schemeClr val="tx1"/>
                          </a:solidFill>
                          <a:effectLst/>
                          <a:latin typeface="+mn-lt"/>
                          <a:ea typeface="ＭＳ Ｐゴシック" panose="020B0600070205080204"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panose="020B0600070205080204" pitchFamily="34"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323094">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panose="020B0600070205080204" pitchFamily="34" charset="-128"/>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panose="020B0600070205080204" pitchFamily="34" charset="-128"/>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a:latin typeface="Arial" panose="020B0604020202020204" pitchFamily="34" charset="0"/>
                          <a:cs typeface="Arial" panose="020B0604020202020204" pitchFamily="34" charset="0"/>
                        </a:rPr>
                        <a:t>−</a:t>
                      </a:r>
                      <a:r>
                        <a:rPr kumimoji="0" lang="en-US" sz="2000" b="0" i="0" u="none" strike="noStrike" cap="none" normalizeH="0" baseline="0" dirty="0">
                          <a:ln>
                            <a:noFill/>
                          </a:ln>
                          <a:solidFill>
                            <a:schemeClr val="tx1"/>
                          </a:solidFill>
                          <a:effectLst/>
                          <a:latin typeface="+mn-lt"/>
                          <a:ea typeface="ＭＳ Ｐゴシック" panose="020B0600070205080204" pitchFamily="34"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ＭＳ Ｐゴシック" panose="020B0600070205080204" pitchFamily="34" charset="-128"/>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323094">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panose="020B0600070205080204" pitchFamily="34" charset="-128"/>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panose="020B0600070205080204" pitchFamily="34" charset="-128"/>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a:latin typeface="Arial" panose="020B0604020202020204" pitchFamily="34" charset="0"/>
                          <a:cs typeface="Arial" panose="020B0604020202020204" pitchFamily="34" charset="0"/>
                        </a:rPr>
                        <a:t>−</a:t>
                      </a:r>
                      <a:r>
                        <a:rPr kumimoji="0" lang="en-US" sz="2000" b="0" i="0" u="none" strike="noStrike" cap="none" normalizeH="0" baseline="0" dirty="0">
                          <a:ln>
                            <a:noFill/>
                          </a:ln>
                          <a:solidFill>
                            <a:schemeClr val="tx1"/>
                          </a:solidFill>
                          <a:effectLst/>
                          <a:latin typeface="+mn-lt"/>
                          <a:ea typeface="ＭＳ Ｐゴシック" panose="020B0600070205080204" pitchFamily="34"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ＭＳ Ｐゴシック" panose="020B0600070205080204" pitchFamily="34" charset="-128"/>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736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a:ln>
                            <a:noFill/>
                          </a:ln>
                          <a:solidFill>
                            <a:schemeClr val="bg1"/>
                          </a:solidFill>
                          <a:effectLst/>
                          <a:latin typeface="+mn-lt"/>
                          <a:ea typeface="ＭＳ Ｐゴシック" panose="020B0600070205080204" pitchFamily="34" charset="-128"/>
                          <a:cs typeface="+mn-cs"/>
                        </a:rPr>
                        <a:t>blank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mn-lt"/>
                          <a:ea typeface="ＭＳ Ｐゴシック" panose="020B0600070205080204" pitchFamily="34" charset="-128"/>
                        </a:rPr>
                        <a:t>blank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rPr>
                        <a:t>Σ</a:t>
                      </a:r>
                      <a:r>
                        <a:rPr kumimoji="0" lang="en-US" sz="20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rPr>
                        <a:t> = </a:t>
                      </a:r>
                      <a:r>
                        <a:rPr lang="en-US" sz="2000" dirty="0">
                          <a:latin typeface="Arial" panose="020B0604020202020204" pitchFamily="34" charset="0"/>
                          <a:cs typeface="Arial" panose="020B0604020202020204" pitchFamily="34" charset="0"/>
                        </a:rPr>
                        <a:t>−</a:t>
                      </a:r>
                      <a:r>
                        <a:rPr kumimoji="0" lang="en-US" sz="20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rPr>
                        <a:t>14</a:t>
                      </a:r>
                      <a:endParaRPr kumimoji="0" lang="en-US" sz="2000" b="0" i="0" u="none" strike="noStrike" cap="none" normalizeH="0" baseline="0" dirty="0">
                        <a:ln>
                          <a:noFill/>
                        </a:ln>
                        <a:solidFill>
                          <a:schemeClr val="tx1"/>
                        </a:solidFill>
                        <a:effectLst/>
                        <a:latin typeface="+mn-lt"/>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rPr>
                        <a:t>Σ</a:t>
                      </a:r>
                      <a:r>
                        <a:rPr kumimoji="0" lang="en-US" sz="2000" b="0" i="0" u="none" strike="noStrike" cap="none" normalizeH="0" baseline="0" dirty="0">
                          <a:ln>
                            <a:noFill/>
                          </a:ln>
                          <a:solidFill>
                            <a:schemeClr val="tx1"/>
                          </a:solidFill>
                          <a:effectLst/>
                          <a:latin typeface="+mn-lt"/>
                          <a:ea typeface="ＭＳ Ｐゴシック" panose="020B0600070205080204" pitchFamily="34" charset="-128"/>
                          <a:cs typeface="Times New Roman" panose="02020603050405020304" pitchFamily="18" charset="0"/>
                        </a:rPr>
                        <a:t> = 56</a:t>
                      </a:r>
                      <a:endParaRPr kumimoji="0" lang="en-US" sz="2000" b="0" i="0" u="none" strike="noStrike" cap="none" normalizeH="0" baseline="0" dirty="0">
                        <a:ln>
                          <a:noFill/>
                        </a:ln>
                        <a:solidFill>
                          <a:schemeClr val="tx1"/>
                        </a:solidFill>
                        <a:effectLst/>
                        <a:latin typeface="+mn-lt"/>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pic>
        <p:nvPicPr>
          <p:cNvPr id="7" name="Picture 6" descr="D bar = fraction sigma d over n = negative 14 over 8 = negative 1.75. s d = square root of fraction sigma d squared minus fraction sigma d, squared over n, over n minus 1 = square root of fraction 56 minus fraction negative 14 squared over 8, over 8 minus 1 = approximately 2.12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362200"/>
            <a:ext cx="2752820" cy="3294646"/>
          </a:xfrm>
          <a:prstGeom prst="rect">
            <a:avLst/>
          </a:prstGeom>
        </p:spPr>
      </p:pic>
    </p:spTree>
    <p:extLst>
      <p:ext uri="{BB962C8B-B14F-4D97-AF65-F5344CB8AC3E}">
        <p14:creationId xmlns:p14="http://schemas.microsoft.com/office/powerpoint/2010/main" val="518707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15372"/>
            <a:ext cx="8229600" cy="1097280"/>
          </a:xfrm>
        </p:spPr>
        <p:txBody>
          <a:bodyPr/>
          <a:lstStyle/>
          <a:p>
            <a:r>
              <a:rPr lang="en-US" sz="3600" dirty="0">
                <a:latin typeface="+mj-lt"/>
              </a:rPr>
              <a:t>Example: Two-Sample </a:t>
            </a:r>
            <a:r>
              <a:rPr lang="en-US" sz="3600" i="1" dirty="0">
                <a:latin typeface="+mj-lt"/>
              </a:rPr>
              <a:t>t</a:t>
            </a:r>
            <a:r>
              <a:rPr lang="en-US" sz="3600" dirty="0">
                <a:latin typeface="+mj-lt"/>
              </a:rPr>
              <a:t>-Test for the Difference Between Means </a:t>
            </a:r>
            <a:r>
              <a:rPr lang="en-US" sz="2000" b="0" dirty="0">
                <a:latin typeface="+mj-lt"/>
                <a:ea typeface="ＭＳ Ｐゴシック" panose="020B0600070205080204" pitchFamily="34" charset="-128"/>
              </a:rPr>
              <a:t>(4 of 4)</a:t>
            </a:r>
            <a:endParaRPr lang="en-US" sz="2000" dirty="0">
              <a:latin typeface="+mj-lt"/>
            </a:endParaRPr>
          </a:p>
        </p:txBody>
      </p:sp>
      <p:pic>
        <p:nvPicPr>
          <p:cNvPr id="8" name="Picture 7" descr="D = (jump height before shoes) minus (jump height after sho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25" y="1677575"/>
            <a:ext cx="7830964" cy="287376"/>
          </a:xfrm>
          <a:prstGeom prst="rect">
            <a:avLst/>
          </a:prstGeom>
        </p:spPr>
      </p:pic>
      <p:pic>
        <p:nvPicPr>
          <p:cNvPr id="2" name="Picture 1" descr="H 0: mu d is less than 0; H a: mu d is greater than or equal to 0; alpha = 0.10; d.f. = 8 minus 1 =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19" y="2133600"/>
            <a:ext cx="2129140" cy="1395768"/>
          </a:xfrm>
          <a:prstGeom prst="rect">
            <a:avLst/>
          </a:prstGeom>
        </p:spPr>
      </p:pic>
      <p:pic>
        <p:nvPicPr>
          <p:cNvPr id="6" name="Picture 5" descr="rejection region: a standard normal curve has tail shaded left of t 0 = negative 1.415, including t = negative 2.333, with area alpha = 0.10. The area right of the tail is 1 minus alpha = 0.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519" y="3807223"/>
            <a:ext cx="3180248" cy="2613471"/>
          </a:xfrm>
          <a:prstGeom prst="rect">
            <a:avLst/>
          </a:prstGeom>
        </p:spPr>
      </p:pic>
      <p:pic>
        <p:nvPicPr>
          <p:cNvPr id="7" name="Picture 6" descr="Test statistic: t = fraction d bar minus mu d over fraction s d over square root of n = approximately fraction negative 1.75 minus 0 over reaction 2.1213 over square root of 8 = approximately negative 2.3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2133600"/>
            <a:ext cx="3816679" cy="1278587"/>
          </a:xfrm>
          <a:prstGeom prst="rect">
            <a:avLst/>
          </a:prstGeom>
        </p:spPr>
      </p:pic>
      <p:sp>
        <p:nvSpPr>
          <p:cNvPr id="3" name="Content Placeholder 2"/>
          <p:cNvSpPr>
            <a:spLocks noGrp="1"/>
          </p:cNvSpPr>
          <p:nvPr>
            <p:ph idx="1"/>
          </p:nvPr>
        </p:nvSpPr>
        <p:spPr>
          <a:xfrm>
            <a:off x="4191000" y="3742356"/>
            <a:ext cx="4495800" cy="2582244"/>
          </a:xfrm>
        </p:spPr>
        <p:txBody>
          <a:bodyPr/>
          <a:lstStyle/>
          <a:p>
            <a:pPr marL="0" indent="0">
              <a:buNone/>
            </a:pPr>
            <a:r>
              <a:rPr lang="en-US" sz="2400" b="1" dirty="0">
                <a:cs typeface="Times New Roman" panose="02020603050405020304" pitchFamily="18" charset="0"/>
              </a:rPr>
              <a:t>Decision: </a:t>
            </a:r>
            <a:r>
              <a:rPr lang="en-US" sz="2400" b="1" dirty="0"/>
              <a:t>Reject </a:t>
            </a:r>
            <a:r>
              <a:rPr lang="en-US" sz="2400" b="1" i="1" dirty="0"/>
              <a:t>H</a:t>
            </a:r>
            <a:r>
              <a:rPr lang="en-US" sz="2400" b="1" baseline="-25000" dirty="0"/>
              <a:t>0</a:t>
            </a:r>
          </a:p>
          <a:p>
            <a:pPr marL="0" indent="0">
              <a:buNone/>
            </a:pPr>
            <a:r>
              <a:rPr lang="en-US" sz="2200" dirty="0"/>
              <a:t>At the 10% level of significance, there is enough evidence to support the shoe manufacturer</a:t>
            </a:r>
            <a:r>
              <a:rPr lang="en-US" altLang="en-US" sz="2200" dirty="0"/>
              <a:t>’</a:t>
            </a:r>
            <a:r>
              <a:rPr lang="en-US" sz="2200" dirty="0"/>
              <a:t>s claim that athletes can increase their vertical jump heights using the manufacturer</a:t>
            </a:r>
            <a:r>
              <a:rPr lang="en-US" altLang="en-US" sz="2200" dirty="0"/>
              <a:t>’</a:t>
            </a:r>
            <a:r>
              <a:rPr lang="en-US" sz="2200" dirty="0"/>
              <a:t>s training shoes.</a:t>
            </a:r>
          </a:p>
        </p:txBody>
      </p:sp>
    </p:spTree>
    <p:extLst>
      <p:ext uri="{BB962C8B-B14F-4D97-AF65-F5344CB8AC3E}">
        <p14:creationId xmlns:p14="http://schemas.microsoft.com/office/powerpoint/2010/main" val="3573730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n-lt"/>
                <a:ea typeface="ＭＳ Ｐゴシック" panose="020B0600070205080204" pitchFamily="34" charset="-128"/>
              </a:rPr>
              <a:t>Section 8.3 Summary</a:t>
            </a:r>
            <a:endParaRPr lang="en-US" sz="3600" dirty="0">
              <a:latin typeface="+mn-lt"/>
            </a:endParaRPr>
          </a:p>
        </p:txBody>
      </p:sp>
      <p:sp>
        <p:nvSpPr>
          <p:cNvPr id="3" name="Content Placeholder 2"/>
          <p:cNvSpPr>
            <a:spLocks noGrp="1"/>
          </p:cNvSpPr>
          <p:nvPr>
            <p:ph idx="1"/>
          </p:nvPr>
        </p:nvSpPr>
        <p:spPr/>
        <p:txBody>
          <a:bodyPr/>
          <a:lstStyle/>
          <a:p>
            <a:r>
              <a:rPr lang="en-US" sz="2600" dirty="0">
                <a:ea typeface="ＭＳ Ｐゴシック" panose="020B0600070205080204" pitchFamily="34" charset="-128"/>
              </a:rPr>
              <a:t>Performed a </a:t>
            </a:r>
            <a:r>
              <a:rPr lang="en-US" sz="2600" i="1" dirty="0">
                <a:ea typeface="ＭＳ Ｐゴシック" panose="020B0600070205080204" pitchFamily="34" charset="-128"/>
              </a:rPr>
              <a:t>t</a:t>
            </a:r>
            <a:r>
              <a:rPr lang="en-US" sz="2600" dirty="0">
                <a:ea typeface="ＭＳ Ｐゴシック" panose="020B0600070205080204" pitchFamily="34" charset="-128"/>
              </a:rPr>
              <a:t>-test to test the mean of the difference for a population of paired data</a:t>
            </a:r>
            <a:endParaRPr lang="en-US" sz="2600" dirty="0"/>
          </a:p>
        </p:txBody>
      </p:sp>
    </p:spTree>
    <p:extLst>
      <p:ext uri="{BB962C8B-B14F-4D97-AF65-F5344CB8AC3E}">
        <p14:creationId xmlns:p14="http://schemas.microsoft.com/office/powerpoint/2010/main" val="4208569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Chapter Outline</a:t>
            </a:r>
          </a:p>
        </p:txBody>
      </p:sp>
      <p:sp>
        <p:nvSpPr>
          <p:cNvPr id="3" name="Content Placeholder 2"/>
          <p:cNvSpPr>
            <a:spLocks noGrp="1"/>
          </p:cNvSpPr>
          <p:nvPr>
            <p:ph idx="1"/>
          </p:nvPr>
        </p:nvSpPr>
        <p:spPr/>
        <p:txBody>
          <a:bodyPr/>
          <a:lstStyle/>
          <a:p>
            <a:pPr marL="574675" indent="-574675">
              <a:buNone/>
            </a:pPr>
            <a:r>
              <a:rPr lang="en-US" sz="2600" dirty="0">
                <a:solidFill>
                  <a:srgbClr val="007FA3"/>
                </a:solidFill>
              </a:rPr>
              <a:t>8.1 </a:t>
            </a:r>
            <a:r>
              <a:rPr lang="en-US" sz="2600" dirty="0"/>
              <a:t>Testing the Difference Between Means (Independent Samples, </a:t>
            </a:r>
            <a:r>
              <a:rPr lang="en-US" sz="2600" i="1" dirty="0">
                <a:sym typeface="Symbol" panose="05050102010706020507" pitchFamily="18" charset="2"/>
              </a:rPr>
              <a:t></a:t>
            </a:r>
            <a:r>
              <a:rPr lang="en-US" sz="2600" baseline="-25000" dirty="0">
                <a:sym typeface="Symbol" panose="05050102010706020507" pitchFamily="18" charset="2"/>
              </a:rPr>
              <a:t>1 </a:t>
            </a:r>
            <a:r>
              <a:rPr lang="en-US" sz="2600" dirty="0">
                <a:sym typeface="Symbol" panose="05050102010706020507" pitchFamily="18" charset="2"/>
              </a:rPr>
              <a:t>and </a:t>
            </a:r>
            <a:r>
              <a:rPr lang="en-US" sz="2600" i="1" dirty="0">
                <a:sym typeface="Symbol" panose="05050102010706020507" pitchFamily="18" charset="2"/>
              </a:rPr>
              <a:t></a:t>
            </a:r>
            <a:r>
              <a:rPr lang="en-US" sz="2600" baseline="-25000" dirty="0">
                <a:sym typeface="Symbol" panose="05050102010706020507" pitchFamily="18" charset="2"/>
              </a:rPr>
              <a:t>2</a:t>
            </a:r>
            <a:r>
              <a:rPr lang="en-US" sz="2600" dirty="0">
                <a:sym typeface="Symbol" panose="05050102010706020507" pitchFamily="18" charset="2"/>
              </a:rPr>
              <a:t> Known</a:t>
            </a:r>
            <a:r>
              <a:rPr lang="en-US" sz="2600" dirty="0"/>
              <a:t>)</a:t>
            </a:r>
          </a:p>
          <a:p>
            <a:pPr marL="574675" indent="-574675">
              <a:buNone/>
            </a:pPr>
            <a:r>
              <a:rPr lang="en-US" sz="2600" dirty="0">
                <a:solidFill>
                  <a:srgbClr val="007FA3"/>
                </a:solidFill>
              </a:rPr>
              <a:t>8.2 </a:t>
            </a:r>
            <a:r>
              <a:rPr lang="en-US" sz="2600" dirty="0"/>
              <a:t>Testing the Difference Between Mean   (Independent Samples, </a:t>
            </a:r>
            <a:r>
              <a:rPr lang="en-US" sz="2600" i="1" dirty="0">
                <a:sym typeface="Symbol" panose="05050102010706020507" pitchFamily="18" charset="2"/>
              </a:rPr>
              <a:t></a:t>
            </a:r>
            <a:r>
              <a:rPr lang="en-US" sz="2600" baseline="-25000" dirty="0">
                <a:sym typeface="Symbol" panose="05050102010706020507" pitchFamily="18" charset="2"/>
              </a:rPr>
              <a:t>1 </a:t>
            </a:r>
            <a:r>
              <a:rPr lang="en-US" sz="2600" dirty="0">
                <a:sym typeface="Symbol" panose="05050102010706020507" pitchFamily="18" charset="2"/>
              </a:rPr>
              <a:t>and </a:t>
            </a:r>
            <a:r>
              <a:rPr lang="en-US" sz="2600" i="1" dirty="0">
                <a:sym typeface="Symbol" panose="05050102010706020507" pitchFamily="18" charset="2"/>
              </a:rPr>
              <a:t></a:t>
            </a:r>
            <a:r>
              <a:rPr lang="en-US" sz="2600" baseline="-25000" dirty="0">
                <a:sym typeface="Symbol" panose="05050102010706020507" pitchFamily="18" charset="2"/>
              </a:rPr>
              <a:t>2</a:t>
            </a:r>
            <a:r>
              <a:rPr lang="en-US" sz="2600" dirty="0">
                <a:sym typeface="Symbol" panose="05050102010706020507" pitchFamily="18" charset="2"/>
              </a:rPr>
              <a:t> Unknown</a:t>
            </a:r>
            <a:r>
              <a:rPr lang="en-US" sz="2600" dirty="0"/>
              <a:t>)</a:t>
            </a:r>
          </a:p>
          <a:p>
            <a:pPr marL="574675" indent="-574675">
              <a:buNone/>
            </a:pPr>
            <a:r>
              <a:rPr lang="en-US" sz="2600" dirty="0">
                <a:solidFill>
                  <a:srgbClr val="007FA3"/>
                </a:solidFill>
              </a:rPr>
              <a:t>8.3 </a:t>
            </a:r>
            <a:r>
              <a:rPr lang="en-US" sz="2600" dirty="0"/>
              <a:t>Testing the Difference Between Means (Dependent Samples)</a:t>
            </a:r>
          </a:p>
          <a:p>
            <a:pPr marL="649224" indent="-649224">
              <a:buNone/>
            </a:pPr>
            <a:r>
              <a:rPr lang="en-US" sz="2600" dirty="0">
                <a:solidFill>
                  <a:srgbClr val="007FA3"/>
                </a:solidFill>
              </a:rPr>
              <a:t>8.4 </a:t>
            </a:r>
            <a:r>
              <a:rPr lang="en-US" sz="2600" dirty="0"/>
              <a:t>Testing the Difference Between Proportions</a:t>
            </a:r>
          </a:p>
        </p:txBody>
      </p:sp>
    </p:spTree>
    <p:extLst>
      <p:ext uri="{BB962C8B-B14F-4D97-AF65-F5344CB8AC3E}">
        <p14:creationId xmlns:p14="http://schemas.microsoft.com/office/powerpoint/2010/main" val="3824984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latin typeface="+mj-lt"/>
              </a:rPr>
              <a:t>Section 8.3</a:t>
            </a:r>
          </a:p>
        </p:txBody>
      </p:sp>
      <p:sp>
        <p:nvSpPr>
          <p:cNvPr id="3" name="Subtitle 2"/>
          <p:cNvSpPr>
            <a:spLocks noGrp="1"/>
          </p:cNvSpPr>
          <p:nvPr>
            <p:ph type="subTitle" idx="1"/>
          </p:nvPr>
        </p:nvSpPr>
        <p:spPr/>
        <p:txBody>
          <a:bodyPr/>
          <a:lstStyle/>
          <a:p>
            <a:pPr algn="ctr"/>
            <a:r>
              <a:rPr lang="en-US" altLang="en-US" sz="3600" dirty="0"/>
              <a:t>Testing the Difference Between Means (Dependent Samples)</a:t>
            </a:r>
            <a:endParaRPr lang="en-US" sz="3600" dirty="0"/>
          </a:p>
        </p:txBody>
      </p:sp>
    </p:spTree>
    <p:extLst>
      <p:ext uri="{BB962C8B-B14F-4D97-AF65-F5344CB8AC3E}">
        <p14:creationId xmlns:p14="http://schemas.microsoft.com/office/powerpoint/2010/main" val="175822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Section 8.3 Objectives</a:t>
            </a:r>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sz="2600" dirty="0"/>
              <a:t>How to perform a </a:t>
            </a:r>
            <a:r>
              <a:rPr lang="en-US" sz="2600" i="1" dirty="0"/>
              <a:t>t</a:t>
            </a:r>
            <a:r>
              <a:rPr lang="en-US" sz="2600" dirty="0"/>
              <a:t>-test to test the mean of the difference for a population of paired data</a:t>
            </a:r>
          </a:p>
        </p:txBody>
      </p:sp>
    </p:spTree>
    <p:extLst>
      <p:ext uri="{BB962C8B-B14F-4D97-AF65-F5344CB8AC3E}">
        <p14:creationId xmlns:p14="http://schemas.microsoft.com/office/powerpoint/2010/main" val="4009673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latin typeface="+mj-lt"/>
              </a:rPr>
              <a:t>t</a:t>
            </a:r>
            <a:r>
              <a:rPr lang="en-US" sz="3600" dirty="0">
                <a:latin typeface="+mj-lt"/>
              </a:rPr>
              <a:t>-Test for the Difference Between Means </a:t>
            </a:r>
            <a:r>
              <a:rPr lang="en-US" sz="2000" b="0" dirty="0">
                <a:latin typeface="+mj-lt"/>
              </a:rPr>
              <a:t>(1 of 4)</a:t>
            </a:r>
          </a:p>
        </p:txBody>
      </p:sp>
      <p:sp>
        <p:nvSpPr>
          <p:cNvPr id="3" name="Content Placeholder 2"/>
          <p:cNvSpPr>
            <a:spLocks noGrp="1"/>
          </p:cNvSpPr>
          <p:nvPr>
            <p:ph idx="1"/>
          </p:nvPr>
        </p:nvSpPr>
        <p:spPr>
          <a:xfrm>
            <a:off x="457200" y="1600201"/>
            <a:ext cx="8229600" cy="1676399"/>
          </a:xfrm>
        </p:spPr>
        <p:txBody>
          <a:bodyPr/>
          <a:lstStyle/>
          <a:p>
            <a:r>
              <a:rPr lang="en-US" sz="2600" dirty="0"/>
              <a:t>To perform a two-sample hypothesis test with dependent samples, the difference between each data pair is first found:</a:t>
            </a:r>
          </a:p>
          <a:p>
            <a:pPr lvl="1">
              <a:buFont typeface="Arial" panose="020B0604020202020204" pitchFamily="34" charset="0"/>
              <a:buChar char="‒"/>
            </a:pPr>
            <a:r>
              <a:rPr lang="en-US" sz="2400" i="1" dirty="0">
                <a:ea typeface="Times New Roman" panose="02020603050405020304" pitchFamily="18" charset="0"/>
              </a:rPr>
              <a:t>d = x</a:t>
            </a:r>
            <a:r>
              <a:rPr lang="en-US" sz="2400" baseline="-25000" dirty="0">
                <a:ea typeface="Times New Roman" panose="02020603050405020304" pitchFamily="18" charset="0"/>
              </a:rPr>
              <a:t>1</a:t>
            </a:r>
            <a:r>
              <a:rPr lang="en-US" sz="2400" dirty="0">
                <a:ea typeface="Times New Roman" panose="02020603050405020304" pitchFamily="18" charset="0"/>
              </a:rPr>
              <a:t> − </a:t>
            </a:r>
            <a:r>
              <a:rPr lang="en-US" sz="2400" i="1" dirty="0">
                <a:ea typeface="Times New Roman" panose="02020603050405020304" pitchFamily="18" charset="0"/>
              </a:rPr>
              <a:t>x</a:t>
            </a:r>
            <a:r>
              <a:rPr lang="en-US" sz="2400" baseline="-25000" dirty="0">
                <a:ea typeface="Times New Roman" panose="02020603050405020304" pitchFamily="18" charset="0"/>
              </a:rPr>
              <a:t>2</a:t>
            </a:r>
            <a:r>
              <a:rPr lang="en-US" sz="2400" dirty="0">
                <a:ea typeface="Times New Roman" panose="02020603050405020304" pitchFamily="18" charset="0"/>
              </a:rPr>
              <a:t> Difference between entries for a data pair</a:t>
            </a:r>
            <a:endParaRPr lang="en-US" sz="2400" dirty="0"/>
          </a:p>
        </p:txBody>
      </p:sp>
      <p:pic>
        <p:nvPicPr>
          <p:cNvPr id="4" name="Picture 3" descr="The test statistic is the mean d bar of these differences. D bar = fraction sigma d over n: mean of the differences between paired data entries in the dependent samp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516253"/>
            <a:ext cx="7167558" cy="1010194"/>
          </a:xfrm>
          <a:prstGeom prst="rect">
            <a:avLst/>
          </a:prstGeom>
        </p:spPr>
      </p:pic>
    </p:spTree>
    <p:extLst>
      <p:ext uri="{BB962C8B-B14F-4D97-AF65-F5344CB8AC3E}">
        <p14:creationId xmlns:p14="http://schemas.microsoft.com/office/powerpoint/2010/main" val="3301015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latin typeface="+mj-lt"/>
                <a:ea typeface="ＭＳ Ｐゴシック" panose="020B0600070205080204" pitchFamily="34" charset="-128"/>
              </a:rPr>
              <a:t>t</a:t>
            </a:r>
            <a:r>
              <a:rPr lang="en-US" sz="3600" dirty="0">
                <a:latin typeface="+mj-lt"/>
                <a:ea typeface="ＭＳ Ｐゴシック" panose="020B0600070205080204" pitchFamily="34" charset="-128"/>
              </a:rPr>
              <a:t>-Test for the Difference Between Means </a:t>
            </a:r>
            <a:r>
              <a:rPr lang="en-US" sz="2000" b="0" dirty="0">
                <a:latin typeface="+mj-lt"/>
              </a:rPr>
              <a:t>(2 of 4)</a:t>
            </a:r>
            <a:endParaRPr lang="en-US" sz="2000" dirty="0">
              <a:latin typeface="+mj-lt"/>
            </a:endParaRPr>
          </a:p>
        </p:txBody>
      </p:sp>
      <p:pic>
        <p:nvPicPr>
          <p:cNvPr id="3" name="Picture 2" descr="Three conditions are required to conduct the test. 1. The samples must be randomly selected. 2. The samples must be dependent (paired). 3. Both populations must be normally distributed or the number n of pairs of data is at least 30. If these conditions are met, then the sampling distribution for d bar is approximated by a t-distribution with n minus 1 degrees of freedom, where n is the number of data pai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40228"/>
            <a:ext cx="7557025" cy="2983965"/>
          </a:xfrm>
          <a:prstGeom prst="rect">
            <a:avLst/>
          </a:prstGeom>
        </p:spPr>
      </p:pic>
      <p:pic>
        <p:nvPicPr>
          <p:cNvPr id="4" name="Picture 3" descr="A d bar distribution is a normal curve with mean mu d and tails shaded left of negative t 0 and right of t 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425" y="4951770"/>
            <a:ext cx="5227150" cy="1517225"/>
          </a:xfrm>
          <a:prstGeom prst="rect">
            <a:avLst/>
          </a:prstGeom>
        </p:spPr>
      </p:pic>
    </p:spTree>
    <p:extLst>
      <p:ext uri="{BB962C8B-B14F-4D97-AF65-F5344CB8AC3E}">
        <p14:creationId xmlns:p14="http://schemas.microsoft.com/office/powerpoint/2010/main" val="429049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05800" cy="1097280"/>
          </a:xfrm>
        </p:spPr>
        <p:txBody>
          <a:bodyPr/>
          <a:lstStyle/>
          <a:p>
            <a:r>
              <a:rPr lang="en-US" sz="3600" dirty="0">
                <a:latin typeface="+mj-lt"/>
                <a:ea typeface="ＭＳ Ｐゴシック" panose="020B0600070205080204" pitchFamily="34" charset="-128"/>
              </a:rPr>
              <a:t>Symbols used for the </a:t>
            </a:r>
            <a:r>
              <a:rPr lang="en-US" sz="3600" i="1" dirty="0">
                <a:latin typeface="+mj-lt"/>
                <a:ea typeface="ＭＳ Ｐゴシック" panose="020B0600070205080204" pitchFamily="34" charset="-128"/>
              </a:rPr>
              <a:t>t</a:t>
            </a:r>
            <a:r>
              <a:rPr lang="en-US" sz="3600" dirty="0">
                <a:latin typeface="+mj-lt"/>
                <a:ea typeface="ＭＳ Ｐゴシック" panose="020B0600070205080204" pitchFamily="34" charset="-128"/>
              </a:rPr>
              <a:t>-Test for </a:t>
            </a:r>
            <a:r>
              <a:rPr lang="el-GR" sz="3600" i="1" dirty="0">
                <a:latin typeface="+mj-lt"/>
                <a:ea typeface="ＭＳ Ｐゴシック" panose="020B0600070205080204" pitchFamily="34" charset="-128"/>
              </a:rPr>
              <a:t>μ</a:t>
            </a:r>
            <a:r>
              <a:rPr lang="en-US" sz="3600" i="1" baseline="-25000" dirty="0">
                <a:latin typeface="+mj-lt"/>
                <a:ea typeface="ＭＳ Ｐゴシック" panose="020B0600070205080204" pitchFamily="34" charset="-128"/>
              </a:rPr>
              <a:t>d</a:t>
            </a:r>
            <a:r>
              <a:rPr lang="en-US" sz="3600" dirty="0">
                <a:latin typeface="+mj-lt"/>
                <a:ea typeface="ＭＳ Ｐゴシック" panose="020B0600070205080204" pitchFamily="34" charset="-128"/>
              </a:rPr>
              <a:t> </a:t>
            </a:r>
            <a:r>
              <a:rPr lang="en-US" sz="2000" b="0" dirty="0">
                <a:latin typeface="+mj-lt"/>
                <a:ea typeface="ＭＳ Ｐゴシック" panose="020B0600070205080204" pitchFamily="34" charset="-128"/>
              </a:rPr>
              <a:t>(1 of 2)</a:t>
            </a:r>
            <a:endParaRPr lang="en-US" sz="2000" b="0" dirty="0">
              <a:latin typeface="+mj-lt"/>
            </a:endParaRPr>
          </a:p>
        </p:txBody>
      </p:sp>
      <p:graphicFrame>
        <p:nvGraphicFramePr>
          <p:cNvPr id="13" name="Table 12"/>
          <p:cNvGraphicFramePr>
            <a:graphicFrameLocks noGrp="1"/>
          </p:cNvGraphicFramePr>
          <p:nvPr>
            <p:extLst>
              <p:ext uri="{D42A27DB-BD31-4B8C-83A1-F6EECF244321}">
                <p14:modId xmlns:p14="http://schemas.microsoft.com/office/powerpoint/2010/main" val="3018745650"/>
              </p:ext>
            </p:extLst>
          </p:nvPr>
        </p:nvGraphicFramePr>
        <p:xfrm>
          <a:off x="732891" y="1600200"/>
          <a:ext cx="7953910" cy="2590800"/>
        </p:xfrm>
        <a:graphic>
          <a:graphicData uri="http://schemas.openxmlformats.org/drawingml/2006/table">
            <a:tbl>
              <a:tblPr firstRow="1" bandRow="1">
                <a:tableStyleId>{9D7B26C5-4107-4FEC-AEDC-1716B250A1EF}</a:tableStyleId>
              </a:tblPr>
              <a:tblGrid>
                <a:gridCol w="1988478">
                  <a:extLst>
                    <a:ext uri="{9D8B030D-6E8A-4147-A177-3AD203B41FA5}">
                      <a16:colId xmlns:a16="http://schemas.microsoft.com/office/drawing/2014/main" val="20000"/>
                    </a:ext>
                  </a:extLst>
                </a:gridCol>
                <a:gridCol w="5965432">
                  <a:extLst>
                    <a:ext uri="{9D8B030D-6E8A-4147-A177-3AD203B41FA5}">
                      <a16:colId xmlns:a16="http://schemas.microsoft.com/office/drawing/2014/main" val="20001"/>
                    </a:ext>
                  </a:extLst>
                </a:gridCol>
              </a:tblGrid>
              <a:tr h="370840">
                <a:tc>
                  <a:txBody>
                    <a:bodyPr/>
                    <a:lstStyle/>
                    <a:p>
                      <a:pPr algn="ctr"/>
                      <a:r>
                        <a:rPr lang="en-US" sz="2600" b="1" dirty="0">
                          <a:solidFill>
                            <a:schemeClr val="tx1"/>
                          </a:solidFill>
                          <a:latin typeface="+mn-lt"/>
                          <a:ea typeface="+mn-ea"/>
                          <a:cs typeface="Arial" charset="0"/>
                        </a:rPr>
                        <a:t>Symbol</a:t>
                      </a:r>
                      <a:endParaRPr lang="en-US" sz="2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a:solidFill>
                            <a:schemeClr val="tx1"/>
                          </a:solidFill>
                          <a:latin typeface="+mn-lt"/>
                          <a:ea typeface="+mn-ea"/>
                          <a:cs typeface="Arial" charset="0"/>
                        </a:rPr>
                        <a:t>Description</a:t>
                      </a:r>
                      <a:endParaRPr lang="en-US" sz="2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lang="en-US" sz="2400" i="1" dirty="0">
                          <a:latin typeface="+mn-lt"/>
                          <a:ea typeface="+mn-ea"/>
                          <a:cs typeface="Arial" charset="0"/>
                        </a:rPr>
                        <a:t>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sz="2400" dirty="0"/>
                        <a:t>The number of pairs of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70840">
                <a:tc>
                  <a:txBody>
                    <a:bodyPr/>
                    <a:lstStyle/>
                    <a:p>
                      <a:pPr algn="ctr"/>
                      <a:r>
                        <a:rPr lang="en-US" sz="2400" i="1" dirty="0">
                          <a:latin typeface="+mn-lt"/>
                          <a:ea typeface="+mn-ea"/>
                          <a:cs typeface="Arial" charset="0"/>
                        </a:rPr>
                        <a:t>d</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400" dirty="0"/>
                        <a:t>The difference between entries for a data pair,</a:t>
                      </a:r>
                      <a:r>
                        <a:rPr lang="en-US" sz="2400" baseline="0" dirty="0"/>
                        <a:t> </a:t>
                      </a:r>
                      <a:r>
                        <a:rPr lang="en-US" sz="2400" i="1" dirty="0"/>
                        <a:t>d</a:t>
                      </a:r>
                      <a:r>
                        <a:rPr lang="en-US" sz="2400" dirty="0"/>
                        <a:t> = </a:t>
                      </a:r>
                      <a:r>
                        <a:rPr lang="en-US" sz="2400" i="1" dirty="0"/>
                        <a:t>x</a:t>
                      </a:r>
                      <a:r>
                        <a:rPr lang="en-US" sz="2400" baseline="-25000" dirty="0"/>
                        <a:t>1</a:t>
                      </a:r>
                      <a:r>
                        <a:rPr lang="en-US" sz="2400" dirty="0"/>
                        <a:t> − </a:t>
                      </a:r>
                      <a:r>
                        <a:rPr lang="en-US" sz="2400" i="1" dirty="0"/>
                        <a:t>x</a:t>
                      </a:r>
                      <a:r>
                        <a:rPr lang="en-US" sz="2400" baseline="-25000" dirty="0"/>
                        <a:t>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370840">
                <a:tc>
                  <a:txBody>
                    <a:bodyPr/>
                    <a:lstStyle/>
                    <a:p>
                      <a:pPr algn="ctr"/>
                      <a:r>
                        <a:rPr lang="en-US" sz="2400" i="1" dirty="0"/>
                        <a:t>µ</a:t>
                      </a:r>
                      <a:r>
                        <a:rPr lang="en-US" sz="2400" i="1" baseline="-250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t>The hypothesized mean of the differences of paired data in the population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82530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05800" cy="1097280"/>
          </a:xfrm>
        </p:spPr>
        <p:txBody>
          <a:bodyPr/>
          <a:lstStyle/>
          <a:p>
            <a:r>
              <a:rPr lang="en-US" sz="3600" dirty="0">
                <a:latin typeface="+mj-lt"/>
                <a:ea typeface="ＭＳ Ｐゴシック" panose="020B0600070205080204" pitchFamily="34" charset="-128"/>
              </a:rPr>
              <a:t>Symbols used for the </a:t>
            </a:r>
            <a:r>
              <a:rPr lang="en-US" sz="3600" i="1" dirty="0">
                <a:latin typeface="+mj-lt"/>
                <a:ea typeface="ＭＳ Ｐゴシック" panose="020B0600070205080204" pitchFamily="34" charset="-128"/>
              </a:rPr>
              <a:t>t</a:t>
            </a:r>
            <a:r>
              <a:rPr lang="en-US" sz="3600" dirty="0">
                <a:latin typeface="+mj-lt"/>
                <a:ea typeface="ＭＳ Ｐゴシック" panose="020B0600070205080204" pitchFamily="34" charset="-128"/>
              </a:rPr>
              <a:t>-Test for </a:t>
            </a:r>
            <a:r>
              <a:rPr lang="el-GR" sz="3600" i="1" dirty="0">
                <a:latin typeface="+mj-lt"/>
                <a:ea typeface="ＭＳ Ｐゴシック" panose="020B0600070205080204" pitchFamily="34" charset="-128"/>
              </a:rPr>
              <a:t>μ</a:t>
            </a:r>
            <a:r>
              <a:rPr lang="en-US" sz="3600" i="1" baseline="-25000" dirty="0">
                <a:latin typeface="+mj-lt"/>
                <a:ea typeface="ＭＳ Ｐゴシック" panose="020B0600070205080204" pitchFamily="34" charset="-128"/>
              </a:rPr>
              <a:t>d</a:t>
            </a:r>
            <a:r>
              <a:rPr lang="en-US" sz="3600" dirty="0">
                <a:latin typeface="+mj-lt"/>
                <a:ea typeface="ＭＳ Ｐゴシック" panose="020B0600070205080204" pitchFamily="34" charset="-128"/>
              </a:rPr>
              <a:t> </a:t>
            </a:r>
            <a:r>
              <a:rPr lang="en-US" sz="2000" b="0" dirty="0">
                <a:latin typeface="+mj-lt"/>
                <a:ea typeface="ＭＳ Ｐゴシック" panose="020B0600070205080204" pitchFamily="34" charset="-128"/>
              </a:rPr>
              <a:t>(2 of 2)</a:t>
            </a:r>
            <a:endParaRPr lang="en-US" sz="2000" dirty="0">
              <a:latin typeface="+mj-lt"/>
            </a:endParaRPr>
          </a:p>
        </p:txBody>
      </p:sp>
      <p:pic>
        <p:nvPicPr>
          <p:cNvPr id="4" name="Picture 3" descr="Description of symbol d bar: the mean of the differences between the paired data entries in the dependent samples; d bar = fraction sigma d over n. Description of symbol s d: the standard deviation of the differences between the paired data entries in the dependent samples; s d = square root of fraction sigma, d minus d bar, squared over n minus 1 = square root of fraction sigma d squared minus fraction sigma d, squared over n, over n minu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752600"/>
            <a:ext cx="7110458" cy="4236650"/>
          </a:xfrm>
          <a:prstGeom prst="rect">
            <a:avLst/>
          </a:prstGeom>
        </p:spPr>
      </p:pic>
    </p:spTree>
    <p:extLst>
      <p:ext uri="{BB962C8B-B14F-4D97-AF65-F5344CB8AC3E}">
        <p14:creationId xmlns:p14="http://schemas.microsoft.com/office/powerpoint/2010/main" val="2202805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latin typeface="+mj-lt"/>
                <a:ea typeface="ＭＳ Ｐゴシック" panose="020B0600070205080204" pitchFamily="34" charset="-128"/>
              </a:rPr>
              <a:t>t</a:t>
            </a:r>
            <a:r>
              <a:rPr lang="en-US" sz="3600" dirty="0">
                <a:latin typeface="+mj-lt"/>
                <a:ea typeface="ＭＳ Ｐゴシック" panose="020B0600070205080204" pitchFamily="34" charset="-128"/>
              </a:rPr>
              <a:t>-Test for the Difference Between Means </a:t>
            </a:r>
            <a:r>
              <a:rPr lang="en-US" sz="2000" b="0" dirty="0">
                <a:latin typeface="+mj-lt"/>
                <a:ea typeface="ＭＳ Ｐゴシック" panose="020B0600070205080204" pitchFamily="34" charset="-128"/>
              </a:rPr>
              <a:t>(3 of 4)</a:t>
            </a:r>
            <a:endParaRPr lang="en-US" sz="2000" dirty="0">
              <a:latin typeface="+mj-lt"/>
            </a:endParaRPr>
          </a:p>
        </p:txBody>
      </p:sp>
      <p:sp>
        <p:nvSpPr>
          <p:cNvPr id="3" name="Content Placeholder 2"/>
          <p:cNvSpPr>
            <a:spLocks noGrp="1"/>
          </p:cNvSpPr>
          <p:nvPr>
            <p:ph idx="1"/>
          </p:nvPr>
        </p:nvSpPr>
        <p:spPr>
          <a:xfrm>
            <a:off x="457200" y="1600200"/>
            <a:ext cx="8077200" cy="4525963"/>
          </a:xfrm>
        </p:spPr>
        <p:txBody>
          <a:bodyPr/>
          <a:lstStyle/>
          <a:p>
            <a:pPr marL="0" indent="0">
              <a:buNone/>
            </a:pPr>
            <a:r>
              <a:rPr lang="en-US" sz="2600" dirty="0">
                <a:ea typeface="ＭＳ Ｐゴシック" panose="020B0600070205080204" pitchFamily="34" charset="-128"/>
              </a:rPr>
              <a:t>A </a:t>
            </a:r>
            <a:r>
              <a:rPr lang="en-US" sz="2600" i="1" dirty="0">
                <a:ea typeface="ＭＳ Ｐゴシック" panose="020B0600070205080204" pitchFamily="34" charset="-128"/>
              </a:rPr>
              <a:t>t</a:t>
            </a:r>
            <a:r>
              <a:rPr lang="en-US" sz="2600" dirty="0">
                <a:ea typeface="ＭＳ Ｐゴシック" panose="020B0600070205080204" pitchFamily="34" charset="-128"/>
              </a:rPr>
              <a:t>-test can be used to test the difference of two population means when these conditions are met.</a:t>
            </a:r>
          </a:p>
          <a:p>
            <a:pPr marL="442800" indent="-442800">
              <a:buFont typeface="+mj-lt"/>
              <a:buAutoNum type="arabicPeriod"/>
            </a:pPr>
            <a:r>
              <a:rPr lang="en-US" sz="2400" dirty="0">
                <a:ea typeface="ＭＳ Ｐゴシック" panose="020B0600070205080204" pitchFamily="34" charset="-128"/>
              </a:rPr>
              <a:t>The samples are random.</a:t>
            </a:r>
          </a:p>
          <a:p>
            <a:pPr marL="442800" indent="-442800">
              <a:buFont typeface="+mj-lt"/>
              <a:buAutoNum type="arabicPeriod"/>
            </a:pPr>
            <a:r>
              <a:rPr lang="en-US" sz="2400" dirty="0">
                <a:ea typeface="ＭＳ Ｐゴシック" panose="020B0600070205080204" pitchFamily="34" charset="-128"/>
              </a:rPr>
              <a:t>The samples are dependent (paired).</a:t>
            </a:r>
          </a:p>
          <a:p>
            <a:pPr marL="442800" indent="-442800">
              <a:buFont typeface="+mj-lt"/>
              <a:buAutoNum type="arabicPeriod"/>
            </a:pPr>
            <a:r>
              <a:rPr lang="en-US" sz="2400" dirty="0">
                <a:ea typeface="ＭＳ Ｐゴシック" panose="020B0600070205080204" pitchFamily="34" charset="-128"/>
              </a:rPr>
              <a:t>The populations are normally distributed or the number </a:t>
            </a:r>
            <a:r>
              <a:rPr lang="en-US" sz="2400" i="1" dirty="0">
                <a:ea typeface="ＭＳ Ｐゴシック" panose="020B0600070205080204" pitchFamily="34" charset="-128"/>
              </a:rPr>
              <a:t>n </a:t>
            </a:r>
            <a:r>
              <a:rPr lang="en-US" sz="2400" dirty="0">
                <a:ea typeface="ＭＳ Ｐゴシック" panose="020B0600070205080204" pitchFamily="34" charset="-128"/>
              </a:rPr>
              <a:t>≥</a:t>
            </a:r>
            <a:r>
              <a:rPr lang="en-US" sz="2400" i="1" dirty="0">
                <a:ea typeface="ＭＳ Ｐゴシック" panose="020B0600070205080204" pitchFamily="34" charset="-128"/>
              </a:rPr>
              <a:t> </a:t>
            </a:r>
            <a:r>
              <a:rPr lang="en-US" sz="2400" dirty="0">
                <a:ea typeface="ＭＳ Ｐゴシック" panose="020B0600070205080204" pitchFamily="34" charset="-128"/>
              </a:rPr>
              <a:t>30.</a:t>
            </a:r>
          </a:p>
        </p:txBody>
      </p:sp>
    </p:spTree>
    <p:extLst>
      <p:ext uri="{BB962C8B-B14F-4D97-AF65-F5344CB8AC3E}">
        <p14:creationId xmlns:p14="http://schemas.microsoft.com/office/powerpoint/2010/main" val="637192"/>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1235</TotalTime>
  <Words>730</Words>
  <Application>Microsoft Office PowerPoint</Application>
  <PresentationFormat>On-screen Show (4:3)</PresentationFormat>
  <Paragraphs>104</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Symbol</vt:lpstr>
      <vt:lpstr>Times New Roman</vt:lpstr>
      <vt:lpstr>Verdana</vt:lpstr>
      <vt:lpstr>Wingdings</vt:lpstr>
      <vt:lpstr>508 Lecture</vt:lpstr>
      <vt:lpstr>Elementary Statistics: Picturing The World</vt:lpstr>
      <vt:lpstr>Chapter Outline</vt:lpstr>
      <vt:lpstr>Section 8.3</vt:lpstr>
      <vt:lpstr>Section 8.3 Objectives</vt:lpstr>
      <vt:lpstr>t-Test for the Difference Between Means (1 of 4)</vt:lpstr>
      <vt:lpstr>t-Test for the Difference Between Means (2 of 4)</vt:lpstr>
      <vt:lpstr>Symbols used for the t-Test for μd (1 of 2)</vt:lpstr>
      <vt:lpstr>Symbols used for the t-Test for μd (2 of 2)</vt:lpstr>
      <vt:lpstr>t-Test for the Difference Between Means (3 of 4)</vt:lpstr>
      <vt:lpstr>t-Test for the Difference Between Means (4 of 4)</vt:lpstr>
      <vt:lpstr>t-Test for the Difference Between Means (Dependent Samples) (1 of 3)</vt:lpstr>
      <vt:lpstr>t-Test for the Difference Between Means (Dependent Samples) (2 of 3)</vt:lpstr>
      <vt:lpstr>t-Test for the Difference Between Means (Dependent Samples) (3 of 3)</vt:lpstr>
      <vt:lpstr>Example: Two-Sample t-Test for the Difference Between Means (1 of 4)</vt:lpstr>
      <vt:lpstr>Example: Two-Sample t-Test for the Difference Between Means (2 of 4)</vt:lpstr>
      <vt:lpstr>Example: Two-Sample t-Test for the Difference Between Means (3 of 4)</vt:lpstr>
      <vt:lpstr>Example: Two-Sample t-Test for the Difference Between Means (4 of 4)</vt:lpstr>
      <vt:lpstr>Section 8.3 Summary</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Statistics: Picturing The World, 6e</dc:title>
  <dc:subject>Statistics</dc:subject>
  <dc:creator>Larson/Farber</dc:creator>
  <cp:lastModifiedBy>Mandy</cp:lastModifiedBy>
  <cp:revision>400</cp:revision>
  <dcterms:created xsi:type="dcterms:W3CDTF">2014-07-14T20:04:21Z</dcterms:created>
  <dcterms:modified xsi:type="dcterms:W3CDTF">2018-06-10T02:53:11Z</dcterms:modified>
</cp:coreProperties>
</file>