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96" r:id="rId11"/>
    <p:sldId id="404" r:id="rId12"/>
    <p:sldId id="405" r:id="rId13"/>
    <p:sldId id="399" r:id="rId14"/>
    <p:sldId id="407" r:id="rId15"/>
    <p:sldId id="401" r:id="rId16"/>
    <p:sldId id="402" r:id="rId17"/>
    <p:sldId id="388" r:id="rId18"/>
    <p:sldId id="406" r:id="rId19"/>
    <p:sldId id="3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3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9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7755" y="6407126"/>
            <a:ext cx="1611690" cy="417560"/>
            <a:chOff x="21" y="4059"/>
            <a:chExt cx="1046" cy="2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1" y="4059"/>
              <a:ext cx="1046" cy="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alpha val="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125" y="4168"/>
              <a:ext cx="838" cy="51"/>
            </a:xfrm>
            <a:custGeom>
              <a:avLst/>
              <a:gdLst>
                <a:gd name="T0" fmla="*/ 1055 w 21137"/>
                <a:gd name="T1" fmla="*/ 1285 h 1300"/>
                <a:gd name="T2" fmla="*/ 0 w 21137"/>
                <a:gd name="T3" fmla="*/ 1285 h 1300"/>
                <a:gd name="T4" fmla="*/ 417 w 21137"/>
                <a:gd name="T5" fmla="*/ 748 h 1300"/>
                <a:gd name="T6" fmla="*/ 1860 w 21137"/>
                <a:gd name="T7" fmla="*/ 1119 h 1300"/>
                <a:gd name="T8" fmla="*/ 1678 w 21137"/>
                <a:gd name="T9" fmla="*/ 16 h 1300"/>
                <a:gd name="T10" fmla="*/ 4021 w 21137"/>
                <a:gd name="T11" fmla="*/ 1290 h 1300"/>
                <a:gd name="T12" fmla="*/ 2636 w 21137"/>
                <a:gd name="T13" fmla="*/ 16 h 1300"/>
                <a:gd name="T14" fmla="*/ 3693 w 21137"/>
                <a:gd name="T15" fmla="*/ 16 h 1300"/>
                <a:gd name="T16" fmla="*/ 5470 w 21137"/>
                <a:gd name="T17" fmla="*/ 9 h 1300"/>
                <a:gd name="T18" fmla="*/ 5143 w 21137"/>
                <a:gd name="T19" fmla="*/ 909 h 1300"/>
                <a:gd name="T20" fmla="*/ 5610 w 21137"/>
                <a:gd name="T21" fmla="*/ 748 h 1300"/>
                <a:gd name="T22" fmla="*/ 7109 w 21137"/>
                <a:gd name="T23" fmla="*/ 16 h 1300"/>
                <a:gd name="T24" fmla="*/ 6675 w 21137"/>
                <a:gd name="T25" fmla="*/ 1285 h 1300"/>
                <a:gd name="T26" fmla="*/ 6765 w 21137"/>
                <a:gd name="T27" fmla="*/ 453 h 1300"/>
                <a:gd name="T28" fmla="*/ 7796 w 21137"/>
                <a:gd name="T29" fmla="*/ 514 h 1300"/>
                <a:gd name="T30" fmla="*/ 8407 w 21137"/>
                <a:gd name="T31" fmla="*/ 89 h 1300"/>
                <a:gd name="T32" fmla="*/ 7908 w 21137"/>
                <a:gd name="T33" fmla="*/ 309 h 1300"/>
                <a:gd name="T34" fmla="*/ 8457 w 21137"/>
                <a:gd name="T35" fmla="*/ 956 h 1300"/>
                <a:gd name="T36" fmla="*/ 7746 w 21137"/>
                <a:gd name="T37" fmla="*/ 953 h 1300"/>
                <a:gd name="T38" fmla="*/ 8119 w 21137"/>
                <a:gd name="T39" fmla="*/ 754 h 1300"/>
                <a:gd name="T40" fmla="*/ 10671 w 21137"/>
                <a:gd name="T41" fmla="*/ 1119 h 1300"/>
                <a:gd name="T42" fmla="*/ 11202 w 21137"/>
                <a:gd name="T43" fmla="*/ 16 h 1300"/>
                <a:gd name="T44" fmla="*/ 11383 w 21137"/>
                <a:gd name="T45" fmla="*/ 565 h 1300"/>
                <a:gd name="T46" fmla="*/ 11383 w 21137"/>
                <a:gd name="T47" fmla="*/ 1122 h 1300"/>
                <a:gd name="T48" fmla="*/ 11202 w 21137"/>
                <a:gd name="T49" fmla="*/ 16 h 1300"/>
                <a:gd name="T50" fmla="*/ 13458 w 21137"/>
                <a:gd name="T51" fmla="*/ 1285 h 1300"/>
                <a:gd name="T52" fmla="*/ 12402 w 21137"/>
                <a:gd name="T53" fmla="*/ 1285 h 1300"/>
                <a:gd name="T54" fmla="*/ 12819 w 21137"/>
                <a:gd name="T55" fmla="*/ 748 h 1300"/>
                <a:gd name="T56" fmla="*/ 14478 w 21137"/>
                <a:gd name="T57" fmla="*/ 16 h 1300"/>
                <a:gd name="T58" fmla="*/ 14682 w 21137"/>
                <a:gd name="T59" fmla="*/ 682 h 1300"/>
                <a:gd name="T60" fmla="*/ 15138 w 21137"/>
                <a:gd name="T61" fmla="*/ 1285 h 1300"/>
                <a:gd name="T62" fmla="*/ 14820 w 21137"/>
                <a:gd name="T63" fmla="*/ 1136 h 1300"/>
                <a:gd name="T64" fmla="*/ 14516 w 21137"/>
                <a:gd name="T65" fmla="*/ 754 h 1300"/>
                <a:gd name="T66" fmla="*/ 14160 w 21137"/>
                <a:gd name="T67" fmla="*/ 1285 h 1300"/>
                <a:gd name="T68" fmla="*/ 14411 w 21137"/>
                <a:gd name="T69" fmla="*/ 572 h 1300"/>
                <a:gd name="T70" fmla="*/ 14677 w 21137"/>
                <a:gd name="T71" fmla="*/ 260 h 1300"/>
                <a:gd name="T72" fmla="*/ 16830 w 21137"/>
                <a:gd name="T73" fmla="*/ 16 h 1300"/>
                <a:gd name="T74" fmla="*/ 15827 w 21137"/>
                <a:gd name="T75" fmla="*/ 1285 h 1300"/>
                <a:gd name="T76" fmla="*/ 16658 w 21137"/>
                <a:gd name="T77" fmla="*/ 1002 h 1300"/>
                <a:gd name="T78" fmla="*/ 17658 w 21137"/>
                <a:gd name="T79" fmla="*/ 1285 h 1300"/>
                <a:gd name="T80" fmla="*/ 19493 w 21137"/>
                <a:gd name="T81" fmla="*/ 16 h 1300"/>
                <a:gd name="T82" fmla="*/ 18488 w 21137"/>
                <a:gd name="T83" fmla="*/ 1285 h 1300"/>
                <a:gd name="T84" fmla="*/ 19320 w 21137"/>
                <a:gd name="T85" fmla="*/ 1002 h 1300"/>
                <a:gd name="T86" fmla="*/ 21137 w 21137"/>
                <a:gd name="T87" fmla="*/ 1198 h 1300"/>
                <a:gd name="T88" fmla="*/ 20176 w 21137"/>
                <a:gd name="T89" fmla="*/ 189 h 1300"/>
                <a:gd name="T90" fmla="*/ 21112 w 21137"/>
                <a:gd name="T91" fmla="*/ 293 h 1300"/>
                <a:gd name="T92" fmla="*/ 20311 w 21137"/>
                <a:gd name="T93" fmla="*/ 1004 h 1300"/>
                <a:gd name="T94" fmla="*/ 20956 w 21137"/>
                <a:gd name="T95" fmla="*/ 821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37" h="1300">
                  <a:moveTo>
                    <a:pt x="545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1241" y="1285"/>
                    <a:pt x="1241" y="1285"/>
                    <a:pt x="1241" y="1285"/>
                  </a:cubicBezTo>
                  <a:cubicBezTo>
                    <a:pt x="1055" y="1285"/>
                    <a:pt x="1055" y="1285"/>
                    <a:pt x="1055" y="1285"/>
                  </a:cubicBezTo>
                  <a:cubicBezTo>
                    <a:pt x="886" y="909"/>
                    <a:pt x="886" y="909"/>
                    <a:pt x="886" y="909"/>
                  </a:cubicBezTo>
                  <a:cubicBezTo>
                    <a:pt x="345" y="909"/>
                    <a:pt x="345" y="909"/>
                    <a:pt x="345" y="909"/>
                  </a:cubicBezTo>
                  <a:cubicBezTo>
                    <a:pt x="186" y="1285"/>
                    <a:pt x="186" y="1285"/>
                    <a:pt x="186" y="1285"/>
                  </a:cubicBezTo>
                  <a:cubicBezTo>
                    <a:pt x="0" y="1285"/>
                    <a:pt x="0" y="1285"/>
                    <a:pt x="0" y="1285"/>
                  </a:cubicBezTo>
                  <a:lnTo>
                    <a:pt x="545" y="9"/>
                  </a:lnTo>
                  <a:close/>
                  <a:moveTo>
                    <a:pt x="812" y="748"/>
                  </a:moveTo>
                  <a:cubicBezTo>
                    <a:pt x="607" y="287"/>
                    <a:pt x="607" y="287"/>
                    <a:pt x="607" y="287"/>
                  </a:cubicBezTo>
                  <a:cubicBezTo>
                    <a:pt x="417" y="748"/>
                    <a:pt x="417" y="748"/>
                    <a:pt x="417" y="748"/>
                  </a:cubicBezTo>
                  <a:lnTo>
                    <a:pt x="812" y="748"/>
                  </a:lnTo>
                  <a:close/>
                  <a:moveTo>
                    <a:pt x="1678" y="16"/>
                  </a:moveTo>
                  <a:cubicBezTo>
                    <a:pt x="1860" y="16"/>
                    <a:pt x="1860" y="16"/>
                    <a:pt x="1860" y="16"/>
                  </a:cubicBezTo>
                  <a:cubicBezTo>
                    <a:pt x="1860" y="1119"/>
                    <a:pt x="1860" y="1119"/>
                    <a:pt x="1860" y="1119"/>
                  </a:cubicBezTo>
                  <a:cubicBezTo>
                    <a:pt x="2431" y="1119"/>
                    <a:pt x="2431" y="1119"/>
                    <a:pt x="2431" y="1119"/>
                  </a:cubicBezTo>
                  <a:cubicBezTo>
                    <a:pt x="2431" y="1285"/>
                    <a:pt x="2431" y="1285"/>
                    <a:pt x="2431" y="1285"/>
                  </a:cubicBezTo>
                  <a:cubicBezTo>
                    <a:pt x="1678" y="1285"/>
                    <a:pt x="1678" y="1285"/>
                    <a:pt x="1678" y="1285"/>
                  </a:cubicBezTo>
                  <a:lnTo>
                    <a:pt x="1678" y="16"/>
                  </a:lnTo>
                  <a:close/>
                  <a:moveTo>
                    <a:pt x="4392" y="16"/>
                  </a:moveTo>
                  <a:cubicBezTo>
                    <a:pt x="4573" y="16"/>
                    <a:pt x="4573" y="16"/>
                    <a:pt x="4573" y="16"/>
                  </a:cubicBezTo>
                  <a:cubicBezTo>
                    <a:pt x="4061" y="1290"/>
                    <a:pt x="4061" y="1290"/>
                    <a:pt x="4061" y="1290"/>
                  </a:cubicBezTo>
                  <a:cubicBezTo>
                    <a:pt x="4021" y="1290"/>
                    <a:pt x="4021" y="1290"/>
                    <a:pt x="4021" y="1290"/>
                  </a:cubicBezTo>
                  <a:cubicBezTo>
                    <a:pt x="3606" y="258"/>
                    <a:pt x="3606" y="258"/>
                    <a:pt x="3606" y="258"/>
                  </a:cubicBezTo>
                  <a:cubicBezTo>
                    <a:pt x="3187" y="1290"/>
                    <a:pt x="3187" y="1290"/>
                    <a:pt x="3187" y="1290"/>
                  </a:cubicBezTo>
                  <a:cubicBezTo>
                    <a:pt x="3147" y="1290"/>
                    <a:pt x="3147" y="1290"/>
                    <a:pt x="3147" y="1290"/>
                  </a:cubicBezTo>
                  <a:cubicBezTo>
                    <a:pt x="2636" y="16"/>
                    <a:pt x="2636" y="16"/>
                    <a:pt x="2636" y="16"/>
                  </a:cubicBezTo>
                  <a:cubicBezTo>
                    <a:pt x="2819" y="16"/>
                    <a:pt x="2819" y="16"/>
                    <a:pt x="2819" y="16"/>
                  </a:cubicBezTo>
                  <a:cubicBezTo>
                    <a:pt x="3168" y="891"/>
                    <a:pt x="3168" y="891"/>
                    <a:pt x="3168" y="891"/>
                  </a:cubicBezTo>
                  <a:cubicBezTo>
                    <a:pt x="3521" y="16"/>
                    <a:pt x="3521" y="16"/>
                    <a:pt x="3521" y="16"/>
                  </a:cubicBezTo>
                  <a:cubicBezTo>
                    <a:pt x="3693" y="16"/>
                    <a:pt x="3693" y="16"/>
                    <a:pt x="3693" y="16"/>
                  </a:cubicBezTo>
                  <a:cubicBezTo>
                    <a:pt x="4047" y="891"/>
                    <a:pt x="4047" y="891"/>
                    <a:pt x="4047" y="891"/>
                  </a:cubicBezTo>
                  <a:lnTo>
                    <a:pt x="4392" y="16"/>
                  </a:lnTo>
                  <a:close/>
                  <a:moveTo>
                    <a:pt x="5343" y="9"/>
                  </a:moveTo>
                  <a:cubicBezTo>
                    <a:pt x="5470" y="9"/>
                    <a:pt x="5470" y="9"/>
                    <a:pt x="5470" y="9"/>
                  </a:cubicBezTo>
                  <a:cubicBezTo>
                    <a:pt x="6039" y="1285"/>
                    <a:pt x="6039" y="1285"/>
                    <a:pt x="6039" y="1285"/>
                  </a:cubicBezTo>
                  <a:cubicBezTo>
                    <a:pt x="5853" y="1285"/>
                    <a:pt x="5853" y="1285"/>
                    <a:pt x="5853" y="1285"/>
                  </a:cubicBezTo>
                  <a:cubicBezTo>
                    <a:pt x="5685" y="909"/>
                    <a:pt x="5685" y="909"/>
                    <a:pt x="5685" y="909"/>
                  </a:cubicBezTo>
                  <a:cubicBezTo>
                    <a:pt x="5143" y="909"/>
                    <a:pt x="5143" y="909"/>
                    <a:pt x="5143" y="909"/>
                  </a:cubicBezTo>
                  <a:cubicBezTo>
                    <a:pt x="4984" y="1285"/>
                    <a:pt x="4984" y="1285"/>
                    <a:pt x="4984" y="1285"/>
                  </a:cubicBezTo>
                  <a:cubicBezTo>
                    <a:pt x="4798" y="1285"/>
                    <a:pt x="4798" y="1285"/>
                    <a:pt x="4798" y="1285"/>
                  </a:cubicBezTo>
                  <a:lnTo>
                    <a:pt x="5343" y="9"/>
                  </a:lnTo>
                  <a:close/>
                  <a:moveTo>
                    <a:pt x="5610" y="748"/>
                  </a:moveTo>
                  <a:cubicBezTo>
                    <a:pt x="5405" y="287"/>
                    <a:pt x="5405" y="287"/>
                    <a:pt x="5405" y="287"/>
                  </a:cubicBezTo>
                  <a:cubicBezTo>
                    <a:pt x="5215" y="748"/>
                    <a:pt x="5215" y="748"/>
                    <a:pt x="5215" y="748"/>
                  </a:cubicBezTo>
                  <a:lnTo>
                    <a:pt x="5610" y="748"/>
                  </a:lnTo>
                  <a:close/>
                  <a:moveTo>
                    <a:pt x="7109" y="16"/>
                  </a:moveTo>
                  <a:cubicBezTo>
                    <a:pt x="7330" y="16"/>
                    <a:pt x="7330" y="16"/>
                    <a:pt x="7330" y="16"/>
                  </a:cubicBezTo>
                  <a:cubicBezTo>
                    <a:pt x="6861" y="614"/>
                    <a:pt x="6861" y="614"/>
                    <a:pt x="6861" y="614"/>
                  </a:cubicBezTo>
                  <a:cubicBezTo>
                    <a:pt x="6861" y="1285"/>
                    <a:pt x="6861" y="1285"/>
                    <a:pt x="6861" y="1285"/>
                  </a:cubicBezTo>
                  <a:cubicBezTo>
                    <a:pt x="6675" y="1285"/>
                    <a:pt x="6675" y="1285"/>
                    <a:pt x="6675" y="1285"/>
                  </a:cubicBezTo>
                  <a:cubicBezTo>
                    <a:pt x="6675" y="614"/>
                    <a:pt x="6675" y="614"/>
                    <a:pt x="6675" y="614"/>
                  </a:cubicBezTo>
                  <a:cubicBezTo>
                    <a:pt x="6206" y="16"/>
                    <a:pt x="6206" y="16"/>
                    <a:pt x="6206" y="16"/>
                  </a:cubicBezTo>
                  <a:cubicBezTo>
                    <a:pt x="6426" y="16"/>
                    <a:pt x="6426" y="16"/>
                    <a:pt x="6426" y="16"/>
                  </a:cubicBezTo>
                  <a:cubicBezTo>
                    <a:pt x="6765" y="453"/>
                    <a:pt x="6765" y="453"/>
                    <a:pt x="6765" y="453"/>
                  </a:cubicBezTo>
                  <a:lnTo>
                    <a:pt x="7109" y="16"/>
                  </a:lnTo>
                  <a:close/>
                  <a:moveTo>
                    <a:pt x="8119" y="754"/>
                  </a:moveTo>
                  <a:cubicBezTo>
                    <a:pt x="7981" y="670"/>
                    <a:pt x="7981" y="670"/>
                    <a:pt x="7981" y="670"/>
                  </a:cubicBezTo>
                  <a:cubicBezTo>
                    <a:pt x="7894" y="617"/>
                    <a:pt x="7833" y="565"/>
                    <a:pt x="7796" y="514"/>
                  </a:cubicBezTo>
                  <a:cubicBezTo>
                    <a:pt x="7759" y="463"/>
                    <a:pt x="7741" y="404"/>
                    <a:pt x="7741" y="337"/>
                  </a:cubicBezTo>
                  <a:cubicBezTo>
                    <a:pt x="7741" y="236"/>
                    <a:pt x="7776" y="157"/>
                    <a:pt x="7845" y="93"/>
                  </a:cubicBezTo>
                  <a:cubicBezTo>
                    <a:pt x="7914" y="31"/>
                    <a:pt x="8005" y="0"/>
                    <a:pt x="8115" y="0"/>
                  </a:cubicBezTo>
                  <a:cubicBezTo>
                    <a:pt x="8221" y="0"/>
                    <a:pt x="8318" y="30"/>
                    <a:pt x="8407" y="89"/>
                  </a:cubicBezTo>
                  <a:cubicBezTo>
                    <a:pt x="8407" y="295"/>
                    <a:pt x="8407" y="295"/>
                    <a:pt x="8407" y="295"/>
                  </a:cubicBezTo>
                  <a:cubicBezTo>
                    <a:pt x="8315" y="208"/>
                    <a:pt x="8217" y="164"/>
                    <a:pt x="8112" y="164"/>
                  </a:cubicBezTo>
                  <a:cubicBezTo>
                    <a:pt x="8052" y="164"/>
                    <a:pt x="8004" y="177"/>
                    <a:pt x="7965" y="204"/>
                  </a:cubicBezTo>
                  <a:cubicBezTo>
                    <a:pt x="7927" y="232"/>
                    <a:pt x="7908" y="267"/>
                    <a:pt x="7908" y="309"/>
                  </a:cubicBezTo>
                  <a:cubicBezTo>
                    <a:pt x="7908" y="348"/>
                    <a:pt x="7922" y="384"/>
                    <a:pt x="7950" y="416"/>
                  </a:cubicBezTo>
                  <a:cubicBezTo>
                    <a:pt x="7979" y="450"/>
                    <a:pt x="8023" y="485"/>
                    <a:pt x="8086" y="521"/>
                  </a:cubicBezTo>
                  <a:cubicBezTo>
                    <a:pt x="8224" y="603"/>
                    <a:pt x="8224" y="603"/>
                    <a:pt x="8224" y="603"/>
                  </a:cubicBezTo>
                  <a:cubicBezTo>
                    <a:pt x="8379" y="696"/>
                    <a:pt x="8457" y="813"/>
                    <a:pt x="8457" y="956"/>
                  </a:cubicBezTo>
                  <a:cubicBezTo>
                    <a:pt x="8457" y="1057"/>
                    <a:pt x="8423" y="1141"/>
                    <a:pt x="8355" y="1204"/>
                  </a:cubicBezTo>
                  <a:cubicBezTo>
                    <a:pt x="8287" y="1268"/>
                    <a:pt x="8198" y="1300"/>
                    <a:pt x="8089" y="1300"/>
                  </a:cubicBezTo>
                  <a:cubicBezTo>
                    <a:pt x="7964" y="1300"/>
                    <a:pt x="7849" y="1261"/>
                    <a:pt x="7746" y="1185"/>
                  </a:cubicBezTo>
                  <a:cubicBezTo>
                    <a:pt x="7746" y="953"/>
                    <a:pt x="7746" y="953"/>
                    <a:pt x="7746" y="953"/>
                  </a:cubicBezTo>
                  <a:cubicBezTo>
                    <a:pt x="7845" y="1077"/>
                    <a:pt x="7958" y="1140"/>
                    <a:pt x="8087" y="1140"/>
                  </a:cubicBezTo>
                  <a:cubicBezTo>
                    <a:pt x="8144" y="1140"/>
                    <a:pt x="8192" y="1124"/>
                    <a:pt x="8229" y="1092"/>
                  </a:cubicBezTo>
                  <a:cubicBezTo>
                    <a:pt x="8267" y="1061"/>
                    <a:pt x="8286" y="1021"/>
                    <a:pt x="8286" y="973"/>
                  </a:cubicBezTo>
                  <a:cubicBezTo>
                    <a:pt x="8286" y="896"/>
                    <a:pt x="8230" y="823"/>
                    <a:pt x="8119" y="754"/>
                  </a:cubicBezTo>
                  <a:moveTo>
                    <a:pt x="9917" y="16"/>
                  </a:moveTo>
                  <a:cubicBezTo>
                    <a:pt x="10099" y="16"/>
                    <a:pt x="10099" y="16"/>
                    <a:pt x="10099" y="16"/>
                  </a:cubicBezTo>
                  <a:cubicBezTo>
                    <a:pt x="10099" y="1119"/>
                    <a:pt x="10099" y="1119"/>
                    <a:pt x="10099" y="1119"/>
                  </a:cubicBezTo>
                  <a:cubicBezTo>
                    <a:pt x="10671" y="1119"/>
                    <a:pt x="10671" y="1119"/>
                    <a:pt x="10671" y="1119"/>
                  </a:cubicBezTo>
                  <a:cubicBezTo>
                    <a:pt x="10671" y="1285"/>
                    <a:pt x="10671" y="1285"/>
                    <a:pt x="10671" y="1285"/>
                  </a:cubicBezTo>
                  <a:cubicBezTo>
                    <a:pt x="9917" y="1285"/>
                    <a:pt x="9917" y="1285"/>
                    <a:pt x="9917" y="1285"/>
                  </a:cubicBezTo>
                  <a:lnTo>
                    <a:pt x="9917" y="16"/>
                  </a:lnTo>
                  <a:close/>
                  <a:moveTo>
                    <a:pt x="11202" y="16"/>
                  </a:moveTo>
                  <a:cubicBezTo>
                    <a:pt x="11921" y="16"/>
                    <a:pt x="11921" y="16"/>
                    <a:pt x="11921" y="16"/>
                  </a:cubicBezTo>
                  <a:cubicBezTo>
                    <a:pt x="11921" y="177"/>
                    <a:pt x="11921" y="177"/>
                    <a:pt x="11921" y="177"/>
                  </a:cubicBezTo>
                  <a:cubicBezTo>
                    <a:pt x="11383" y="177"/>
                    <a:pt x="11383" y="177"/>
                    <a:pt x="11383" y="177"/>
                  </a:cubicBezTo>
                  <a:cubicBezTo>
                    <a:pt x="11383" y="565"/>
                    <a:pt x="11383" y="565"/>
                    <a:pt x="11383" y="565"/>
                  </a:cubicBezTo>
                  <a:cubicBezTo>
                    <a:pt x="11903" y="565"/>
                    <a:pt x="11903" y="565"/>
                    <a:pt x="11903" y="565"/>
                  </a:cubicBezTo>
                  <a:cubicBezTo>
                    <a:pt x="11903" y="727"/>
                    <a:pt x="11903" y="727"/>
                    <a:pt x="11903" y="727"/>
                  </a:cubicBezTo>
                  <a:cubicBezTo>
                    <a:pt x="11383" y="727"/>
                    <a:pt x="11383" y="727"/>
                    <a:pt x="11383" y="727"/>
                  </a:cubicBezTo>
                  <a:cubicBezTo>
                    <a:pt x="11383" y="1122"/>
                    <a:pt x="11383" y="1122"/>
                    <a:pt x="11383" y="1122"/>
                  </a:cubicBezTo>
                  <a:cubicBezTo>
                    <a:pt x="11939" y="1122"/>
                    <a:pt x="11939" y="1122"/>
                    <a:pt x="11939" y="1122"/>
                  </a:cubicBezTo>
                  <a:cubicBezTo>
                    <a:pt x="11939" y="1283"/>
                    <a:pt x="11939" y="1283"/>
                    <a:pt x="11939" y="1283"/>
                  </a:cubicBezTo>
                  <a:cubicBezTo>
                    <a:pt x="11202" y="1283"/>
                    <a:pt x="11202" y="1283"/>
                    <a:pt x="11202" y="1283"/>
                  </a:cubicBezTo>
                  <a:lnTo>
                    <a:pt x="11202" y="16"/>
                  </a:lnTo>
                  <a:close/>
                  <a:moveTo>
                    <a:pt x="12946" y="9"/>
                  </a:moveTo>
                  <a:cubicBezTo>
                    <a:pt x="13075" y="9"/>
                    <a:pt x="13075" y="9"/>
                    <a:pt x="13075" y="9"/>
                  </a:cubicBezTo>
                  <a:cubicBezTo>
                    <a:pt x="13643" y="1285"/>
                    <a:pt x="13643" y="1285"/>
                    <a:pt x="13643" y="1285"/>
                  </a:cubicBezTo>
                  <a:cubicBezTo>
                    <a:pt x="13458" y="1285"/>
                    <a:pt x="13458" y="1285"/>
                    <a:pt x="13458" y="1285"/>
                  </a:cubicBezTo>
                  <a:cubicBezTo>
                    <a:pt x="13288" y="909"/>
                    <a:pt x="13288" y="909"/>
                    <a:pt x="13288" y="909"/>
                  </a:cubicBezTo>
                  <a:cubicBezTo>
                    <a:pt x="12746" y="909"/>
                    <a:pt x="12746" y="909"/>
                    <a:pt x="12746" y="909"/>
                  </a:cubicBezTo>
                  <a:cubicBezTo>
                    <a:pt x="12588" y="1285"/>
                    <a:pt x="12588" y="1285"/>
                    <a:pt x="12588" y="1285"/>
                  </a:cubicBezTo>
                  <a:cubicBezTo>
                    <a:pt x="12402" y="1285"/>
                    <a:pt x="12402" y="1285"/>
                    <a:pt x="12402" y="1285"/>
                  </a:cubicBezTo>
                  <a:lnTo>
                    <a:pt x="12946" y="9"/>
                  </a:lnTo>
                  <a:close/>
                  <a:moveTo>
                    <a:pt x="13214" y="748"/>
                  </a:moveTo>
                  <a:cubicBezTo>
                    <a:pt x="13009" y="287"/>
                    <a:pt x="13009" y="287"/>
                    <a:pt x="13009" y="287"/>
                  </a:cubicBezTo>
                  <a:cubicBezTo>
                    <a:pt x="12819" y="748"/>
                    <a:pt x="12819" y="748"/>
                    <a:pt x="12819" y="748"/>
                  </a:cubicBezTo>
                  <a:lnTo>
                    <a:pt x="13214" y="748"/>
                  </a:lnTo>
                  <a:close/>
                  <a:moveTo>
                    <a:pt x="14160" y="1285"/>
                  </a:moveTo>
                  <a:cubicBezTo>
                    <a:pt x="14160" y="16"/>
                    <a:pt x="14160" y="16"/>
                    <a:pt x="14160" y="16"/>
                  </a:cubicBezTo>
                  <a:cubicBezTo>
                    <a:pt x="14478" y="16"/>
                    <a:pt x="14478" y="16"/>
                    <a:pt x="14478" y="16"/>
                  </a:cubicBezTo>
                  <a:cubicBezTo>
                    <a:pt x="14606" y="16"/>
                    <a:pt x="14708" y="48"/>
                    <a:pt x="14784" y="112"/>
                  </a:cubicBezTo>
                  <a:cubicBezTo>
                    <a:pt x="14859" y="175"/>
                    <a:pt x="14896" y="261"/>
                    <a:pt x="14896" y="369"/>
                  </a:cubicBezTo>
                  <a:cubicBezTo>
                    <a:pt x="14896" y="444"/>
                    <a:pt x="14878" y="507"/>
                    <a:pt x="14841" y="560"/>
                  </a:cubicBezTo>
                  <a:cubicBezTo>
                    <a:pt x="14804" y="616"/>
                    <a:pt x="14751" y="655"/>
                    <a:pt x="14682" y="682"/>
                  </a:cubicBezTo>
                  <a:cubicBezTo>
                    <a:pt x="14723" y="708"/>
                    <a:pt x="14762" y="745"/>
                    <a:pt x="14801" y="791"/>
                  </a:cubicBezTo>
                  <a:cubicBezTo>
                    <a:pt x="14840" y="837"/>
                    <a:pt x="14895" y="917"/>
                    <a:pt x="14964" y="1031"/>
                  </a:cubicBezTo>
                  <a:cubicBezTo>
                    <a:pt x="15008" y="1103"/>
                    <a:pt x="15045" y="1158"/>
                    <a:pt x="15071" y="1195"/>
                  </a:cubicBezTo>
                  <a:cubicBezTo>
                    <a:pt x="15138" y="1285"/>
                    <a:pt x="15138" y="1285"/>
                    <a:pt x="15138" y="1285"/>
                  </a:cubicBezTo>
                  <a:cubicBezTo>
                    <a:pt x="14922" y="1285"/>
                    <a:pt x="14922" y="1285"/>
                    <a:pt x="14922" y="1285"/>
                  </a:cubicBezTo>
                  <a:cubicBezTo>
                    <a:pt x="14867" y="1201"/>
                    <a:pt x="14867" y="1201"/>
                    <a:pt x="14867" y="1201"/>
                  </a:cubicBezTo>
                  <a:cubicBezTo>
                    <a:pt x="14865" y="1199"/>
                    <a:pt x="14861" y="1193"/>
                    <a:pt x="14856" y="1186"/>
                  </a:cubicBezTo>
                  <a:cubicBezTo>
                    <a:pt x="14820" y="1136"/>
                    <a:pt x="14820" y="1136"/>
                    <a:pt x="14820" y="1136"/>
                  </a:cubicBezTo>
                  <a:cubicBezTo>
                    <a:pt x="14764" y="1043"/>
                    <a:pt x="14764" y="1043"/>
                    <a:pt x="14764" y="1043"/>
                  </a:cubicBezTo>
                  <a:cubicBezTo>
                    <a:pt x="14704" y="944"/>
                    <a:pt x="14704" y="944"/>
                    <a:pt x="14704" y="944"/>
                  </a:cubicBezTo>
                  <a:cubicBezTo>
                    <a:pt x="14666" y="893"/>
                    <a:pt x="14631" y="851"/>
                    <a:pt x="14600" y="820"/>
                  </a:cubicBezTo>
                  <a:cubicBezTo>
                    <a:pt x="14569" y="788"/>
                    <a:pt x="14541" y="767"/>
                    <a:pt x="14516" y="754"/>
                  </a:cubicBezTo>
                  <a:cubicBezTo>
                    <a:pt x="14490" y="740"/>
                    <a:pt x="14449" y="733"/>
                    <a:pt x="14389" y="733"/>
                  </a:cubicBezTo>
                  <a:cubicBezTo>
                    <a:pt x="14342" y="733"/>
                    <a:pt x="14342" y="733"/>
                    <a:pt x="14342" y="733"/>
                  </a:cubicBezTo>
                  <a:cubicBezTo>
                    <a:pt x="14342" y="1285"/>
                    <a:pt x="14342" y="1285"/>
                    <a:pt x="14342" y="1285"/>
                  </a:cubicBezTo>
                  <a:lnTo>
                    <a:pt x="14160" y="1285"/>
                  </a:lnTo>
                  <a:close/>
                  <a:moveTo>
                    <a:pt x="14396" y="170"/>
                  </a:moveTo>
                  <a:cubicBezTo>
                    <a:pt x="14342" y="170"/>
                    <a:pt x="14342" y="170"/>
                    <a:pt x="14342" y="170"/>
                  </a:cubicBezTo>
                  <a:cubicBezTo>
                    <a:pt x="14342" y="572"/>
                    <a:pt x="14342" y="572"/>
                    <a:pt x="14342" y="572"/>
                  </a:cubicBezTo>
                  <a:cubicBezTo>
                    <a:pt x="14411" y="572"/>
                    <a:pt x="14411" y="572"/>
                    <a:pt x="14411" y="572"/>
                  </a:cubicBezTo>
                  <a:cubicBezTo>
                    <a:pt x="14503" y="572"/>
                    <a:pt x="14566" y="564"/>
                    <a:pt x="14600" y="548"/>
                  </a:cubicBezTo>
                  <a:cubicBezTo>
                    <a:pt x="14634" y="531"/>
                    <a:pt x="14661" y="508"/>
                    <a:pt x="14680" y="476"/>
                  </a:cubicBezTo>
                  <a:cubicBezTo>
                    <a:pt x="14699" y="445"/>
                    <a:pt x="14709" y="408"/>
                    <a:pt x="14709" y="368"/>
                  </a:cubicBezTo>
                  <a:cubicBezTo>
                    <a:pt x="14709" y="327"/>
                    <a:pt x="14698" y="292"/>
                    <a:pt x="14677" y="260"/>
                  </a:cubicBezTo>
                  <a:cubicBezTo>
                    <a:pt x="14655" y="227"/>
                    <a:pt x="14626" y="204"/>
                    <a:pt x="14587" y="191"/>
                  </a:cubicBezTo>
                  <a:cubicBezTo>
                    <a:pt x="14548" y="177"/>
                    <a:pt x="14485" y="170"/>
                    <a:pt x="14396" y="170"/>
                  </a:cubicBezTo>
                  <a:moveTo>
                    <a:pt x="16658" y="16"/>
                  </a:moveTo>
                  <a:cubicBezTo>
                    <a:pt x="16830" y="16"/>
                    <a:pt x="16830" y="16"/>
                    <a:pt x="16830" y="16"/>
                  </a:cubicBezTo>
                  <a:cubicBezTo>
                    <a:pt x="16830" y="1285"/>
                    <a:pt x="16830" y="1285"/>
                    <a:pt x="16830" y="1285"/>
                  </a:cubicBezTo>
                  <a:cubicBezTo>
                    <a:pt x="16675" y="1285"/>
                    <a:pt x="16675" y="1285"/>
                    <a:pt x="16675" y="1285"/>
                  </a:cubicBezTo>
                  <a:cubicBezTo>
                    <a:pt x="15827" y="308"/>
                    <a:pt x="15827" y="308"/>
                    <a:pt x="15827" y="308"/>
                  </a:cubicBezTo>
                  <a:cubicBezTo>
                    <a:pt x="15827" y="1285"/>
                    <a:pt x="15827" y="1285"/>
                    <a:pt x="15827" y="1285"/>
                  </a:cubicBezTo>
                  <a:cubicBezTo>
                    <a:pt x="15656" y="1285"/>
                    <a:pt x="15656" y="1285"/>
                    <a:pt x="15656" y="1285"/>
                  </a:cubicBezTo>
                  <a:cubicBezTo>
                    <a:pt x="15656" y="16"/>
                    <a:pt x="15656" y="16"/>
                    <a:pt x="15656" y="16"/>
                  </a:cubicBezTo>
                  <a:cubicBezTo>
                    <a:pt x="15803" y="16"/>
                    <a:pt x="15803" y="16"/>
                    <a:pt x="15803" y="16"/>
                  </a:cubicBezTo>
                  <a:cubicBezTo>
                    <a:pt x="16658" y="1002"/>
                    <a:pt x="16658" y="1002"/>
                    <a:pt x="16658" y="1002"/>
                  </a:cubicBezTo>
                  <a:lnTo>
                    <a:pt x="16658" y="16"/>
                  </a:lnTo>
                  <a:close/>
                  <a:moveTo>
                    <a:pt x="17477" y="16"/>
                  </a:moveTo>
                  <a:cubicBezTo>
                    <a:pt x="17658" y="16"/>
                    <a:pt x="17658" y="16"/>
                    <a:pt x="17658" y="16"/>
                  </a:cubicBezTo>
                  <a:cubicBezTo>
                    <a:pt x="17658" y="1285"/>
                    <a:pt x="17658" y="1285"/>
                    <a:pt x="17658" y="1285"/>
                  </a:cubicBezTo>
                  <a:cubicBezTo>
                    <a:pt x="17477" y="1285"/>
                    <a:pt x="17477" y="1285"/>
                    <a:pt x="17477" y="1285"/>
                  </a:cubicBezTo>
                  <a:lnTo>
                    <a:pt x="17477" y="16"/>
                  </a:lnTo>
                  <a:close/>
                  <a:moveTo>
                    <a:pt x="19320" y="16"/>
                  </a:moveTo>
                  <a:cubicBezTo>
                    <a:pt x="19493" y="16"/>
                    <a:pt x="19493" y="16"/>
                    <a:pt x="19493" y="16"/>
                  </a:cubicBezTo>
                  <a:cubicBezTo>
                    <a:pt x="19493" y="1285"/>
                    <a:pt x="19493" y="1285"/>
                    <a:pt x="19493" y="1285"/>
                  </a:cubicBezTo>
                  <a:cubicBezTo>
                    <a:pt x="19337" y="1285"/>
                    <a:pt x="19337" y="1285"/>
                    <a:pt x="19337" y="1285"/>
                  </a:cubicBezTo>
                  <a:cubicBezTo>
                    <a:pt x="18488" y="308"/>
                    <a:pt x="18488" y="308"/>
                    <a:pt x="18488" y="308"/>
                  </a:cubicBezTo>
                  <a:cubicBezTo>
                    <a:pt x="18488" y="1285"/>
                    <a:pt x="18488" y="1285"/>
                    <a:pt x="18488" y="1285"/>
                  </a:cubicBezTo>
                  <a:cubicBezTo>
                    <a:pt x="18317" y="1285"/>
                    <a:pt x="18317" y="1285"/>
                    <a:pt x="18317" y="1285"/>
                  </a:cubicBezTo>
                  <a:cubicBezTo>
                    <a:pt x="18317" y="16"/>
                    <a:pt x="18317" y="16"/>
                    <a:pt x="18317" y="16"/>
                  </a:cubicBezTo>
                  <a:cubicBezTo>
                    <a:pt x="18464" y="16"/>
                    <a:pt x="18464" y="16"/>
                    <a:pt x="18464" y="16"/>
                  </a:cubicBezTo>
                  <a:cubicBezTo>
                    <a:pt x="19320" y="1002"/>
                    <a:pt x="19320" y="1002"/>
                    <a:pt x="19320" y="1002"/>
                  </a:cubicBezTo>
                  <a:lnTo>
                    <a:pt x="19320" y="16"/>
                  </a:lnTo>
                  <a:close/>
                  <a:moveTo>
                    <a:pt x="20712" y="659"/>
                  </a:moveTo>
                  <a:cubicBezTo>
                    <a:pt x="21137" y="659"/>
                    <a:pt x="21137" y="659"/>
                    <a:pt x="21137" y="659"/>
                  </a:cubicBezTo>
                  <a:cubicBezTo>
                    <a:pt x="21137" y="1198"/>
                    <a:pt x="21137" y="1198"/>
                    <a:pt x="21137" y="1198"/>
                  </a:cubicBezTo>
                  <a:cubicBezTo>
                    <a:pt x="20981" y="1266"/>
                    <a:pt x="20826" y="1300"/>
                    <a:pt x="20673" y="1300"/>
                  </a:cubicBezTo>
                  <a:cubicBezTo>
                    <a:pt x="20463" y="1300"/>
                    <a:pt x="20294" y="1239"/>
                    <a:pt x="20169" y="1115"/>
                  </a:cubicBezTo>
                  <a:cubicBezTo>
                    <a:pt x="20043" y="994"/>
                    <a:pt x="19980" y="842"/>
                    <a:pt x="19980" y="662"/>
                  </a:cubicBezTo>
                  <a:cubicBezTo>
                    <a:pt x="19980" y="473"/>
                    <a:pt x="20045" y="314"/>
                    <a:pt x="20176" y="189"/>
                  </a:cubicBezTo>
                  <a:cubicBezTo>
                    <a:pt x="20306" y="63"/>
                    <a:pt x="20469" y="0"/>
                    <a:pt x="20666" y="0"/>
                  </a:cubicBezTo>
                  <a:cubicBezTo>
                    <a:pt x="20736" y="0"/>
                    <a:pt x="20804" y="8"/>
                    <a:pt x="20869" y="22"/>
                  </a:cubicBezTo>
                  <a:cubicBezTo>
                    <a:pt x="20933" y="39"/>
                    <a:pt x="21014" y="66"/>
                    <a:pt x="21112" y="109"/>
                  </a:cubicBezTo>
                  <a:cubicBezTo>
                    <a:pt x="21112" y="293"/>
                    <a:pt x="21112" y="293"/>
                    <a:pt x="21112" y="293"/>
                  </a:cubicBezTo>
                  <a:cubicBezTo>
                    <a:pt x="20961" y="205"/>
                    <a:pt x="20811" y="161"/>
                    <a:pt x="20661" y="161"/>
                  </a:cubicBezTo>
                  <a:cubicBezTo>
                    <a:pt x="20523" y="161"/>
                    <a:pt x="20407" y="209"/>
                    <a:pt x="20311" y="303"/>
                  </a:cubicBezTo>
                  <a:cubicBezTo>
                    <a:pt x="20215" y="397"/>
                    <a:pt x="20169" y="514"/>
                    <a:pt x="20169" y="651"/>
                  </a:cubicBezTo>
                  <a:cubicBezTo>
                    <a:pt x="20169" y="795"/>
                    <a:pt x="20215" y="913"/>
                    <a:pt x="20311" y="1004"/>
                  </a:cubicBezTo>
                  <a:cubicBezTo>
                    <a:pt x="20407" y="1096"/>
                    <a:pt x="20528" y="1142"/>
                    <a:pt x="20678" y="1142"/>
                  </a:cubicBezTo>
                  <a:cubicBezTo>
                    <a:pt x="20750" y="1142"/>
                    <a:pt x="20838" y="1125"/>
                    <a:pt x="20939" y="1092"/>
                  </a:cubicBezTo>
                  <a:cubicBezTo>
                    <a:pt x="20956" y="1087"/>
                    <a:pt x="20956" y="1087"/>
                    <a:pt x="20956" y="1087"/>
                  </a:cubicBezTo>
                  <a:cubicBezTo>
                    <a:pt x="20956" y="821"/>
                    <a:pt x="20956" y="821"/>
                    <a:pt x="20956" y="821"/>
                  </a:cubicBezTo>
                  <a:cubicBezTo>
                    <a:pt x="20712" y="821"/>
                    <a:pt x="20712" y="821"/>
                    <a:pt x="20712" y="821"/>
                  </a:cubicBezTo>
                  <a:lnTo>
                    <a:pt x="20712" y="6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1">
                    <a:alpha val="0"/>
                  </a:schemeClr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1" y="1794433"/>
            <a:ext cx="3530579" cy="451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110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Elementary Statistics: Picturing The World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39670"/>
            <a:ext cx="8229600" cy="326570"/>
          </a:xfrm>
        </p:spPr>
        <p:txBody>
          <a:bodyPr/>
          <a:lstStyle/>
          <a:p>
            <a:r>
              <a:rPr lang="en-IN" sz="2400" dirty="0">
                <a:latin typeface="+mj-lt"/>
              </a:rPr>
              <a:t>Sixth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/>
              <a:t>Chapter 8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925763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3600" dirty="0">
                <a:cs typeface="Times New Roman" panose="02020603050405020304" pitchFamily="18" charset="0"/>
              </a:rPr>
              <a:t>Hypothesis Testing with Two Samples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28800" y="6508934"/>
            <a:ext cx="5867400" cy="187537"/>
          </a:xfrm>
        </p:spPr>
        <p:txBody>
          <a:bodyPr/>
          <a:lstStyle/>
          <a:p>
            <a:pPr>
              <a:spcBef>
                <a:spcPts val="0"/>
              </a:spcBef>
              <a:buClrTx/>
              <a:defRPr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4555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148"/>
            <a:ext cx="8229600" cy="1617452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(Small Independent Samples)</a:t>
            </a:r>
            <a:r>
              <a:rPr lang="en-US" sz="3600" b="0" dirty="0"/>
              <a:t> </a:t>
            </a:r>
            <a:r>
              <a:rPr lang="en-US" sz="2000" b="0" dirty="0">
                <a:latin typeface="+mj-lt"/>
              </a:rPr>
              <a:t>(1 of 3)</a:t>
            </a:r>
            <a:endParaRPr lang="en-IN" sz="2000" dirty="0">
              <a:latin typeface="+mj-lt"/>
            </a:endParaRPr>
          </a:p>
        </p:txBody>
      </p:sp>
      <p:graphicFrame>
        <p:nvGraphicFramePr>
          <p:cNvPr id="5" name="Tabl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329761"/>
              </p:ext>
            </p:extLst>
          </p:nvPr>
        </p:nvGraphicFramePr>
        <p:xfrm>
          <a:off x="838200" y="2057399"/>
          <a:ext cx="7467600" cy="4084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49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Words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Symbols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186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</a:rPr>
                        <a:t>Verify that </a:t>
                      </a:r>
                      <a:r>
                        <a:rPr lang="el-GR" sz="2200" i="1" dirty="0"/>
                        <a:t>σ</a:t>
                      </a:r>
                      <a:r>
                        <a:rPr lang="en-IN" sz="2200" baseline="-25000" dirty="0"/>
                        <a:t>1</a:t>
                      </a:r>
                      <a:r>
                        <a:rPr lang="en-US" sz="2200" baseline="-250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sym typeface="Symbol"/>
                        </a:rPr>
                        <a:t> </a:t>
                      </a:r>
                      <a:r>
                        <a:rPr lang="en-US" sz="2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sym typeface="Symbol"/>
                        </a:rPr>
                        <a:t>and </a:t>
                      </a:r>
                      <a:r>
                        <a:rPr lang="el-GR" sz="2200" i="1" dirty="0"/>
                        <a:t>σ</a:t>
                      </a:r>
                      <a:r>
                        <a:rPr lang="en-IN" sz="2200" baseline="-25000" dirty="0"/>
                        <a:t>2</a:t>
                      </a:r>
                      <a:r>
                        <a:rPr lang="en-US" sz="2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sym typeface="Symbol"/>
                        </a:rPr>
                        <a:t> are unknown, the samples are random and independent, and either the populations are normally distributed or both </a:t>
                      </a:r>
                      <a:r>
                        <a:rPr lang="en-US" sz="2200" i="1" dirty="0">
                          <a:latin typeface="+mn-lt"/>
                          <a:ea typeface="+mn-ea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  <a:ea typeface="+mn-ea"/>
                        </a:rPr>
                        <a:t>1 </a:t>
                      </a:r>
                      <a:r>
                        <a:rPr lang="en-US" sz="2200" dirty="0">
                          <a:latin typeface="+mn-lt"/>
                          <a:ea typeface="+mn-ea"/>
                          <a:sym typeface="Symbol"/>
                        </a:rPr>
                        <a:t> 30</a:t>
                      </a:r>
                      <a:r>
                        <a:rPr lang="en-US" sz="2200" baseline="-25000" dirty="0">
                          <a:latin typeface="+mn-lt"/>
                          <a:ea typeface="+mn-ea"/>
                          <a:sym typeface="Symbol"/>
                        </a:rPr>
                        <a:t> </a:t>
                      </a:r>
                      <a:r>
                        <a:rPr lang="en-US" sz="2200" dirty="0">
                          <a:latin typeface="+mn-lt"/>
                          <a:ea typeface="+mn-ea"/>
                        </a:rPr>
                        <a:t>and </a:t>
                      </a:r>
                      <a:r>
                        <a:rPr lang="en-US" sz="2200" i="1" dirty="0">
                          <a:latin typeface="+mn-lt"/>
                          <a:ea typeface="+mn-ea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  <a:ea typeface="+mn-ea"/>
                        </a:rPr>
                        <a:t>2</a:t>
                      </a:r>
                      <a:r>
                        <a:rPr lang="en-US" sz="22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2200" dirty="0">
                          <a:latin typeface="+mn-lt"/>
                          <a:ea typeface="+mn-ea"/>
                          <a:sym typeface="Symbol"/>
                        </a:rPr>
                        <a:t> 30.</a:t>
                      </a:r>
                      <a:endParaRPr lang="en-IN" sz="2200" baseline="-25000" dirty="0">
                        <a:latin typeface="+mn-lt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dirty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altLang="en-US" sz="2200" dirty="0">
                          <a:latin typeface="+mn-lt"/>
                          <a:ea typeface="+mn-ea"/>
                          <a:cs typeface="Arial" charset="0"/>
                        </a:rPr>
                        <a:t>State the claim mathematically.  Identify the null and alternative hypotheses.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+mn-lt"/>
                        </a:rPr>
                        <a:t>State </a:t>
                      </a:r>
                      <a:r>
                        <a:rPr lang="en-US" sz="2200" i="1" dirty="0">
                          <a:latin typeface="+mn-lt"/>
                        </a:rPr>
                        <a:t>H</a:t>
                      </a:r>
                      <a:r>
                        <a:rPr lang="en-US" sz="2200" baseline="-25000" dirty="0">
                          <a:latin typeface="+mn-lt"/>
                        </a:rPr>
                        <a:t>0</a:t>
                      </a:r>
                      <a:r>
                        <a:rPr lang="en-US" sz="2200" dirty="0">
                          <a:latin typeface="+mn-lt"/>
                        </a:rPr>
                        <a:t> and </a:t>
                      </a:r>
                      <a:r>
                        <a:rPr lang="en-US" sz="2200" i="1" dirty="0">
                          <a:latin typeface="+mn-lt"/>
                        </a:rPr>
                        <a:t>H</a:t>
                      </a:r>
                      <a:r>
                        <a:rPr lang="en-US" sz="2200" i="1" baseline="-25000" dirty="0">
                          <a:latin typeface="+mn-lt"/>
                        </a:rPr>
                        <a:t>a</a:t>
                      </a:r>
                      <a:r>
                        <a:rPr lang="en-US" sz="2200" dirty="0">
                          <a:latin typeface="+mn-lt"/>
                        </a:rPr>
                        <a:t>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6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altLang="en-US" sz="2200" dirty="0">
                          <a:latin typeface="+mn-lt"/>
                          <a:ea typeface="+mn-ea"/>
                          <a:cs typeface="Arial" charset="0"/>
                          <a:sym typeface="Symbol" pitchFamily="18" charset="2"/>
                        </a:rPr>
                        <a:t>Specify the level of significance.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+mn-lt"/>
                        </a:rPr>
                        <a:t>Identify</a:t>
                      </a:r>
                      <a:r>
                        <a:rPr lang="en-US" sz="2200" baseline="0" dirty="0">
                          <a:latin typeface="+mn-lt"/>
                        </a:rPr>
                        <a:t> </a:t>
                      </a:r>
                      <a:r>
                        <a:rPr lang="el-GR" sz="2200" i="1" baseline="0" dirty="0">
                          <a:latin typeface="+mn-lt"/>
                        </a:rPr>
                        <a:t>α</a:t>
                      </a:r>
                      <a:r>
                        <a:rPr lang="en-US" sz="2200" dirty="0">
                          <a:latin typeface="+mn-lt"/>
                          <a:sym typeface="Symbol" panose="05050102010706020507" pitchFamily="18" charset="2"/>
                        </a:rPr>
                        <a:t>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52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148"/>
            <a:ext cx="8229600" cy="1617452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(Small Independent Samples)</a:t>
            </a:r>
            <a:r>
              <a:rPr lang="en-US" sz="3600" b="0" dirty="0"/>
              <a:t> </a:t>
            </a:r>
            <a:r>
              <a:rPr lang="en-US" sz="2000" b="0" dirty="0">
                <a:latin typeface="+mj-lt"/>
              </a:rPr>
              <a:t>(2 of 3)</a:t>
            </a:r>
            <a:endParaRPr lang="en-IN" sz="2000" dirty="0">
              <a:latin typeface="+mj-lt"/>
            </a:endParaRPr>
          </a:p>
        </p:txBody>
      </p:sp>
      <p:graphicFrame>
        <p:nvGraphicFramePr>
          <p:cNvPr id="5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817872"/>
              </p:ext>
            </p:extLst>
          </p:nvPr>
        </p:nvGraphicFramePr>
        <p:xfrm>
          <a:off x="838200" y="2057399"/>
          <a:ext cx="7467600" cy="30009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44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Words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Symbols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35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2200" dirty="0">
                          <a:latin typeface="+mn-lt"/>
                          <a:sym typeface="Symbol" panose="05050102010706020507" pitchFamily="18" charset="2"/>
                        </a:rPr>
                        <a:t>Determine the degrees of freedom.</a:t>
                      </a:r>
                      <a:endParaRPr lang="en-IN" sz="2200" baseline="-25000" dirty="0">
                        <a:latin typeface="+mn-lt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90000"/>
                        </a:lnSpc>
                        <a:spcBef>
                          <a:spcPct val="5000"/>
                        </a:spcBef>
                      </a:pPr>
                      <a:r>
                        <a:rPr lang="en-US" sz="2200" dirty="0">
                          <a:latin typeface="+mn-lt"/>
                        </a:rPr>
                        <a:t>d.f. = </a:t>
                      </a:r>
                      <a:r>
                        <a:rPr lang="en-US" sz="2200" i="1" dirty="0">
                          <a:latin typeface="+mn-lt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</a:rPr>
                        <a:t>1</a:t>
                      </a:r>
                      <a:r>
                        <a:rPr lang="en-US" sz="2200" dirty="0">
                          <a:latin typeface="+mn-lt"/>
                        </a:rPr>
                        <a:t>+ </a:t>
                      </a:r>
                      <a:r>
                        <a:rPr lang="en-US" sz="2200" i="1" dirty="0">
                          <a:latin typeface="+mn-lt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</a:rPr>
                        <a:t>2</a:t>
                      </a:r>
                      <a:r>
                        <a:rPr lang="en-US" sz="2200" dirty="0">
                          <a:latin typeface="+mn-lt"/>
                        </a:rPr>
                        <a:t> </a:t>
                      </a:r>
                      <a:r>
                        <a:rPr lang="en-US" sz="2200" dirty="0">
                          <a:latin typeface="+mn-lt"/>
                          <a:cs typeface="Arial" panose="020B0604020202020204" pitchFamily="34" charset="0"/>
                        </a:rPr>
                        <a:t>−</a:t>
                      </a:r>
                      <a:r>
                        <a:rPr lang="en-US" sz="2200" dirty="0">
                          <a:latin typeface="+mn-lt"/>
                        </a:rPr>
                        <a:t> 2 or</a:t>
                      </a:r>
                    </a:p>
                    <a:p>
                      <a:pPr algn="ctr" eaLnBrk="1" hangingPunct="1">
                        <a:lnSpc>
                          <a:spcPct val="90000"/>
                        </a:lnSpc>
                        <a:spcBef>
                          <a:spcPct val="5000"/>
                        </a:spcBef>
                      </a:pPr>
                      <a:r>
                        <a:rPr lang="en-US" sz="2200" dirty="0">
                          <a:latin typeface="+mn-lt"/>
                        </a:rPr>
                        <a:t>d.f. = smaller of </a:t>
                      </a:r>
                      <a:br>
                        <a:rPr lang="en-US" sz="2200" dirty="0">
                          <a:latin typeface="+mn-lt"/>
                        </a:rPr>
                      </a:br>
                      <a:r>
                        <a:rPr lang="en-US" sz="2200" i="1" dirty="0">
                          <a:latin typeface="+mn-lt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</a:rPr>
                        <a:t>1</a:t>
                      </a:r>
                      <a:r>
                        <a:rPr lang="en-US" sz="2200" dirty="0">
                          <a:latin typeface="+mn-lt"/>
                        </a:rPr>
                        <a:t> </a:t>
                      </a:r>
                      <a:r>
                        <a:rPr lang="en-US" sz="2200" dirty="0">
                          <a:latin typeface="+mn-lt"/>
                          <a:cs typeface="Arial" panose="020B0604020202020204" pitchFamily="34" charset="0"/>
                        </a:rPr>
                        <a:t>−</a:t>
                      </a:r>
                      <a:r>
                        <a:rPr lang="en-US" sz="2200" dirty="0">
                          <a:latin typeface="+mn-lt"/>
                        </a:rPr>
                        <a:t> 1 or </a:t>
                      </a:r>
                      <a:r>
                        <a:rPr lang="en-US" sz="2200" i="1" dirty="0">
                          <a:latin typeface="+mn-lt"/>
                        </a:rPr>
                        <a:t>n</a:t>
                      </a:r>
                      <a:r>
                        <a:rPr lang="en-US" sz="2200" baseline="-25000" dirty="0">
                          <a:latin typeface="+mn-lt"/>
                        </a:rPr>
                        <a:t>2</a:t>
                      </a:r>
                      <a:r>
                        <a:rPr lang="en-US" sz="2200" dirty="0">
                          <a:latin typeface="+mn-lt"/>
                        </a:rPr>
                        <a:t> </a:t>
                      </a:r>
                      <a:r>
                        <a:rPr lang="en-US" sz="2200" dirty="0">
                          <a:latin typeface="+mn-lt"/>
                          <a:cs typeface="Arial" panose="020B0604020202020204" pitchFamily="34" charset="0"/>
                        </a:rPr>
                        <a:t>−</a:t>
                      </a:r>
                      <a:r>
                        <a:rPr lang="en-US" sz="2200" dirty="0">
                          <a:latin typeface="+mn-lt"/>
                        </a:rPr>
                        <a:t> 1.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2200" dirty="0">
                          <a:latin typeface="+mn-lt"/>
                          <a:sym typeface="Symbol" panose="05050102010706020507" pitchFamily="18" charset="2"/>
                        </a:rPr>
                        <a:t>Determine the critical value(s).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+mn-lt"/>
                        </a:rPr>
                        <a:t>Use Table 5 in Appendix B.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7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en-US" sz="2200" dirty="0">
                          <a:latin typeface="+mn-lt"/>
                          <a:sym typeface="Symbol" panose="05050102010706020507" pitchFamily="18" charset="2"/>
                        </a:rPr>
                        <a:t>Determine the rejection region(s).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dirty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87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148"/>
            <a:ext cx="8229600" cy="1617452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(Small Independent Samples)</a:t>
            </a:r>
            <a:r>
              <a:rPr lang="en-US" sz="3600" b="0" dirty="0"/>
              <a:t> </a:t>
            </a:r>
            <a:r>
              <a:rPr lang="en-US" sz="2000" b="0" dirty="0">
                <a:latin typeface="+mj-lt"/>
              </a:rPr>
              <a:t>(3 of 3)</a:t>
            </a:r>
            <a:endParaRPr lang="en-IN" sz="2000" dirty="0">
              <a:latin typeface="+mj-lt"/>
            </a:endParaRPr>
          </a:p>
        </p:txBody>
      </p:sp>
      <p:pic>
        <p:nvPicPr>
          <p:cNvPr id="3" name="Picture 2" descr="The table continues. 7. Find the standardized test statistic and sketch the sampling distribution: t = fraction x bar 1 minus x bar 2, minus mu 1 minus mu 2 over s x bar 1 minus x bar 2. 8. Make a decision to reject or fail to reject the null hypothesis: if t is in the rejection region, reject H 0; otherwise, fail to reject H 0. 9. Interpret the decision in the context of the original claim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3" y="2044616"/>
            <a:ext cx="7493915" cy="378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9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 1: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results of a state mathematics test for random samples of students taught by two different teachers at the same school are shown below. Can you conclude that there is a difference in the mean mathematics test scores for the students of the two teachers? Use </a:t>
            </a:r>
            <a:r>
              <a:rPr lang="el-GR" sz="2400" i="1" dirty="0"/>
              <a:t>α</a:t>
            </a:r>
            <a:r>
              <a:rPr lang="en-IN" sz="2400" dirty="0"/>
              <a:t> </a:t>
            </a:r>
            <a:r>
              <a:rPr lang="en-US" sz="2400" dirty="0"/>
              <a:t>= 0.10. Assume the populations are normally distributed and the population variances are not equal.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4" name="Picture 3" descr="For Teacher 1, x bar 1 = $473, s 1 = 39.7, and n 1 = 8. For Teacher 2: x bar 2 = $459, s 2 = 24.5, and n 2 = 18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02" y="4438230"/>
            <a:ext cx="4047596" cy="185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3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 1: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(2 of 2)</a:t>
            </a:r>
            <a:endParaRPr lang="en-IN" sz="2000" b="0" dirty="0">
              <a:latin typeface="+mj-lt"/>
            </a:endParaRPr>
          </a:p>
        </p:txBody>
      </p:sp>
      <p:pic>
        <p:nvPicPr>
          <p:cNvPr id="5" name="Picture 4" descr="Solu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8989"/>
            <a:ext cx="1422459" cy="258630"/>
          </a:xfrm>
          <a:prstGeom prst="rect">
            <a:avLst/>
          </a:prstGeom>
        </p:spPr>
      </p:pic>
      <p:pic>
        <p:nvPicPr>
          <p:cNvPr id="6" name="Picture 5" descr="H 0: mu 1 = mu 2; H a: mu 1 does not equal mu 2; alpha = 0.10; d.f. = 8 minus 1 = 7; rejection region: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" y="2000250"/>
            <a:ext cx="2657475" cy="1876425"/>
          </a:xfrm>
          <a:prstGeom prst="rect">
            <a:avLst/>
          </a:prstGeom>
        </p:spPr>
      </p:pic>
      <p:pic>
        <p:nvPicPr>
          <p:cNvPr id="7" name="Picture 6" descr="a standard normal curve has tails shaded left of negative t 0 = negative 1.895 and right of t 0 = 1.895, each with area one-half alpha = 0.05. The area between is 1 minus alpha = 0.90, including point t = 0.922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76675"/>
            <a:ext cx="3219450" cy="2600325"/>
          </a:xfrm>
          <a:prstGeom prst="rect">
            <a:avLst/>
          </a:prstGeom>
        </p:spPr>
      </p:pic>
      <p:pic>
        <p:nvPicPr>
          <p:cNvPr id="8" name="Picture 7" descr="Test statistic: z = fraction 473 minus 459, minus 0 over square root of fraction 39.7 squared over 8 + fraction 24.5 squared over 18 = approximately 0.922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857619"/>
            <a:ext cx="3704022" cy="1651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3810000"/>
            <a:ext cx="4343400" cy="2514600"/>
          </a:xfrm>
        </p:spPr>
        <p:txBody>
          <a:bodyPr/>
          <a:lstStyle/>
          <a:p>
            <a:pPr marL="228600" indent="-228600"/>
            <a:r>
              <a:rPr lang="en-US" sz="2400" b="1" dirty="0">
                <a:cs typeface="Arial" charset="0"/>
              </a:rPr>
              <a:t> Decision: Fail to reject </a:t>
            </a:r>
            <a:r>
              <a:rPr lang="en-US" sz="2400" b="1" i="1" dirty="0"/>
              <a:t>H</a:t>
            </a:r>
            <a:r>
              <a:rPr lang="en-US" sz="2400" b="1" baseline="-25000" dirty="0"/>
              <a:t>0</a:t>
            </a:r>
            <a:endParaRPr lang="en-US" sz="2400" dirty="0"/>
          </a:p>
          <a:p>
            <a:pPr marL="284163" indent="0">
              <a:spcBef>
                <a:spcPts val="1000"/>
              </a:spcBef>
              <a:buNone/>
            </a:pPr>
            <a:r>
              <a:rPr lang="en-US" sz="2200" dirty="0"/>
              <a:t>At the 10% level of significance, there is not enough evidence to support the claim that the mean mathematics test scores for the students of the two teachers are different.</a:t>
            </a:r>
          </a:p>
        </p:txBody>
      </p:sp>
    </p:spTree>
    <p:extLst>
      <p:ext uri="{BB962C8B-B14F-4D97-AF65-F5344CB8AC3E}">
        <p14:creationId xmlns:p14="http://schemas.microsoft.com/office/powerpoint/2010/main" val="3234858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 2: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(1 of 4)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2667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A manufacturer claims that the calling range (in feet) of its 2.4-GHz cordless telephone is greater than that of its leading competitor. You perform a study using 14 randomly selected phones from the manufacturer and 16 randomly selected similar phones from its competitor. The results are shown below. At </a:t>
            </a:r>
            <a:r>
              <a:rPr lang="el-GR" sz="2200" i="1" dirty="0"/>
              <a:t>α</a:t>
            </a:r>
            <a:r>
              <a:rPr lang="en-US" sz="2200" dirty="0"/>
              <a:t> = 0.05, can you support the manufacturer</a:t>
            </a:r>
            <a:r>
              <a:rPr lang="en-US" altLang="en-US" sz="2200" dirty="0"/>
              <a:t>’</a:t>
            </a:r>
            <a:r>
              <a:rPr lang="en-US" sz="2200" dirty="0"/>
              <a:t>s claim? Assume the populations are normally distributed and the population variances are equal.</a:t>
            </a:r>
            <a:endParaRPr lang="en-US" sz="2200" i="1" dirty="0">
              <a:solidFill>
                <a:schemeClr val="tx2"/>
              </a:solidFill>
            </a:endParaRPr>
          </a:p>
        </p:txBody>
      </p:sp>
      <p:pic>
        <p:nvPicPr>
          <p:cNvPr id="4" name="Picture 3" descr="For manufacturer 1, x bar 1 = 1275 feet, s 1 = 45 feet, and n 1 = 14. For competition 2, x bar 2 = 1250 feet, s 2 = 30 feet, and n 2 = 16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57" y="4267200"/>
            <a:ext cx="6106686" cy="189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1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 2: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(2 of 4)</a:t>
            </a:r>
            <a:endParaRPr lang="en-IN" sz="2000" b="0" dirty="0">
              <a:latin typeface="+mj-lt"/>
            </a:endParaRPr>
          </a:p>
        </p:txBody>
      </p:sp>
      <p:pic>
        <p:nvPicPr>
          <p:cNvPr id="7" name="Picture 6" descr="Solu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8989"/>
            <a:ext cx="1422459" cy="258630"/>
          </a:xfrm>
          <a:prstGeom prst="rect">
            <a:avLst/>
          </a:prstGeom>
        </p:spPr>
      </p:pic>
      <p:pic>
        <p:nvPicPr>
          <p:cNvPr id="9" name="Picture 8" descr="H 0: mu 1 is less than or equal to mu 2; H a: mu 1 is greater than mu 2; alpha = 0.05; d.f. = 14 + 16 minus 2 = 28; rejection region: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4550"/>
            <a:ext cx="3486150" cy="2152650"/>
          </a:xfrm>
          <a:prstGeom prst="rect">
            <a:avLst/>
          </a:prstGeom>
        </p:spPr>
      </p:pic>
      <p:pic>
        <p:nvPicPr>
          <p:cNvPr id="15" name="Picture 14" descr="a standard normal curve has tail shaded right of t = 1.701 with area 0.05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3292034" cy="184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6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 2: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(3 of 4)</a:t>
            </a:r>
            <a:endParaRPr lang="en-IN" sz="2000" b="0" dirty="0">
              <a:latin typeface="+mj-lt"/>
            </a:endParaRPr>
          </a:p>
        </p:txBody>
      </p:sp>
      <p:pic>
        <p:nvPicPr>
          <p:cNvPr id="3" name="Picture 2" descr="S x bar 1 minus x bar 2 = square root of fraction n 1 minus 1, s 1 squared + n 2 minus 1, s 2 squared over n 1 + n 2 minus 2, times square root of fraction 1 over n 1 + fraction 1 over n 2 = square root of fraction 14 minus 1, 45 squared + 16 minus 1, 30 squared over 14 + 16 minus 2, times square root of fraction 1 over 14 + fraction 1 over 16 = approximately 13.8018. t = fraction x bar 1 minus x bar 2, minus mu 1 minus mu 2 over s x bar 1 minus x bar 2 = fraction 1275 minus 1250, minus 0 over 13.8018 = approximately 1.811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55" y="1828800"/>
            <a:ext cx="7636490" cy="383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 2: Two-Sample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(4 of 4)</a:t>
            </a:r>
            <a:endParaRPr lang="en-IN" sz="2000" b="0" dirty="0">
              <a:latin typeface="+mj-lt"/>
            </a:endParaRPr>
          </a:p>
        </p:txBody>
      </p:sp>
      <p:pic>
        <p:nvPicPr>
          <p:cNvPr id="5" name="Picture 4" descr="H 0: mu 1 is less than or equal to mu 2; H a: mu 1 is greater than mu 2; alpha = 0.05; d.f. = 14 + 16 minus 2 = 28; rejection region: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486150" cy="2152650"/>
          </a:xfrm>
          <a:prstGeom prst="rect">
            <a:avLst/>
          </a:prstGeom>
        </p:spPr>
      </p:pic>
      <p:pic>
        <p:nvPicPr>
          <p:cNvPr id="9" name="Picture 8" descr="a standard normal curve has tail shaded right of t = 1.701, including 1.811, with area 0.05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7" y="4110104"/>
            <a:ext cx="3141610" cy="2100442"/>
          </a:xfrm>
          <a:prstGeom prst="rect">
            <a:avLst/>
          </a:prstGeom>
        </p:spPr>
      </p:pic>
      <p:pic>
        <p:nvPicPr>
          <p:cNvPr id="6" name="Picture 5" descr="Test statistic; t = 1.811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54519"/>
            <a:ext cx="2238416" cy="9564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352800"/>
            <a:ext cx="4038600" cy="2514600"/>
          </a:xfrm>
        </p:spPr>
        <p:txBody>
          <a:bodyPr/>
          <a:lstStyle/>
          <a:p>
            <a:pPr marL="228600" indent="-228600"/>
            <a:r>
              <a:rPr lang="en-US" sz="2400" b="1" dirty="0">
                <a:cs typeface="Arial" charset="0"/>
              </a:rPr>
              <a:t>Decision: </a:t>
            </a:r>
            <a:r>
              <a:rPr lang="en-US" sz="2400" b="1" dirty="0"/>
              <a:t>Reject </a:t>
            </a:r>
            <a:r>
              <a:rPr lang="en-US" sz="2400" b="1" i="1" dirty="0"/>
              <a:t>H</a:t>
            </a:r>
            <a:r>
              <a:rPr lang="en-US" sz="2400" b="1" baseline="-25000" dirty="0"/>
              <a:t>0</a:t>
            </a:r>
            <a:endParaRPr lang="en-US" sz="2400" dirty="0"/>
          </a:p>
          <a:p>
            <a:pPr marL="228600" indent="0">
              <a:spcBef>
                <a:spcPts val="1000"/>
              </a:spcBef>
              <a:buNone/>
            </a:pPr>
            <a:r>
              <a:rPr lang="en-US" sz="2200" dirty="0"/>
              <a:t>At the 5% level of significance, there is enough evidence to support the manufacturer</a:t>
            </a:r>
            <a:r>
              <a:rPr lang="ja-JP" altLang="en-US" sz="2200" dirty="0"/>
              <a:t>’</a:t>
            </a:r>
            <a:r>
              <a:rPr lang="en-US" altLang="ja-JP" sz="2200" dirty="0"/>
              <a:t>s claim that its phone has a greater calling range than its competitors.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740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Section 8.2 Summary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Performed a </a:t>
            </a:r>
            <a:r>
              <a:rPr lang="en-US" sz="2600" i="1" dirty="0"/>
              <a:t>t</a:t>
            </a:r>
            <a:r>
              <a:rPr lang="en-US" sz="2600" dirty="0"/>
              <a:t>-test for the difference between two means </a:t>
            </a:r>
            <a:r>
              <a:rPr lang="en-US" sz="2600" i="1" dirty="0"/>
              <a:t>µ</a:t>
            </a:r>
            <a:r>
              <a:rPr lang="en-US" sz="2600" baseline="-25000" dirty="0"/>
              <a:t>1</a:t>
            </a:r>
            <a:r>
              <a:rPr lang="en-US" sz="2600" dirty="0"/>
              <a:t> and </a:t>
            </a:r>
            <a:r>
              <a:rPr lang="en-US" sz="2600" i="1" dirty="0"/>
              <a:t>µ</a:t>
            </a:r>
            <a:r>
              <a:rPr lang="en-US" sz="2600" baseline="-25000" dirty="0"/>
              <a:t>2</a:t>
            </a:r>
            <a:r>
              <a:rPr lang="en-US" sz="2600" dirty="0"/>
              <a:t> with independent samples with </a:t>
            </a:r>
            <a:r>
              <a:rPr lang="el-GR" sz="2600" i="1" dirty="0"/>
              <a:t>σ</a:t>
            </a:r>
            <a:r>
              <a:rPr lang="en-IN" sz="2600" baseline="-25000" dirty="0"/>
              <a:t>1 </a:t>
            </a:r>
            <a:r>
              <a:rPr lang="en-US" sz="2600" dirty="0">
                <a:sym typeface="Symbol" panose="05050102010706020507" pitchFamily="18" charset="2"/>
              </a:rPr>
              <a:t>and </a:t>
            </a:r>
            <a:r>
              <a:rPr lang="el-GR" sz="2600" i="1" dirty="0"/>
              <a:t>σ</a:t>
            </a:r>
            <a:r>
              <a:rPr lang="en-IN" sz="2600" baseline="-25000" dirty="0"/>
              <a:t>2</a:t>
            </a:r>
            <a:r>
              <a:rPr lang="en-US" sz="2600" dirty="0">
                <a:sym typeface="Symbol" panose="05050102010706020507" pitchFamily="18" charset="2"/>
              </a:rPr>
              <a:t> unknown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50711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Chapter Outline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en-US" sz="2600" dirty="0">
                <a:solidFill>
                  <a:srgbClr val="007FA3"/>
                </a:solidFill>
              </a:rPr>
              <a:t>8.1</a:t>
            </a:r>
            <a:r>
              <a:rPr lang="en-US" sz="2600" dirty="0"/>
              <a:t> Testing the Difference Between Means (Independent Samples, </a:t>
            </a:r>
            <a:r>
              <a:rPr lang="el-GR" sz="2600" i="1" dirty="0"/>
              <a:t>σ</a:t>
            </a:r>
            <a:r>
              <a:rPr lang="en-IN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and </a:t>
            </a:r>
            <a:r>
              <a:rPr lang="el-GR" sz="2600" i="1" dirty="0"/>
              <a:t>σ</a:t>
            </a:r>
            <a:r>
              <a:rPr lang="en-IN" sz="2600" baseline="-25000" dirty="0"/>
              <a:t>2</a:t>
            </a:r>
            <a:r>
              <a:rPr lang="en-US" sz="2600" dirty="0">
                <a:sym typeface="Symbol" panose="05050102010706020507" pitchFamily="18" charset="2"/>
              </a:rPr>
              <a:t> Known</a:t>
            </a:r>
            <a:r>
              <a:rPr lang="en-US" sz="2600" dirty="0"/>
              <a:t>)</a:t>
            </a:r>
          </a:p>
          <a:p>
            <a:pPr marL="541338" indent="-541338">
              <a:buNone/>
            </a:pPr>
            <a:r>
              <a:rPr lang="en-US" sz="2600" dirty="0">
                <a:solidFill>
                  <a:srgbClr val="007FA3"/>
                </a:solidFill>
              </a:rPr>
              <a:t>8.2</a:t>
            </a:r>
            <a:r>
              <a:rPr lang="en-US" sz="2600" dirty="0"/>
              <a:t> Testing the Difference Between Means (Independent Samples,</a:t>
            </a:r>
            <a:r>
              <a:rPr lang="el-GR" sz="2600" i="1" dirty="0"/>
              <a:t> σ</a:t>
            </a:r>
            <a:r>
              <a:rPr lang="en-IN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and </a:t>
            </a:r>
            <a:r>
              <a:rPr lang="el-GR" sz="2600" i="1" dirty="0"/>
              <a:t>σ</a:t>
            </a:r>
            <a:r>
              <a:rPr lang="en-IN" sz="2600" baseline="-25000" dirty="0"/>
              <a:t>2 </a:t>
            </a:r>
            <a:r>
              <a:rPr lang="en-US" sz="2600" dirty="0">
                <a:sym typeface="Symbol" panose="05050102010706020507" pitchFamily="18" charset="2"/>
              </a:rPr>
              <a:t>Unknown</a:t>
            </a:r>
            <a:r>
              <a:rPr lang="en-US" sz="2600" dirty="0"/>
              <a:t>)</a:t>
            </a:r>
          </a:p>
          <a:p>
            <a:pPr marL="541338" indent="-541338">
              <a:buNone/>
            </a:pPr>
            <a:r>
              <a:rPr lang="en-US" sz="2600" dirty="0">
                <a:solidFill>
                  <a:srgbClr val="007FA3"/>
                </a:solidFill>
              </a:rPr>
              <a:t>8.3</a:t>
            </a:r>
            <a:r>
              <a:rPr lang="en-US" sz="2600" dirty="0"/>
              <a:t> Testing the Difference Between Means (Dependent Samples)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7FA3"/>
                </a:solidFill>
              </a:rPr>
              <a:t>8.4</a:t>
            </a:r>
            <a:r>
              <a:rPr lang="en-US" sz="2600" dirty="0"/>
              <a:t> Testing the Difference Between Proportions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6981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+mj-lt"/>
              </a:rPr>
              <a:t>Section 8.2</a:t>
            </a:r>
            <a:endParaRPr lang="en-IN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ClrTx/>
            </a:pPr>
            <a:r>
              <a:rPr lang="en-US" sz="3600" dirty="0"/>
              <a:t>Testing the Difference Between Means (Independent Samples, </a:t>
            </a:r>
            <a:r>
              <a:rPr lang="el-GR" sz="3600" i="1" dirty="0"/>
              <a:t>σ</a:t>
            </a:r>
            <a:r>
              <a:rPr lang="en-IN" sz="3600" baseline="-25000" dirty="0"/>
              <a:t>1</a:t>
            </a:r>
            <a:r>
              <a:rPr lang="en-US" sz="3600" baseline="-25000" dirty="0">
                <a:sym typeface="Symbol" panose="05050102010706020507" pitchFamily="18" charset="2"/>
              </a:rPr>
              <a:t> </a:t>
            </a:r>
            <a:r>
              <a:rPr lang="en-US" sz="3600" dirty="0">
                <a:sym typeface="Symbol" panose="05050102010706020507" pitchFamily="18" charset="2"/>
              </a:rPr>
              <a:t>and </a:t>
            </a:r>
            <a:r>
              <a:rPr lang="el-GR" sz="3600" i="1" dirty="0"/>
              <a:t>σ</a:t>
            </a:r>
            <a:r>
              <a:rPr lang="en-IN" sz="3600" baseline="-25000" dirty="0"/>
              <a:t>2 </a:t>
            </a:r>
            <a:r>
              <a:rPr lang="en-US" sz="3600" dirty="0">
                <a:sym typeface="Symbol" panose="05050102010706020507" pitchFamily="18" charset="2"/>
              </a:rPr>
              <a:t>Unknown</a:t>
            </a:r>
            <a:r>
              <a:rPr lang="en-US" sz="3600" dirty="0"/>
              <a:t>)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26497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Section 8.2 Objectives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600" indent="-255600">
              <a:buSzPct val="100000"/>
            </a:pPr>
            <a:r>
              <a:rPr lang="en-US" sz="2600" dirty="0"/>
              <a:t>How to perform a </a:t>
            </a:r>
            <a:r>
              <a:rPr lang="en-US" sz="2600" i="1" dirty="0"/>
              <a:t>t</a:t>
            </a:r>
            <a:r>
              <a:rPr lang="en-US" sz="2600" dirty="0"/>
              <a:t>-test for the difference between two means </a:t>
            </a:r>
            <a:r>
              <a:rPr lang="en-US" sz="2600" i="1" dirty="0"/>
              <a:t>µ</a:t>
            </a:r>
            <a:r>
              <a:rPr lang="en-US" sz="2600" baseline="-25000" dirty="0"/>
              <a:t>1</a:t>
            </a:r>
            <a:r>
              <a:rPr lang="en-US" sz="2600" dirty="0"/>
              <a:t> and </a:t>
            </a:r>
            <a:r>
              <a:rPr lang="en-US" sz="2600" i="1" dirty="0"/>
              <a:t>µ</a:t>
            </a:r>
            <a:r>
              <a:rPr lang="en-US" sz="2600" baseline="-25000" dirty="0"/>
              <a:t>2</a:t>
            </a:r>
            <a:r>
              <a:rPr lang="en-US" sz="2600" dirty="0"/>
              <a:t> with independent samples with </a:t>
            </a:r>
            <a:r>
              <a:rPr lang="el-GR" sz="2600" i="1" dirty="0"/>
              <a:t>σ</a:t>
            </a:r>
            <a:r>
              <a:rPr lang="en-IN" sz="2600" baseline="-25000" dirty="0"/>
              <a:t>1 </a:t>
            </a:r>
            <a:r>
              <a:rPr lang="en-US" sz="2600" dirty="0">
                <a:sym typeface="Symbol" panose="05050102010706020507" pitchFamily="18" charset="2"/>
              </a:rPr>
              <a:t>and </a:t>
            </a:r>
            <a:r>
              <a:rPr lang="el-GR" sz="2600" i="1" dirty="0"/>
              <a:t>σ</a:t>
            </a:r>
            <a:r>
              <a:rPr lang="en-IN" sz="2600" baseline="-25000" dirty="0"/>
              <a:t>2</a:t>
            </a:r>
            <a:r>
              <a:rPr lang="en-US" sz="2600" i="1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unknown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27702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Two Sample </a:t>
            </a:r>
            <a:r>
              <a:rPr lang="en-US" sz="3600" i="1" dirty="0">
                <a:latin typeface="+mn-lt"/>
              </a:rPr>
              <a:t>t</a:t>
            </a:r>
            <a:r>
              <a:rPr lang="en-US" sz="3600" dirty="0">
                <a:latin typeface="+mn-lt"/>
              </a:rPr>
              <a:t>-Test for the Difference Between Means </a:t>
            </a:r>
            <a:r>
              <a:rPr lang="en-US" sz="2000" b="0" dirty="0">
                <a:latin typeface="+mn-lt"/>
              </a:rPr>
              <a:t>(1 of 4)</a:t>
            </a:r>
            <a:endParaRPr lang="en-IN" sz="20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</a:t>
            </a:r>
            <a:r>
              <a:rPr lang="en-US" sz="2600" b="1" dirty="0"/>
              <a:t>two-sample</a:t>
            </a:r>
            <a:r>
              <a:rPr lang="en-US" sz="2600" dirty="0"/>
              <a:t> </a:t>
            </a:r>
            <a:r>
              <a:rPr lang="en-US" sz="2600" b="1" i="1" dirty="0"/>
              <a:t>t</a:t>
            </a:r>
            <a:r>
              <a:rPr lang="en-US" sz="2600" b="1" dirty="0"/>
              <a:t>-test </a:t>
            </a:r>
            <a:r>
              <a:rPr lang="en-US" sz="2600" dirty="0"/>
              <a:t>is used to test the difference between two population means </a:t>
            </a:r>
            <a:r>
              <a:rPr lang="en-US" sz="2600" i="1" dirty="0"/>
              <a:t>µ</a:t>
            </a:r>
            <a:r>
              <a:rPr lang="en-US" sz="2600" baseline="-25000" dirty="0"/>
              <a:t>1</a:t>
            </a:r>
            <a:r>
              <a:rPr lang="en-US" sz="2600" dirty="0"/>
              <a:t> and </a:t>
            </a:r>
            <a:r>
              <a:rPr lang="en-US" sz="2600" i="1" dirty="0"/>
              <a:t>µ</a:t>
            </a:r>
            <a:r>
              <a:rPr lang="en-US" sz="2600" baseline="-25000" dirty="0"/>
              <a:t>2</a:t>
            </a:r>
            <a:r>
              <a:rPr lang="en-US" sz="2600" dirty="0"/>
              <a:t> when</a:t>
            </a:r>
          </a:p>
          <a:p>
            <a:pPr marL="442800" lvl="1" indent="-442800">
              <a:spcBef>
                <a:spcPct val="40000"/>
              </a:spcBef>
              <a:buFont typeface="+mj-lt"/>
              <a:buAutoNum type="arabicPeriod"/>
            </a:pPr>
            <a:r>
              <a:rPr lang="el-GR" sz="2600" dirty="0"/>
              <a:t>​</a:t>
            </a:r>
            <a:r>
              <a:rPr lang="el-GR" sz="2600" i="1" dirty="0"/>
              <a:t>σ</a:t>
            </a:r>
            <a:r>
              <a:rPr lang="en-IN" sz="2600" baseline="-25000" dirty="0"/>
              <a:t>1 </a:t>
            </a:r>
            <a:r>
              <a:rPr lang="en-US" sz="2600" dirty="0">
                <a:ea typeface="Times New Roman" panose="02020603050405020304" pitchFamily="18" charset="0"/>
              </a:rPr>
              <a:t>and</a:t>
            </a:r>
            <a:r>
              <a:rPr lang="el-GR" sz="2600" i="1" dirty="0"/>
              <a:t> σ</a:t>
            </a:r>
            <a:r>
              <a:rPr lang="en-IN" sz="2600" baseline="-25000" dirty="0"/>
              <a:t>2</a:t>
            </a:r>
            <a:r>
              <a:rPr lang="en-US" sz="2600" dirty="0">
                <a:ea typeface="Times New Roman" panose="02020603050405020304" pitchFamily="18" charset="0"/>
              </a:rPr>
              <a:t> are unknown,</a:t>
            </a:r>
          </a:p>
          <a:p>
            <a:pPr marL="442800" lvl="1" indent="-442800">
              <a:spcBef>
                <a:spcPct val="40000"/>
              </a:spcBef>
              <a:buFont typeface="+mj-lt"/>
              <a:buAutoNum type="arabicPeriod"/>
            </a:pPr>
            <a:r>
              <a:rPr lang="en-US" sz="2600" dirty="0">
                <a:ea typeface="Times New Roman" panose="02020603050405020304" pitchFamily="18" charset="0"/>
              </a:rPr>
              <a:t>the samples are random,</a:t>
            </a:r>
          </a:p>
          <a:p>
            <a:pPr marL="442800" lvl="1" indent="-442800">
              <a:spcBef>
                <a:spcPct val="40000"/>
              </a:spcBef>
              <a:buFont typeface="+mj-lt"/>
              <a:buAutoNum type="arabicPeriod"/>
            </a:pPr>
            <a:r>
              <a:rPr lang="en-US" sz="2600" dirty="0">
                <a:ea typeface="Times New Roman" panose="02020603050405020304" pitchFamily="18" charset="0"/>
              </a:rPr>
              <a:t>the samples are independent, and</a:t>
            </a:r>
          </a:p>
          <a:p>
            <a:pPr marL="442800" lvl="1" indent="-442800">
              <a:spcBef>
                <a:spcPct val="40000"/>
              </a:spcBef>
              <a:buFont typeface="+mj-lt"/>
              <a:buAutoNum type="arabicPeriod"/>
            </a:pPr>
            <a:r>
              <a:rPr lang="en-US" sz="2600" dirty="0">
                <a:ea typeface="Times New Roman" panose="02020603050405020304" pitchFamily="18" charset="0"/>
              </a:rPr>
              <a:t>the populations are normally distributed or both </a:t>
            </a:r>
            <a:r>
              <a:rPr lang="en-US" sz="2600" i="1" dirty="0">
                <a:ea typeface="Times New Roman" panose="02020603050405020304" pitchFamily="18" charset="0"/>
              </a:rPr>
              <a:t>n</a:t>
            </a:r>
            <a:r>
              <a:rPr lang="en-US" sz="2600" baseline="-25000" dirty="0">
                <a:ea typeface="Times New Roman" panose="02020603050405020304" pitchFamily="18" charset="0"/>
              </a:rPr>
              <a:t>1</a:t>
            </a:r>
            <a:r>
              <a:rPr lang="en-US" sz="2600" dirty="0">
                <a:ea typeface="Times New Roman" panose="02020603050405020304" pitchFamily="18" charset="0"/>
              </a:rPr>
              <a:t> ≥ 30 and </a:t>
            </a:r>
            <a:r>
              <a:rPr lang="en-US" sz="2600" i="1" dirty="0">
                <a:ea typeface="Times New Roman" panose="02020603050405020304" pitchFamily="18" charset="0"/>
              </a:rPr>
              <a:t>n</a:t>
            </a:r>
            <a:r>
              <a:rPr lang="en-US" sz="2600" baseline="-25000" dirty="0">
                <a:ea typeface="Times New Roman" panose="02020603050405020304" pitchFamily="18" charset="0"/>
              </a:rPr>
              <a:t>2</a:t>
            </a:r>
            <a:r>
              <a:rPr lang="en-US" sz="2600" dirty="0">
                <a:ea typeface="Times New Roman" panose="02020603050405020304" pitchFamily="18" charset="0"/>
              </a:rPr>
              <a:t> ≥ 30.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43815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Two 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(2 of 4)</a:t>
            </a:r>
            <a:endParaRPr lang="en-IN" sz="2000" b="0" dirty="0">
              <a:latin typeface="+mj-lt"/>
            </a:endParaRPr>
          </a:p>
        </p:txBody>
      </p:sp>
      <p:pic>
        <p:nvPicPr>
          <p:cNvPr id="8" name="Picture 7" descr="The x bar 1 minus x bar 2; the standardized test statistic is t = fraction x bar 1 minus x bar 2, minus mu 1 minus mu 2 over S x bar 1 minus x bar 2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5099050" cy="20510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1401763"/>
          </a:xfrm>
        </p:spPr>
        <p:txBody>
          <a:bodyPr/>
          <a:lstStyle/>
          <a:p>
            <a:r>
              <a:rPr lang="en-US" sz="2600" dirty="0"/>
              <a:t>The standard error and the degrees of freedom of the sampling distribution depend on whether the population variances </a:t>
            </a:r>
            <a:r>
              <a:rPr lang="el-GR" sz="2600" i="1" dirty="0"/>
              <a:t>σ</a:t>
            </a:r>
            <a:r>
              <a:rPr lang="en-IN" sz="2600" baseline="-25000" dirty="0"/>
              <a:t>1</a:t>
            </a:r>
            <a:r>
              <a:rPr lang="en-IN" sz="2600" baseline="30000" dirty="0"/>
              <a:t>2</a:t>
            </a:r>
            <a:r>
              <a:rPr lang="en-US" sz="2600" dirty="0"/>
              <a:t> and </a:t>
            </a:r>
            <a:r>
              <a:rPr lang="el-GR" sz="2600" i="1" dirty="0"/>
              <a:t>σ</a:t>
            </a:r>
            <a:r>
              <a:rPr lang="en-IN" sz="2600" baseline="-25000" dirty="0"/>
              <a:t>2</a:t>
            </a:r>
            <a:r>
              <a:rPr lang="en-IN" sz="2600" baseline="30000" dirty="0"/>
              <a:t>2</a:t>
            </a:r>
            <a:r>
              <a:rPr lang="en-US" sz="2600" dirty="0"/>
              <a:t> are equal.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35521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Two 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(3 of 4)</a:t>
            </a:r>
            <a:endParaRPr lang="en-IN" sz="2000" b="0" dirty="0">
              <a:latin typeface="+mj-lt"/>
            </a:endParaRPr>
          </a:p>
        </p:txBody>
      </p:sp>
      <p:pic>
        <p:nvPicPr>
          <p:cNvPr id="9" name="Picture 8" descr="Variances are equal: information from the two samples is combined to calculate a pooled estimate of the standard deviation sigma hat. Sigma hat = square root of fraction n 1 minus 1, s 1 squared + n 2 minus 1, s 2 squared, over n 1 + n 2 minus 2. The standard error for the sampling distribution of x bar 1 minus x bar 2 is s x bar 1 minus x bar 2 = sigma hat times square root of fraction 1 over n 1 + fraction 1 over n 2. D.f. = n1 + n 2 minus 2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7753430" cy="413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5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Two Sample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-Test for the Difference Between Means </a:t>
            </a:r>
            <a:r>
              <a:rPr lang="en-US" sz="2000" b="0" dirty="0">
                <a:latin typeface="+mj-lt"/>
              </a:rPr>
              <a:t>(4 of 4)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1244600"/>
          </a:xfrm>
        </p:spPr>
        <p:txBody>
          <a:bodyPr/>
          <a:lstStyle/>
          <a:p>
            <a:r>
              <a:rPr lang="en-US" sz="2600" b="1" dirty="0"/>
              <a:t>Variances are not equal</a:t>
            </a:r>
          </a:p>
          <a:p>
            <a:pPr lvl="1"/>
            <a:r>
              <a:rPr lang="en-US" sz="2400" dirty="0">
                <a:ea typeface="Times New Roman" panose="02020603050405020304" pitchFamily="18" charset="0"/>
              </a:rPr>
              <a:t>If the population variances are not equal, then the standard error is</a:t>
            </a:r>
          </a:p>
        </p:txBody>
      </p:sp>
      <p:pic>
        <p:nvPicPr>
          <p:cNvPr id="5" name="Picture 4" descr="S x bar 1 minus x bar 2 = square root of fraction s 1 squared over n 1 + fraction s 2 squared over n 2. D.f. = smaller of n 1 minus 1 or n 2 minus 1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96" y="3064931"/>
            <a:ext cx="4463306" cy="158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3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Normal (</a:t>
            </a:r>
            <a:r>
              <a:rPr lang="en-US" sz="3600" i="1" dirty="0">
                <a:latin typeface="+mj-lt"/>
              </a:rPr>
              <a:t>z</a:t>
            </a:r>
            <a:r>
              <a:rPr lang="en-US" sz="3600" dirty="0">
                <a:latin typeface="+mj-lt"/>
              </a:rPr>
              <a:t>) or </a:t>
            </a:r>
            <a:r>
              <a:rPr lang="en-US" sz="3600" i="1" dirty="0">
                <a:latin typeface="+mj-lt"/>
              </a:rPr>
              <a:t>t</a:t>
            </a:r>
            <a:r>
              <a:rPr lang="en-US" sz="3600" dirty="0">
                <a:latin typeface="+mj-lt"/>
              </a:rPr>
              <a:t>-Distribution?</a:t>
            </a:r>
            <a:endParaRPr lang="en-IN" sz="3600" dirty="0">
              <a:latin typeface="+mj-lt"/>
            </a:endParaRPr>
          </a:p>
        </p:txBody>
      </p:sp>
      <p:pic>
        <p:nvPicPr>
          <p:cNvPr id="4" name="Picture 2" descr="A flow chart lists outcomes to questions, beginning with are both population standard deviations known? Yes: are both populations normal or are both sample sizes at least 30? Yes: use the z-test or no: you cannot use the z-test or the t-test. No both population standard deviations known: are both populations normal or are both sample sizes at least 30? No, you cannot use the z-test or the t-test, or yes, are the population variances equal? Yes: Use the t-test with s x bar 1 minus x bar 2 = sigma hat times square root of fraction 1 over n 1 + fraction 1 over n 2 and d.f. = n 1 + n 2 minus 2. No: use the t-test with s x bar 1 minus x bar 2 = square root of fraction s 1 squared over n 1 + fraction s 2 squared over n 2 and d.f. = smaller of n 1 minus 1 and n 2 minus 1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667" y="1600200"/>
            <a:ext cx="490466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33030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1174</TotalTime>
  <Words>782</Words>
  <Application>Microsoft Office PowerPoint</Application>
  <PresentationFormat>On-screen Show (4:3)</PresentationFormat>
  <Paragraphs>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Times New Roman</vt:lpstr>
      <vt:lpstr>Verdana</vt:lpstr>
      <vt:lpstr>Wingdings</vt:lpstr>
      <vt:lpstr>508 Lecture</vt:lpstr>
      <vt:lpstr>Elementary Statistics: Picturing The World</vt:lpstr>
      <vt:lpstr>Chapter Outline</vt:lpstr>
      <vt:lpstr>Section 8.2</vt:lpstr>
      <vt:lpstr>Section 8.2 Objectives</vt:lpstr>
      <vt:lpstr>Two Sample t-Test for the Difference Between Means (1 of 4)</vt:lpstr>
      <vt:lpstr>Two Sample t-Test for the Difference Between Means (2 of 4)</vt:lpstr>
      <vt:lpstr>Two Sample t-Test for the Difference Between Means (3 of 4)</vt:lpstr>
      <vt:lpstr>Two Sample t-Test for the Difference Between Means (4 of 4)</vt:lpstr>
      <vt:lpstr>Normal (z) or t-Distribution?</vt:lpstr>
      <vt:lpstr>Two-Sample t-Test for the Difference Between Means (Small Independent Samples) (1 of 3)</vt:lpstr>
      <vt:lpstr>Two-Sample t-Test for the Difference Between Means (Small Independent Samples) (2 of 3)</vt:lpstr>
      <vt:lpstr>Two-Sample t-Test for the Difference Between Means (Small Independent Samples) (3 of 3)</vt:lpstr>
      <vt:lpstr>Example 1: Two-Sample t-Test for the Difference Between Means (1 of 2)</vt:lpstr>
      <vt:lpstr>Example 1: Two-Sample t-Test for the Difference Between Means (2 of 2)</vt:lpstr>
      <vt:lpstr>Example 2: Two-Sample t-Test for the Difference Between Means (1 of 4)</vt:lpstr>
      <vt:lpstr>Example 2: Two-Sample t-Test for the Difference Between Means (2 of 4)</vt:lpstr>
      <vt:lpstr>Example 2: Two-Sample t-Test for the Difference Between Means (3 of 4)</vt:lpstr>
      <vt:lpstr>Example 2: Two-Sample t-Test for the Difference Between Means (4 of 4)</vt:lpstr>
      <vt:lpstr>Section 8.2 Summary</vt:lpstr>
    </vt:vector>
  </TitlesOfParts>
  <Company>echosvoice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Statistics: Picturing The World, 6e</dc:title>
  <dc:subject>Statistics</dc:subject>
  <dc:creator>Larson/Farber</dc:creator>
  <cp:lastModifiedBy>Mandy</cp:lastModifiedBy>
  <cp:revision>377</cp:revision>
  <dcterms:created xsi:type="dcterms:W3CDTF">2014-07-14T20:04:21Z</dcterms:created>
  <dcterms:modified xsi:type="dcterms:W3CDTF">2018-06-10T02:34:44Z</dcterms:modified>
</cp:coreProperties>
</file>