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377" r:id="rId2"/>
    <p:sldId id="380" r:id="rId3"/>
    <p:sldId id="379" r:id="rId4"/>
    <p:sldId id="378" r:id="rId5"/>
    <p:sldId id="381" r:id="rId6"/>
    <p:sldId id="382" r:id="rId7"/>
    <p:sldId id="383" r:id="rId8"/>
    <p:sldId id="384" r:id="rId9"/>
    <p:sldId id="385" r:id="rId10"/>
    <p:sldId id="386" r:id="rId11"/>
    <p:sldId id="387" r:id="rId12"/>
    <p:sldId id="388" r:id="rId13"/>
    <p:sldId id="389" r:id="rId14"/>
    <p:sldId id="390" r:id="rId15"/>
    <p:sldId id="402" r:id="rId16"/>
    <p:sldId id="403" r:id="rId17"/>
    <p:sldId id="393" r:id="rId18"/>
    <p:sldId id="405" r:id="rId19"/>
    <p:sldId id="401" r:id="rId20"/>
    <p:sldId id="404" r:id="rId21"/>
    <p:sldId id="397" r:id="rId22"/>
    <p:sldId id="39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FDB940"/>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5" autoAdjust="0"/>
    <p:restoredTop sz="86421" autoAdjust="0"/>
  </p:normalViewPr>
  <p:slideViewPr>
    <p:cSldViewPr>
      <p:cViewPr varScale="1">
        <p:scale>
          <a:sx n="100" d="100"/>
          <a:sy n="100" d="100"/>
        </p:scale>
        <p:origin x="3432"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t>6/9/2018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t>6/9/2018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1</a:t>
            </a:fld>
            <a:endParaRPr lang="en-US" dirty="0"/>
          </a:p>
        </p:txBody>
      </p:sp>
    </p:spTree>
    <p:extLst>
      <p:ext uri="{BB962C8B-B14F-4D97-AF65-F5344CB8AC3E}">
        <p14:creationId xmlns:p14="http://schemas.microsoft.com/office/powerpoint/2010/main" val="1279581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73D6722-9B4D-4E29-B226-C325925A8118}" type="slidenum">
              <a:rPr lang="en-US" smtClean="0"/>
              <a:t>6</a:t>
            </a:fld>
            <a:endParaRPr lang="en-US" dirty="0"/>
          </a:p>
        </p:txBody>
      </p:sp>
    </p:spTree>
    <p:extLst>
      <p:ext uri="{BB962C8B-B14F-4D97-AF65-F5344CB8AC3E}">
        <p14:creationId xmlns:p14="http://schemas.microsoft.com/office/powerpoint/2010/main" val="425952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73D6722-9B4D-4E29-B226-C325925A8118}" type="slidenum">
              <a:rPr lang="en-US" smtClean="0"/>
              <a:t>17</a:t>
            </a:fld>
            <a:endParaRPr lang="en-US" dirty="0"/>
          </a:p>
        </p:txBody>
      </p:sp>
    </p:spTree>
    <p:extLst>
      <p:ext uri="{BB962C8B-B14F-4D97-AF65-F5344CB8AC3E}">
        <p14:creationId xmlns:p14="http://schemas.microsoft.com/office/powerpoint/2010/main" val="42118471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9" name="TextBox 8"/>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6/9/2018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1" name="TextBox 10"/>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371113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6/9/2018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grpSp>
        <p:nvGrpSpPr>
          <p:cNvPr id="2" name="Group 4"/>
          <p:cNvGrpSpPr>
            <a:grpSpLocks noChangeAspect="1"/>
          </p:cNvGrpSpPr>
          <p:nvPr userDrawn="1"/>
        </p:nvGrpSpPr>
        <p:grpSpPr bwMode="auto">
          <a:xfrm>
            <a:off x="57755" y="6407126"/>
            <a:ext cx="1611690" cy="417560"/>
            <a:chOff x="21" y="4059"/>
            <a:chExt cx="1046" cy="271"/>
          </a:xfrm>
        </p:grpSpPr>
        <p:sp>
          <p:nvSpPr>
            <p:cNvPr id="3" name="AutoShape 3"/>
            <p:cNvSpPr>
              <a:spLocks noChangeAspect="1" noChangeArrowheads="1" noTextEdit="1"/>
            </p:cNvSpPr>
            <p:nvPr userDrawn="1"/>
          </p:nvSpPr>
          <p:spPr bwMode="auto">
            <a:xfrm>
              <a:off x="21" y="4059"/>
              <a:ext cx="1046" cy="27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solidFill>
                  <a:schemeClr val="tx1">
                    <a:alpha val="0"/>
                  </a:schemeClr>
                </a:solidFill>
              </a:endParaRPr>
            </a:p>
          </p:txBody>
        </p:sp>
        <p:sp>
          <p:nvSpPr>
            <p:cNvPr id="6" name="Freeform 5"/>
            <p:cNvSpPr>
              <a:spLocks noEditPoints="1"/>
            </p:cNvSpPr>
            <p:nvPr userDrawn="1"/>
          </p:nvSpPr>
          <p:spPr bwMode="auto">
            <a:xfrm>
              <a:off x="125" y="4168"/>
              <a:ext cx="838" cy="51"/>
            </a:xfrm>
            <a:custGeom>
              <a:avLst/>
              <a:gdLst>
                <a:gd name="T0" fmla="*/ 1055 w 21137"/>
                <a:gd name="T1" fmla="*/ 1285 h 1300"/>
                <a:gd name="T2" fmla="*/ 0 w 21137"/>
                <a:gd name="T3" fmla="*/ 1285 h 1300"/>
                <a:gd name="T4" fmla="*/ 417 w 21137"/>
                <a:gd name="T5" fmla="*/ 748 h 1300"/>
                <a:gd name="T6" fmla="*/ 1860 w 21137"/>
                <a:gd name="T7" fmla="*/ 1119 h 1300"/>
                <a:gd name="T8" fmla="*/ 1678 w 21137"/>
                <a:gd name="T9" fmla="*/ 16 h 1300"/>
                <a:gd name="T10" fmla="*/ 4021 w 21137"/>
                <a:gd name="T11" fmla="*/ 1290 h 1300"/>
                <a:gd name="T12" fmla="*/ 2636 w 21137"/>
                <a:gd name="T13" fmla="*/ 16 h 1300"/>
                <a:gd name="T14" fmla="*/ 3693 w 21137"/>
                <a:gd name="T15" fmla="*/ 16 h 1300"/>
                <a:gd name="T16" fmla="*/ 5470 w 21137"/>
                <a:gd name="T17" fmla="*/ 9 h 1300"/>
                <a:gd name="T18" fmla="*/ 5143 w 21137"/>
                <a:gd name="T19" fmla="*/ 909 h 1300"/>
                <a:gd name="T20" fmla="*/ 5610 w 21137"/>
                <a:gd name="T21" fmla="*/ 748 h 1300"/>
                <a:gd name="T22" fmla="*/ 7109 w 21137"/>
                <a:gd name="T23" fmla="*/ 16 h 1300"/>
                <a:gd name="T24" fmla="*/ 6675 w 21137"/>
                <a:gd name="T25" fmla="*/ 1285 h 1300"/>
                <a:gd name="T26" fmla="*/ 6765 w 21137"/>
                <a:gd name="T27" fmla="*/ 453 h 1300"/>
                <a:gd name="T28" fmla="*/ 7796 w 21137"/>
                <a:gd name="T29" fmla="*/ 514 h 1300"/>
                <a:gd name="T30" fmla="*/ 8407 w 21137"/>
                <a:gd name="T31" fmla="*/ 89 h 1300"/>
                <a:gd name="T32" fmla="*/ 7908 w 21137"/>
                <a:gd name="T33" fmla="*/ 309 h 1300"/>
                <a:gd name="T34" fmla="*/ 8457 w 21137"/>
                <a:gd name="T35" fmla="*/ 956 h 1300"/>
                <a:gd name="T36" fmla="*/ 7746 w 21137"/>
                <a:gd name="T37" fmla="*/ 953 h 1300"/>
                <a:gd name="T38" fmla="*/ 8119 w 21137"/>
                <a:gd name="T39" fmla="*/ 754 h 1300"/>
                <a:gd name="T40" fmla="*/ 10671 w 21137"/>
                <a:gd name="T41" fmla="*/ 1119 h 1300"/>
                <a:gd name="T42" fmla="*/ 11202 w 21137"/>
                <a:gd name="T43" fmla="*/ 16 h 1300"/>
                <a:gd name="T44" fmla="*/ 11383 w 21137"/>
                <a:gd name="T45" fmla="*/ 565 h 1300"/>
                <a:gd name="T46" fmla="*/ 11383 w 21137"/>
                <a:gd name="T47" fmla="*/ 1122 h 1300"/>
                <a:gd name="T48" fmla="*/ 11202 w 21137"/>
                <a:gd name="T49" fmla="*/ 16 h 1300"/>
                <a:gd name="T50" fmla="*/ 13458 w 21137"/>
                <a:gd name="T51" fmla="*/ 1285 h 1300"/>
                <a:gd name="T52" fmla="*/ 12402 w 21137"/>
                <a:gd name="T53" fmla="*/ 1285 h 1300"/>
                <a:gd name="T54" fmla="*/ 12819 w 21137"/>
                <a:gd name="T55" fmla="*/ 748 h 1300"/>
                <a:gd name="T56" fmla="*/ 14478 w 21137"/>
                <a:gd name="T57" fmla="*/ 16 h 1300"/>
                <a:gd name="T58" fmla="*/ 14682 w 21137"/>
                <a:gd name="T59" fmla="*/ 682 h 1300"/>
                <a:gd name="T60" fmla="*/ 15138 w 21137"/>
                <a:gd name="T61" fmla="*/ 1285 h 1300"/>
                <a:gd name="T62" fmla="*/ 14820 w 21137"/>
                <a:gd name="T63" fmla="*/ 1136 h 1300"/>
                <a:gd name="T64" fmla="*/ 14516 w 21137"/>
                <a:gd name="T65" fmla="*/ 754 h 1300"/>
                <a:gd name="T66" fmla="*/ 14160 w 21137"/>
                <a:gd name="T67" fmla="*/ 1285 h 1300"/>
                <a:gd name="T68" fmla="*/ 14411 w 21137"/>
                <a:gd name="T69" fmla="*/ 572 h 1300"/>
                <a:gd name="T70" fmla="*/ 14677 w 21137"/>
                <a:gd name="T71" fmla="*/ 260 h 1300"/>
                <a:gd name="T72" fmla="*/ 16830 w 21137"/>
                <a:gd name="T73" fmla="*/ 16 h 1300"/>
                <a:gd name="T74" fmla="*/ 15827 w 21137"/>
                <a:gd name="T75" fmla="*/ 1285 h 1300"/>
                <a:gd name="T76" fmla="*/ 16658 w 21137"/>
                <a:gd name="T77" fmla="*/ 1002 h 1300"/>
                <a:gd name="T78" fmla="*/ 17658 w 21137"/>
                <a:gd name="T79" fmla="*/ 1285 h 1300"/>
                <a:gd name="T80" fmla="*/ 19493 w 21137"/>
                <a:gd name="T81" fmla="*/ 16 h 1300"/>
                <a:gd name="T82" fmla="*/ 18488 w 21137"/>
                <a:gd name="T83" fmla="*/ 1285 h 1300"/>
                <a:gd name="T84" fmla="*/ 19320 w 21137"/>
                <a:gd name="T85" fmla="*/ 1002 h 1300"/>
                <a:gd name="T86" fmla="*/ 21137 w 21137"/>
                <a:gd name="T87" fmla="*/ 1198 h 1300"/>
                <a:gd name="T88" fmla="*/ 20176 w 21137"/>
                <a:gd name="T89" fmla="*/ 189 h 1300"/>
                <a:gd name="T90" fmla="*/ 21112 w 21137"/>
                <a:gd name="T91" fmla="*/ 293 h 1300"/>
                <a:gd name="T92" fmla="*/ 20311 w 21137"/>
                <a:gd name="T93" fmla="*/ 1004 h 1300"/>
                <a:gd name="T94" fmla="*/ 20956 w 21137"/>
                <a:gd name="T95" fmla="*/ 821 h 1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137" h="1300">
                  <a:moveTo>
                    <a:pt x="545" y="9"/>
                  </a:moveTo>
                  <a:cubicBezTo>
                    <a:pt x="672" y="9"/>
                    <a:pt x="672" y="9"/>
                    <a:pt x="672" y="9"/>
                  </a:cubicBezTo>
                  <a:cubicBezTo>
                    <a:pt x="1241" y="1285"/>
                    <a:pt x="1241" y="1285"/>
                    <a:pt x="1241" y="1285"/>
                  </a:cubicBezTo>
                  <a:cubicBezTo>
                    <a:pt x="1055" y="1285"/>
                    <a:pt x="1055" y="1285"/>
                    <a:pt x="1055" y="1285"/>
                  </a:cubicBezTo>
                  <a:cubicBezTo>
                    <a:pt x="886" y="909"/>
                    <a:pt x="886" y="909"/>
                    <a:pt x="886" y="909"/>
                  </a:cubicBezTo>
                  <a:cubicBezTo>
                    <a:pt x="345" y="909"/>
                    <a:pt x="345" y="909"/>
                    <a:pt x="345" y="909"/>
                  </a:cubicBezTo>
                  <a:cubicBezTo>
                    <a:pt x="186" y="1285"/>
                    <a:pt x="186" y="1285"/>
                    <a:pt x="186" y="1285"/>
                  </a:cubicBezTo>
                  <a:cubicBezTo>
                    <a:pt x="0" y="1285"/>
                    <a:pt x="0" y="1285"/>
                    <a:pt x="0" y="1285"/>
                  </a:cubicBezTo>
                  <a:lnTo>
                    <a:pt x="545" y="9"/>
                  </a:lnTo>
                  <a:close/>
                  <a:moveTo>
                    <a:pt x="812" y="748"/>
                  </a:moveTo>
                  <a:cubicBezTo>
                    <a:pt x="607" y="287"/>
                    <a:pt x="607" y="287"/>
                    <a:pt x="607" y="287"/>
                  </a:cubicBezTo>
                  <a:cubicBezTo>
                    <a:pt x="417" y="748"/>
                    <a:pt x="417" y="748"/>
                    <a:pt x="417" y="748"/>
                  </a:cubicBezTo>
                  <a:lnTo>
                    <a:pt x="812" y="748"/>
                  </a:lnTo>
                  <a:close/>
                  <a:moveTo>
                    <a:pt x="1678" y="16"/>
                  </a:moveTo>
                  <a:cubicBezTo>
                    <a:pt x="1860" y="16"/>
                    <a:pt x="1860" y="16"/>
                    <a:pt x="1860" y="16"/>
                  </a:cubicBezTo>
                  <a:cubicBezTo>
                    <a:pt x="1860" y="1119"/>
                    <a:pt x="1860" y="1119"/>
                    <a:pt x="1860" y="1119"/>
                  </a:cubicBezTo>
                  <a:cubicBezTo>
                    <a:pt x="2431" y="1119"/>
                    <a:pt x="2431" y="1119"/>
                    <a:pt x="2431" y="1119"/>
                  </a:cubicBezTo>
                  <a:cubicBezTo>
                    <a:pt x="2431" y="1285"/>
                    <a:pt x="2431" y="1285"/>
                    <a:pt x="2431" y="1285"/>
                  </a:cubicBezTo>
                  <a:cubicBezTo>
                    <a:pt x="1678" y="1285"/>
                    <a:pt x="1678" y="1285"/>
                    <a:pt x="1678" y="1285"/>
                  </a:cubicBezTo>
                  <a:lnTo>
                    <a:pt x="1678" y="16"/>
                  </a:lnTo>
                  <a:close/>
                  <a:moveTo>
                    <a:pt x="4392" y="16"/>
                  </a:moveTo>
                  <a:cubicBezTo>
                    <a:pt x="4573" y="16"/>
                    <a:pt x="4573" y="16"/>
                    <a:pt x="4573" y="16"/>
                  </a:cubicBezTo>
                  <a:cubicBezTo>
                    <a:pt x="4061" y="1290"/>
                    <a:pt x="4061" y="1290"/>
                    <a:pt x="4061" y="1290"/>
                  </a:cubicBezTo>
                  <a:cubicBezTo>
                    <a:pt x="4021" y="1290"/>
                    <a:pt x="4021" y="1290"/>
                    <a:pt x="4021" y="1290"/>
                  </a:cubicBezTo>
                  <a:cubicBezTo>
                    <a:pt x="3606" y="258"/>
                    <a:pt x="3606" y="258"/>
                    <a:pt x="3606" y="258"/>
                  </a:cubicBezTo>
                  <a:cubicBezTo>
                    <a:pt x="3187" y="1290"/>
                    <a:pt x="3187" y="1290"/>
                    <a:pt x="3187" y="1290"/>
                  </a:cubicBezTo>
                  <a:cubicBezTo>
                    <a:pt x="3147" y="1290"/>
                    <a:pt x="3147" y="1290"/>
                    <a:pt x="3147" y="1290"/>
                  </a:cubicBezTo>
                  <a:cubicBezTo>
                    <a:pt x="2636" y="16"/>
                    <a:pt x="2636" y="16"/>
                    <a:pt x="2636" y="16"/>
                  </a:cubicBezTo>
                  <a:cubicBezTo>
                    <a:pt x="2819" y="16"/>
                    <a:pt x="2819" y="16"/>
                    <a:pt x="2819" y="16"/>
                  </a:cubicBezTo>
                  <a:cubicBezTo>
                    <a:pt x="3168" y="891"/>
                    <a:pt x="3168" y="891"/>
                    <a:pt x="3168" y="891"/>
                  </a:cubicBezTo>
                  <a:cubicBezTo>
                    <a:pt x="3521" y="16"/>
                    <a:pt x="3521" y="16"/>
                    <a:pt x="3521" y="16"/>
                  </a:cubicBezTo>
                  <a:cubicBezTo>
                    <a:pt x="3693" y="16"/>
                    <a:pt x="3693" y="16"/>
                    <a:pt x="3693" y="16"/>
                  </a:cubicBezTo>
                  <a:cubicBezTo>
                    <a:pt x="4047" y="891"/>
                    <a:pt x="4047" y="891"/>
                    <a:pt x="4047" y="891"/>
                  </a:cubicBezTo>
                  <a:lnTo>
                    <a:pt x="4392" y="16"/>
                  </a:lnTo>
                  <a:close/>
                  <a:moveTo>
                    <a:pt x="5343" y="9"/>
                  </a:moveTo>
                  <a:cubicBezTo>
                    <a:pt x="5470" y="9"/>
                    <a:pt x="5470" y="9"/>
                    <a:pt x="5470" y="9"/>
                  </a:cubicBezTo>
                  <a:cubicBezTo>
                    <a:pt x="6039" y="1285"/>
                    <a:pt x="6039" y="1285"/>
                    <a:pt x="6039" y="1285"/>
                  </a:cubicBezTo>
                  <a:cubicBezTo>
                    <a:pt x="5853" y="1285"/>
                    <a:pt x="5853" y="1285"/>
                    <a:pt x="5853" y="1285"/>
                  </a:cubicBezTo>
                  <a:cubicBezTo>
                    <a:pt x="5685" y="909"/>
                    <a:pt x="5685" y="909"/>
                    <a:pt x="5685" y="909"/>
                  </a:cubicBezTo>
                  <a:cubicBezTo>
                    <a:pt x="5143" y="909"/>
                    <a:pt x="5143" y="909"/>
                    <a:pt x="5143" y="909"/>
                  </a:cubicBezTo>
                  <a:cubicBezTo>
                    <a:pt x="4984" y="1285"/>
                    <a:pt x="4984" y="1285"/>
                    <a:pt x="4984" y="1285"/>
                  </a:cubicBezTo>
                  <a:cubicBezTo>
                    <a:pt x="4798" y="1285"/>
                    <a:pt x="4798" y="1285"/>
                    <a:pt x="4798" y="1285"/>
                  </a:cubicBezTo>
                  <a:lnTo>
                    <a:pt x="5343" y="9"/>
                  </a:lnTo>
                  <a:close/>
                  <a:moveTo>
                    <a:pt x="5610" y="748"/>
                  </a:moveTo>
                  <a:cubicBezTo>
                    <a:pt x="5405" y="287"/>
                    <a:pt x="5405" y="287"/>
                    <a:pt x="5405" y="287"/>
                  </a:cubicBezTo>
                  <a:cubicBezTo>
                    <a:pt x="5215" y="748"/>
                    <a:pt x="5215" y="748"/>
                    <a:pt x="5215" y="748"/>
                  </a:cubicBezTo>
                  <a:lnTo>
                    <a:pt x="5610" y="748"/>
                  </a:lnTo>
                  <a:close/>
                  <a:moveTo>
                    <a:pt x="7109" y="16"/>
                  </a:moveTo>
                  <a:cubicBezTo>
                    <a:pt x="7330" y="16"/>
                    <a:pt x="7330" y="16"/>
                    <a:pt x="7330" y="16"/>
                  </a:cubicBezTo>
                  <a:cubicBezTo>
                    <a:pt x="6861" y="614"/>
                    <a:pt x="6861" y="614"/>
                    <a:pt x="6861" y="614"/>
                  </a:cubicBezTo>
                  <a:cubicBezTo>
                    <a:pt x="6861" y="1285"/>
                    <a:pt x="6861" y="1285"/>
                    <a:pt x="6861" y="1285"/>
                  </a:cubicBezTo>
                  <a:cubicBezTo>
                    <a:pt x="6675" y="1285"/>
                    <a:pt x="6675" y="1285"/>
                    <a:pt x="6675" y="1285"/>
                  </a:cubicBezTo>
                  <a:cubicBezTo>
                    <a:pt x="6675" y="614"/>
                    <a:pt x="6675" y="614"/>
                    <a:pt x="6675" y="614"/>
                  </a:cubicBezTo>
                  <a:cubicBezTo>
                    <a:pt x="6206" y="16"/>
                    <a:pt x="6206" y="16"/>
                    <a:pt x="6206" y="16"/>
                  </a:cubicBezTo>
                  <a:cubicBezTo>
                    <a:pt x="6426" y="16"/>
                    <a:pt x="6426" y="16"/>
                    <a:pt x="6426" y="16"/>
                  </a:cubicBezTo>
                  <a:cubicBezTo>
                    <a:pt x="6765" y="453"/>
                    <a:pt x="6765" y="453"/>
                    <a:pt x="6765" y="453"/>
                  </a:cubicBezTo>
                  <a:lnTo>
                    <a:pt x="7109" y="16"/>
                  </a:lnTo>
                  <a:close/>
                  <a:moveTo>
                    <a:pt x="8119" y="754"/>
                  </a:moveTo>
                  <a:cubicBezTo>
                    <a:pt x="7981" y="670"/>
                    <a:pt x="7981" y="670"/>
                    <a:pt x="7981" y="670"/>
                  </a:cubicBezTo>
                  <a:cubicBezTo>
                    <a:pt x="7894" y="617"/>
                    <a:pt x="7833" y="565"/>
                    <a:pt x="7796" y="514"/>
                  </a:cubicBezTo>
                  <a:cubicBezTo>
                    <a:pt x="7759" y="463"/>
                    <a:pt x="7741" y="404"/>
                    <a:pt x="7741" y="337"/>
                  </a:cubicBezTo>
                  <a:cubicBezTo>
                    <a:pt x="7741" y="236"/>
                    <a:pt x="7776" y="157"/>
                    <a:pt x="7845" y="93"/>
                  </a:cubicBezTo>
                  <a:cubicBezTo>
                    <a:pt x="7914" y="31"/>
                    <a:pt x="8005" y="0"/>
                    <a:pt x="8115" y="0"/>
                  </a:cubicBezTo>
                  <a:cubicBezTo>
                    <a:pt x="8221" y="0"/>
                    <a:pt x="8318" y="30"/>
                    <a:pt x="8407" y="89"/>
                  </a:cubicBezTo>
                  <a:cubicBezTo>
                    <a:pt x="8407" y="295"/>
                    <a:pt x="8407" y="295"/>
                    <a:pt x="8407" y="295"/>
                  </a:cubicBezTo>
                  <a:cubicBezTo>
                    <a:pt x="8315" y="208"/>
                    <a:pt x="8217" y="164"/>
                    <a:pt x="8112" y="164"/>
                  </a:cubicBezTo>
                  <a:cubicBezTo>
                    <a:pt x="8052" y="164"/>
                    <a:pt x="8004" y="177"/>
                    <a:pt x="7965" y="204"/>
                  </a:cubicBezTo>
                  <a:cubicBezTo>
                    <a:pt x="7927" y="232"/>
                    <a:pt x="7908" y="267"/>
                    <a:pt x="7908" y="309"/>
                  </a:cubicBezTo>
                  <a:cubicBezTo>
                    <a:pt x="7908" y="348"/>
                    <a:pt x="7922" y="384"/>
                    <a:pt x="7950" y="416"/>
                  </a:cubicBezTo>
                  <a:cubicBezTo>
                    <a:pt x="7979" y="450"/>
                    <a:pt x="8023" y="485"/>
                    <a:pt x="8086" y="521"/>
                  </a:cubicBezTo>
                  <a:cubicBezTo>
                    <a:pt x="8224" y="603"/>
                    <a:pt x="8224" y="603"/>
                    <a:pt x="8224" y="603"/>
                  </a:cubicBezTo>
                  <a:cubicBezTo>
                    <a:pt x="8379" y="696"/>
                    <a:pt x="8457" y="813"/>
                    <a:pt x="8457" y="956"/>
                  </a:cubicBezTo>
                  <a:cubicBezTo>
                    <a:pt x="8457" y="1057"/>
                    <a:pt x="8423" y="1141"/>
                    <a:pt x="8355" y="1204"/>
                  </a:cubicBezTo>
                  <a:cubicBezTo>
                    <a:pt x="8287" y="1268"/>
                    <a:pt x="8198" y="1300"/>
                    <a:pt x="8089" y="1300"/>
                  </a:cubicBezTo>
                  <a:cubicBezTo>
                    <a:pt x="7964" y="1300"/>
                    <a:pt x="7849" y="1261"/>
                    <a:pt x="7746" y="1185"/>
                  </a:cubicBezTo>
                  <a:cubicBezTo>
                    <a:pt x="7746" y="953"/>
                    <a:pt x="7746" y="953"/>
                    <a:pt x="7746" y="953"/>
                  </a:cubicBezTo>
                  <a:cubicBezTo>
                    <a:pt x="7845" y="1077"/>
                    <a:pt x="7958" y="1140"/>
                    <a:pt x="8087" y="1140"/>
                  </a:cubicBezTo>
                  <a:cubicBezTo>
                    <a:pt x="8144" y="1140"/>
                    <a:pt x="8192" y="1124"/>
                    <a:pt x="8229" y="1092"/>
                  </a:cubicBezTo>
                  <a:cubicBezTo>
                    <a:pt x="8267" y="1061"/>
                    <a:pt x="8286" y="1021"/>
                    <a:pt x="8286" y="973"/>
                  </a:cubicBezTo>
                  <a:cubicBezTo>
                    <a:pt x="8286" y="896"/>
                    <a:pt x="8230" y="823"/>
                    <a:pt x="8119" y="754"/>
                  </a:cubicBezTo>
                  <a:moveTo>
                    <a:pt x="9917" y="16"/>
                  </a:moveTo>
                  <a:cubicBezTo>
                    <a:pt x="10099" y="16"/>
                    <a:pt x="10099" y="16"/>
                    <a:pt x="10099" y="16"/>
                  </a:cubicBezTo>
                  <a:cubicBezTo>
                    <a:pt x="10099" y="1119"/>
                    <a:pt x="10099" y="1119"/>
                    <a:pt x="10099" y="1119"/>
                  </a:cubicBezTo>
                  <a:cubicBezTo>
                    <a:pt x="10671" y="1119"/>
                    <a:pt x="10671" y="1119"/>
                    <a:pt x="10671" y="1119"/>
                  </a:cubicBezTo>
                  <a:cubicBezTo>
                    <a:pt x="10671" y="1285"/>
                    <a:pt x="10671" y="1285"/>
                    <a:pt x="10671" y="1285"/>
                  </a:cubicBezTo>
                  <a:cubicBezTo>
                    <a:pt x="9917" y="1285"/>
                    <a:pt x="9917" y="1285"/>
                    <a:pt x="9917" y="1285"/>
                  </a:cubicBezTo>
                  <a:lnTo>
                    <a:pt x="9917" y="16"/>
                  </a:lnTo>
                  <a:close/>
                  <a:moveTo>
                    <a:pt x="11202" y="16"/>
                  </a:moveTo>
                  <a:cubicBezTo>
                    <a:pt x="11921" y="16"/>
                    <a:pt x="11921" y="16"/>
                    <a:pt x="11921" y="16"/>
                  </a:cubicBezTo>
                  <a:cubicBezTo>
                    <a:pt x="11921" y="177"/>
                    <a:pt x="11921" y="177"/>
                    <a:pt x="11921" y="177"/>
                  </a:cubicBezTo>
                  <a:cubicBezTo>
                    <a:pt x="11383" y="177"/>
                    <a:pt x="11383" y="177"/>
                    <a:pt x="11383" y="177"/>
                  </a:cubicBezTo>
                  <a:cubicBezTo>
                    <a:pt x="11383" y="565"/>
                    <a:pt x="11383" y="565"/>
                    <a:pt x="11383" y="565"/>
                  </a:cubicBezTo>
                  <a:cubicBezTo>
                    <a:pt x="11903" y="565"/>
                    <a:pt x="11903" y="565"/>
                    <a:pt x="11903" y="565"/>
                  </a:cubicBezTo>
                  <a:cubicBezTo>
                    <a:pt x="11903" y="727"/>
                    <a:pt x="11903" y="727"/>
                    <a:pt x="11903" y="727"/>
                  </a:cubicBezTo>
                  <a:cubicBezTo>
                    <a:pt x="11383" y="727"/>
                    <a:pt x="11383" y="727"/>
                    <a:pt x="11383" y="727"/>
                  </a:cubicBezTo>
                  <a:cubicBezTo>
                    <a:pt x="11383" y="1122"/>
                    <a:pt x="11383" y="1122"/>
                    <a:pt x="11383" y="1122"/>
                  </a:cubicBezTo>
                  <a:cubicBezTo>
                    <a:pt x="11939" y="1122"/>
                    <a:pt x="11939" y="1122"/>
                    <a:pt x="11939" y="1122"/>
                  </a:cubicBezTo>
                  <a:cubicBezTo>
                    <a:pt x="11939" y="1283"/>
                    <a:pt x="11939" y="1283"/>
                    <a:pt x="11939" y="1283"/>
                  </a:cubicBezTo>
                  <a:cubicBezTo>
                    <a:pt x="11202" y="1283"/>
                    <a:pt x="11202" y="1283"/>
                    <a:pt x="11202" y="1283"/>
                  </a:cubicBezTo>
                  <a:lnTo>
                    <a:pt x="11202" y="16"/>
                  </a:lnTo>
                  <a:close/>
                  <a:moveTo>
                    <a:pt x="12946" y="9"/>
                  </a:moveTo>
                  <a:cubicBezTo>
                    <a:pt x="13075" y="9"/>
                    <a:pt x="13075" y="9"/>
                    <a:pt x="13075" y="9"/>
                  </a:cubicBezTo>
                  <a:cubicBezTo>
                    <a:pt x="13643" y="1285"/>
                    <a:pt x="13643" y="1285"/>
                    <a:pt x="13643" y="1285"/>
                  </a:cubicBezTo>
                  <a:cubicBezTo>
                    <a:pt x="13458" y="1285"/>
                    <a:pt x="13458" y="1285"/>
                    <a:pt x="13458" y="1285"/>
                  </a:cubicBezTo>
                  <a:cubicBezTo>
                    <a:pt x="13288" y="909"/>
                    <a:pt x="13288" y="909"/>
                    <a:pt x="13288" y="909"/>
                  </a:cubicBezTo>
                  <a:cubicBezTo>
                    <a:pt x="12746" y="909"/>
                    <a:pt x="12746" y="909"/>
                    <a:pt x="12746" y="909"/>
                  </a:cubicBezTo>
                  <a:cubicBezTo>
                    <a:pt x="12588" y="1285"/>
                    <a:pt x="12588" y="1285"/>
                    <a:pt x="12588" y="1285"/>
                  </a:cubicBezTo>
                  <a:cubicBezTo>
                    <a:pt x="12402" y="1285"/>
                    <a:pt x="12402" y="1285"/>
                    <a:pt x="12402" y="1285"/>
                  </a:cubicBezTo>
                  <a:lnTo>
                    <a:pt x="12946" y="9"/>
                  </a:lnTo>
                  <a:close/>
                  <a:moveTo>
                    <a:pt x="13214" y="748"/>
                  </a:moveTo>
                  <a:cubicBezTo>
                    <a:pt x="13009" y="287"/>
                    <a:pt x="13009" y="287"/>
                    <a:pt x="13009" y="287"/>
                  </a:cubicBezTo>
                  <a:cubicBezTo>
                    <a:pt x="12819" y="748"/>
                    <a:pt x="12819" y="748"/>
                    <a:pt x="12819" y="748"/>
                  </a:cubicBezTo>
                  <a:lnTo>
                    <a:pt x="13214" y="748"/>
                  </a:lnTo>
                  <a:close/>
                  <a:moveTo>
                    <a:pt x="14160" y="1285"/>
                  </a:moveTo>
                  <a:cubicBezTo>
                    <a:pt x="14160" y="16"/>
                    <a:pt x="14160" y="16"/>
                    <a:pt x="14160" y="16"/>
                  </a:cubicBezTo>
                  <a:cubicBezTo>
                    <a:pt x="14478" y="16"/>
                    <a:pt x="14478" y="16"/>
                    <a:pt x="14478" y="16"/>
                  </a:cubicBezTo>
                  <a:cubicBezTo>
                    <a:pt x="14606" y="16"/>
                    <a:pt x="14708" y="48"/>
                    <a:pt x="14784" y="112"/>
                  </a:cubicBezTo>
                  <a:cubicBezTo>
                    <a:pt x="14859" y="175"/>
                    <a:pt x="14896" y="261"/>
                    <a:pt x="14896" y="369"/>
                  </a:cubicBezTo>
                  <a:cubicBezTo>
                    <a:pt x="14896" y="444"/>
                    <a:pt x="14878" y="507"/>
                    <a:pt x="14841" y="560"/>
                  </a:cubicBezTo>
                  <a:cubicBezTo>
                    <a:pt x="14804" y="616"/>
                    <a:pt x="14751" y="655"/>
                    <a:pt x="14682" y="682"/>
                  </a:cubicBezTo>
                  <a:cubicBezTo>
                    <a:pt x="14723" y="708"/>
                    <a:pt x="14762" y="745"/>
                    <a:pt x="14801" y="791"/>
                  </a:cubicBezTo>
                  <a:cubicBezTo>
                    <a:pt x="14840" y="837"/>
                    <a:pt x="14895" y="917"/>
                    <a:pt x="14964" y="1031"/>
                  </a:cubicBezTo>
                  <a:cubicBezTo>
                    <a:pt x="15008" y="1103"/>
                    <a:pt x="15045" y="1158"/>
                    <a:pt x="15071" y="1195"/>
                  </a:cubicBezTo>
                  <a:cubicBezTo>
                    <a:pt x="15138" y="1285"/>
                    <a:pt x="15138" y="1285"/>
                    <a:pt x="15138" y="1285"/>
                  </a:cubicBezTo>
                  <a:cubicBezTo>
                    <a:pt x="14922" y="1285"/>
                    <a:pt x="14922" y="1285"/>
                    <a:pt x="14922" y="1285"/>
                  </a:cubicBezTo>
                  <a:cubicBezTo>
                    <a:pt x="14867" y="1201"/>
                    <a:pt x="14867" y="1201"/>
                    <a:pt x="14867" y="1201"/>
                  </a:cubicBezTo>
                  <a:cubicBezTo>
                    <a:pt x="14865" y="1199"/>
                    <a:pt x="14861" y="1193"/>
                    <a:pt x="14856" y="1186"/>
                  </a:cubicBezTo>
                  <a:cubicBezTo>
                    <a:pt x="14820" y="1136"/>
                    <a:pt x="14820" y="1136"/>
                    <a:pt x="14820" y="1136"/>
                  </a:cubicBezTo>
                  <a:cubicBezTo>
                    <a:pt x="14764" y="1043"/>
                    <a:pt x="14764" y="1043"/>
                    <a:pt x="14764" y="1043"/>
                  </a:cubicBezTo>
                  <a:cubicBezTo>
                    <a:pt x="14704" y="944"/>
                    <a:pt x="14704" y="944"/>
                    <a:pt x="14704" y="944"/>
                  </a:cubicBezTo>
                  <a:cubicBezTo>
                    <a:pt x="14666" y="893"/>
                    <a:pt x="14631" y="851"/>
                    <a:pt x="14600" y="820"/>
                  </a:cubicBezTo>
                  <a:cubicBezTo>
                    <a:pt x="14569" y="788"/>
                    <a:pt x="14541" y="767"/>
                    <a:pt x="14516" y="754"/>
                  </a:cubicBezTo>
                  <a:cubicBezTo>
                    <a:pt x="14490" y="740"/>
                    <a:pt x="14449" y="733"/>
                    <a:pt x="14389" y="733"/>
                  </a:cubicBezTo>
                  <a:cubicBezTo>
                    <a:pt x="14342" y="733"/>
                    <a:pt x="14342" y="733"/>
                    <a:pt x="14342" y="733"/>
                  </a:cubicBezTo>
                  <a:cubicBezTo>
                    <a:pt x="14342" y="1285"/>
                    <a:pt x="14342" y="1285"/>
                    <a:pt x="14342" y="1285"/>
                  </a:cubicBezTo>
                  <a:lnTo>
                    <a:pt x="14160" y="1285"/>
                  </a:lnTo>
                  <a:close/>
                  <a:moveTo>
                    <a:pt x="14396" y="170"/>
                  </a:moveTo>
                  <a:cubicBezTo>
                    <a:pt x="14342" y="170"/>
                    <a:pt x="14342" y="170"/>
                    <a:pt x="14342" y="170"/>
                  </a:cubicBezTo>
                  <a:cubicBezTo>
                    <a:pt x="14342" y="572"/>
                    <a:pt x="14342" y="572"/>
                    <a:pt x="14342" y="572"/>
                  </a:cubicBezTo>
                  <a:cubicBezTo>
                    <a:pt x="14411" y="572"/>
                    <a:pt x="14411" y="572"/>
                    <a:pt x="14411" y="572"/>
                  </a:cubicBezTo>
                  <a:cubicBezTo>
                    <a:pt x="14503" y="572"/>
                    <a:pt x="14566" y="564"/>
                    <a:pt x="14600" y="548"/>
                  </a:cubicBezTo>
                  <a:cubicBezTo>
                    <a:pt x="14634" y="531"/>
                    <a:pt x="14661" y="508"/>
                    <a:pt x="14680" y="476"/>
                  </a:cubicBezTo>
                  <a:cubicBezTo>
                    <a:pt x="14699" y="445"/>
                    <a:pt x="14709" y="408"/>
                    <a:pt x="14709" y="368"/>
                  </a:cubicBezTo>
                  <a:cubicBezTo>
                    <a:pt x="14709" y="327"/>
                    <a:pt x="14698" y="292"/>
                    <a:pt x="14677" y="260"/>
                  </a:cubicBezTo>
                  <a:cubicBezTo>
                    <a:pt x="14655" y="227"/>
                    <a:pt x="14626" y="204"/>
                    <a:pt x="14587" y="191"/>
                  </a:cubicBezTo>
                  <a:cubicBezTo>
                    <a:pt x="14548" y="177"/>
                    <a:pt x="14485" y="170"/>
                    <a:pt x="14396" y="170"/>
                  </a:cubicBezTo>
                  <a:moveTo>
                    <a:pt x="16658" y="16"/>
                  </a:moveTo>
                  <a:cubicBezTo>
                    <a:pt x="16830" y="16"/>
                    <a:pt x="16830" y="16"/>
                    <a:pt x="16830" y="16"/>
                  </a:cubicBezTo>
                  <a:cubicBezTo>
                    <a:pt x="16830" y="1285"/>
                    <a:pt x="16830" y="1285"/>
                    <a:pt x="16830" y="1285"/>
                  </a:cubicBezTo>
                  <a:cubicBezTo>
                    <a:pt x="16675" y="1285"/>
                    <a:pt x="16675" y="1285"/>
                    <a:pt x="16675" y="1285"/>
                  </a:cubicBezTo>
                  <a:cubicBezTo>
                    <a:pt x="15827" y="308"/>
                    <a:pt x="15827" y="308"/>
                    <a:pt x="15827" y="308"/>
                  </a:cubicBezTo>
                  <a:cubicBezTo>
                    <a:pt x="15827" y="1285"/>
                    <a:pt x="15827" y="1285"/>
                    <a:pt x="15827" y="1285"/>
                  </a:cubicBezTo>
                  <a:cubicBezTo>
                    <a:pt x="15656" y="1285"/>
                    <a:pt x="15656" y="1285"/>
                    <a:pt x="15656" y="1285"/>
                  </a:cubicBezTo>
                  <a:cubicBezTo>
                    <a:pt x="15656" y="16"/>
                    <a:pt x="15656" y="16"/>
                    <a:pt x="15656" y="16"/>
                  </a:cubicBezTo>
                  <a:cubicBezTo>
                    <a:pt x="15803" y="16"/>
                    <a:pt x="15803" y="16"/>
                    <a:pt x="15803" y="16"/>
                  </a:cubicBezTo>
                  <a:cubicBezTo>
                    <a:pt x="16658" y="1002"/>
                    <a:pt x="16658" y="1002"/>
                    <a:pt x="16658" y="1002"/>
                  </a:cubicBezTo>
                  <a:lnTo>
                    <a:pt x="16658" y="16"/>
                  </a:lnTo>
                  <a:close/>
                  <a:moveTo>
                    <a:pt x="17477" y="16"/>
                  </a:moveTo>
                  <a:cubicBezTo>
                    <a:pt x="17658" y="16"/>
                    <a:pt x="17658" y="16"/>
                    <a:pt x="17658" y="16"/>
                  </a:cubicBezTo>
                  <a:cubicBezTo>
                    <a:pt x="17658" y="1285"/>
                    <a:pt x="17658" y="1285"/>
                    <a:pt x="17658" y="1285"/>
                  </a:cubicBezTo>
                  <a:cubicBezTo>
                    <a:pt x="17477" y="1285"/>
                    <a:pt x="17477" y="1285"/>
                    <a:pt x="17477" y="1285"/>
                  </a:cubicBezTo>
                  <a:lnTo>
                    <a:pt x="17477" y="16"/>
                  </a:lnTo>
                  <a:close/>
                  <a:moveTo>
                    <a:pt x="19320" y="16"/>
                  </a:moveTo>
                  <a:cubicBezTo>
                    <a:pt x="19493" y="16"/>
                    <a:pt x="19493" y="16"/>
                    <a:pt x="19493" y="16"/>
                  </a:cubicBezTo>
                  <a:cubicBezTo>
                    <a:pt x="19493" y="1285"/>
                    <a:pt x="19493" y="1285"/>
                    <a:pt x="19493" y="1285"/>
                  </a:cubicBezTo>
                  <a:cubicBezTo>
                    <a:pt x="19337" y="1285"/>
                    <a:pt x="19337" y="1285"/>
                    <a:pt x="19337" y="1285"/>
                  </a:cubicBezTo>
                  <a:cubicBezTo>
                    <a:pt x="18488" y="308"/>
                    <a:pt x="18488" y="308"/>
                    <a:pt x="18488" y="308"/>
                  </a:cubicBezTo>
                  <a:cubicBezTo>
                    <a:pt x="18488" y="1285"/>
                    <a:pt x="18488" y="1285"/>
                    <a:pt x="18488" y="1285"/>
                  </a:cubicBezTo>
                  <a:cubicBezTo>
                    <a:pt x="18317" y="1285"/>
                    <a:pt x="18317" y="1285"/>
                    <a:pt x="18317" y="1285"/>
                  </a:cubicBezTo>
                  <a:cubicBezTo>
                    <a:pt x="18317" y="16"/>
                    <a:pt x="18317" y="16"/>
                    <a:pt x="18317" y="16"/>
                  </a:cubicBezTo>
                  <a:cubicBezTo>
                    <a:pt x="18464" y="16"/>
                    <a:pt x="18464" y="16"/>
                    <a:pt x="18464" y="16"/>
                  </a:cubicBezTo>
                  <a:cubicBezTo>
                    <a:pt x="19320" y="1002"/>
                    <a:pt x="19320" y="1002"/>
                    <a:pt x="19320" y="1002"/>
                  </a:cubicBezTo>
                  <a:lnTo>
                    <a:pt x="19320" y="16"/>
                  </a:lnTo>
                  <a:close/>
                  <a:moveTo>
                    <a:pt x="20712" y="659"/>
                  </a:moveTo>
                  <a:cubicBezTo>
                    <a:pt x="21137" y="659"/>
                    <a:pt x="21137" y="659"/>
                    <a:pt x="21137" y="659"/>
                  </a:cubicBezTo>
                  <a:cubicBezTo>
                    <a:pt x="21137" y="1198"/>
                    <a:pt x="21137" y="1198"/>
                    <a:pt x="21137" y="1198"/>
                  </a:cubicBezTo>
                  <a:cubicBezTo>
                    <a:pt x="20981" y="1266"/>
                    <a:pt x="20826" y="1300"/>
                    <a:pt x="20673" y="1300"/>
                  </a:cubicBezTo>
                  <a:cubicBezTo>
                    <a:pt x="20463" y="1300"/>
                    <a:pt x="20294" y="1239"/>
                    <a:pt x="20169" y="1115"/>
                  </a:cubicBezTo>
                  <a:cubicBezTo>
                    <a:pt x="20043" y="994"/>
                    <a:pt x="19980" y="842"/>
                    <a:pt x="19980" y="662"/>
                  </a:cubicBezTo>
                  <a:cubicBezTo>
                    <a:pt x="19980" y="473"/>
                    <a:pt x="20045" y="314"/>
                    <a:pt x="20176" y="189"/>
                  </a:cubicBezTo>
                  <a:cubicBezTo>
                    <a:pt x="20306" y="63"/>
                    <a:pt x="20469" y="0"/>
                    <a:pt x="20666" y="0"/>
                  </a:cubicBezTo>
                  <a:cubicBezTo>
                    <a:pt x="20736" y="0"/>
                    <a:pt x="20804" y="8"/>
                    <a:pt x="20869" y="22"/>
                  </a:cubicBezTo>
                  <a:cubicBezTo>
                    <a:pt x="20933" y="39"/>
                    <a:pt x="21014" y="66"/>
                    <a:pt x="21112" y="109"/>
                  </a:cubicBezTo>
                  <a:cubicBezTo>
                    <a:pt x="21112" y="293"/>
                    <a:pt x="21112" y="293"/>
                    <a:pt x="21112" y="293"/>
                  </a:cubicBezTo>
                  <a:cubicBezTo>
                    <a:pt x="20961" y="205"/>
                    <a:pt x="20811" y="161"/>
                    <a:pt x="20661" y="161"/>
                  </a:cubicBezTo>
                  <a:cubicBezTo>
                    <a:pt x="20523" y="161"/>
                    <a:pt x="20407" y="209"/>
                    <a:pt x="20311" y="303"/>
                  </a:cubicBezTo>
                  <a:cubicBezTo>
                    <a:pt x="20215" y="397"/>
                    <a:pt x="20169" y="514"/>
                    <a:pt x="20169" y="651"/>
                  </a:cubicBezTo>
                  <a:cubicBezTo>
                    <a:pt x="20169" y="795"/>
                    <a:pt x="20215" y="913"/>
                    <a:pt x="20311" y="1004"/>
                  </a:cubicBezTo>
                  <a:cubicBezTo>
                    <a:pt x="20407" y="1096"/>
                    <a:pt x="20528" y="1142"/>
                    <a:pt x="20678" y="1142"/>
                  </a:cubicBezTo>
                  <a:cubicBezTo>
                    <a:pt x="20750" y="1142"/>
                    <a:pt x="20838" y="1125"/>
                    <a:pt x="20939" y="1092"/>
                  </a:cubicBezTo>
                  <a:cubicBezTo>
                    <a:pt x="20956" y="1087"/>
                    <a:pt x="20956" y="1087"/>
                    <a:pt x="20956" y="1087"/>
                  </a:cubicBezTo>
                  <a:cubicBezTo>
                    <a:pt x="20956" y="821"/>
                    <a:pt x="20956" y="821"/>
                    <a:pt x="20956" y="821"/>
                  </a:cubicBezTo>
                  <a:cubicBezTo>
                    <a:pt x="20712" y="821"/>
                    <a:pt x="20712" y="821"/>
                    <a:pt x="20712" y="821"/>
                  </a:cubicBezTo>
                  <a:lnTo>
                    <a:pt x="20712" y="65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solidFill>
                  <a:schemeClr val="tx1">
                    <a:alpha val="0"/>
                  </a:schemeClr>
                </a:solidFill>
              </a:endParaRPr>
            </a:p>
          </p:txBody>
        </p:sp>
      </p:grpSp>
      <p:sp>
        <p:nvSpPr>
          <p:cNvPr id="18" name="Text Placeholder 17"/>
          <p:cNvSpPr>
            <a:spLocks noGrp="1"/>
          </p:cNvSpPr>
          <p:nvPr>
            <p:ph type="body" sz="quarter" idx="16" hasCustomPrompt="1"/>
          </p:nvPr>
        </p:nvSpPr>
        <p:spPr>
          <a:xfrm>
            <a:off x="1752600" y="6529254"/>
            <a:ext cx="5867400" cy="187537"/>
          </a:xfrm>
        </p:spPr>
        <p:txBody>
          <a:bodyPr/>
          <a:lstStyle>
            <a:lvl1pPr marL="0" indent="0">
              <a:buNone/>
              <a:defRPr sz="1200" baseline="0"/>
            </a:lvl1pPr>
          </a:lstStyle>
          <a:p>
            <a:pPr lvl="0"/>
            <a:r>
              <a:rPr lang="en-US" dirty="0"/>
              <a:t>Click to add copyright line</a:t>
            </a:r>
            <a:endParaRPr lang="en-IN"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pic>
        <p:nvPicPr>
          <p:cNvPr id="14"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6621" y="1794433"/>
            <a:ext cx="3530579" cy="451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6/9/2018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6/9/2018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6/9/2018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3" name="TextBox 12"/>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t>6/9/2018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6/9/2018</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8" name="TextBox 7"/>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4.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g"/></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4.wmf"/><Relationship Id="rId4" Type="http://schemas.openxmlformats.org/officeDocument/2006/relationships/image" Target="../media/image13.jpg"/></Relationships>
</file>

<file path=ppt/slides/_rels/slide18.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4.xml"/><Relationship Id="rId5" Type="http://schemas.openxmlformats.org/officeDocument/2006/relationships/image" Target="../media/image18.jpg"/><Relationship Id="rId4" Type="http://schemas.openxmlformats.org/officeDocument/2006/relationships/image" Target="../media/image17.png"/></Relationships>
</file>

<file path=ppt/slides/_rels/slide19.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wmf"/><Relationship Id="rId1" Type="http://schemas.openxmlformats.org/officeDocument/2006/relationships/slideLayout" Target="../slideLayouts/slideLayout4.xml"/><Relationship Id="rId4" Type="http://schemas.openxmlformats.org/officeDocument/2006/relationships/image" Target="../media/image2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4.xml"/><Relationship Id="rId5" Type="http://schemas.openxmlformats.org/officeDocument/2006/relationships/image" Target="../media/image25.png"/><Relationship Id="rId4" Type="http://schemas.openxmlformats.org/officeDocument/2006/relationships/image" Target="../media/image24.png"/></Relationships>
</file>

<file path=ppt/slides/_rels/slide21.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99"/>
            <a:ext cx="8229600" cy="1111068"/>
          </a:xfrm>
        </p:spPr>
        <p:txBody>
          <a:bodyPr/>
          <a:lstStyle/>
          <a:p>
            <a:r>
              <a:rPr lang="en-US" sz="3600" dirty="0">
                <a:latin typeface="+mj-lt"/>
              </a:rPr>
              <a:t>Elementary Statistics: Picturing The World</a:t>
            </a:r>
            <a:endParaRPr lang="en-IN" sz="3600" dirty="0">
              <a:latin typeface="+mj-lt"/>
            </a:endParaRPr>
          </a:p>
        </p:txBody>
      </p:sp>
      <p:sp>
        <p:nvSpPr>
          <p:cNvPr id="3" name="Text Placeholder 2"/>
          <p:cNvSpPr>
            <a:spLocks noGrp="1"/>
          </p:cNvSpPr>
          <p:nvPr>
            <p:ph type="body" sz="quarter" idx="13"/>
          </p:nvPr>
        </p:nvSpPr>
        <p:spPr>
          <a:xfrm>
            <a:off x="457200" y="1339670"/>
            <a:ext cx="8229600" cy="326570"/>
          </a:xfrm>
        </p:spPr>
        <p:txBody>
          <a:bodyPr/>
          <a:lstStyle/>
          <a:p>
            <a:r>
              <a:rPr lang="en-IN" sz="2400" dirty="0">
                <a:latin typeface="+mj-lt"/>
              </a:rPr>
              <a:t>Sixth Edition</a:t>
            </a:r>
          </a:p>
        </p:txBody>
      </p:sp>
      <p:sp>
        <p:nvSpPr>
          <p:cNvPr id="4" name="Text Placeholder 3"/>
          <p:cNvSpPr>
            <a:spLocks noGrp="1"/>
          </p:cNvSpPr>
          <p:nvPr>
            <p:ph type="body" sz="quarter" idx="14"/>
          </p:nvPr>
        </p:nvSpPr>
        <p:spPr/>
        <p:txBody>
          <a:bodyPr/>
          <a:lstStyle/>
          <a:p>
            <a:pPr algn="ctr"/>
            <a:r>
              <a:rPr lang="en-IN" sz="4000" b="1" dirty="0"/>
              <a:t>Chapter 8</a:t>
            </a:r>
            <a:endParaRPr lang="en-IN" sz="4000" dirty="0"/>
          </a:p>
        </p:txBody>
      </p:sp>
      <p:sp>
        <p:nvSpPr>
          <p:cNvPr id="5" name="Text Placeholder 4"/>
          <p:cNvSpPr>
            <a:spLocks noGrp="1"/>
          </p:cNvSpPr>
          <p:nvPr>
            <p:ph type="body" sz="quarter" idx="15"/>
          </p:nvPr>
        </p:nvSpPr>
        <p:spPr>
          <a:xfrm>
            <a:off x="5029200" y="3322637"/>
            <a:ext cx="3657600" cy="2925763"/>
          </a:xfrm>
        </p:spPr>
        <p:txBody>
          <a:bodyPr/>
          <a:lstStyle/>
          <a:p>
            <a:pPr algn="ctr">
              <a:spcBef>
                <a:spcPct val="20000"/>
              </a:spcBef>
              <a:buClr>
                <a:schemeClr val="accent1"/>
              </a:buClr>
            </a:pPr>
            <a:r>
              <a:rPr lang="en-US" sz="3600" dirty="0">
                <a:cs typeface="Times New Roman" panose="02020603050405020304" pitchFamily="18" charset="0"/>
              </a:rPr>
              <a:t>Hypothesis Testing with Two Samples</a:t>
            </a:r>
          </a:p>
        </p:txBody>
      </p:sp>
      <p:sp>
        <p:nvSpPr>
          <p:cNvPr id="6" name="Text Placeholder 5"/>
          <p:cNvSpPr>
            <a:spLocks noGrp="1"/>
          </p:cNvSpPr>
          <p:nvPr>
            <p:ph type="body" sz="quarter" idx="16"/>
          </p:nvPr>
        </p:nvSpPr>
        <p:spPr>
          <a:xfrm>
            <a:off x="1828800" y="6508934"/>
            <a:ext cx="5867400" cy="187537"/>
          </a:xfrm>
        </p:spPr>
        <p:txBody>
          <a:bodyPr/>
          <a:lstStyle/>
          <a:p>
            <a:pPr>
              <a:spcBef>
                <a:spcPts val="0"/>
              </a:spcBef>
              <a:buClrTx/>
              <a:defRPr/>
            </a:pPr>
            <a:r>
              <a:rPr lang="en-US" altLang="en-US"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2645556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Two Sample Hypothesis Test with Independent Samples </a:t>
            </a:r>
            <a:r>
              <a:rPr lang="en-US" sz="2000" b="0" dirty="0">
                <a:latin typeface="+mj-lt"/>
              </a:rPr>
              <a:t>(2 of 2)</a:t>
            </a:r>
            <a:endParaRPr lang="en-IN" sz="2000" b="0" dirty="0">
              <a:latin typeface="+mj-lt"/>
            </a:endParaRPr>
          </a:p>
        </p:txBody>
      </p:sp>
      <p:pic>
        <p:nvPicPr>
          <p:cNvPr id="4" name="Picture 3" descr="H 0: mu 1 = mu 2; H a: mu 1 does not equal mu 2. H 0: mu 1 is less than or equal to mu 2; H a: mu 1 is greater than mu 2. H 0: mu 1 is greater than or equal to mu 2; H a: mu 1 is less than mu 2.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902482"/>
            <a:ext cx="7557025" cy="1012887"/>
          </a:xfrm>
          <a:prstGeom prst="rect">
            <a:avLst/>
          </a:prstGeom>
        </p:spPr>
      </p:pic>
      <p:sp>
        <p:nvSpPr>
          <p:cNvPr id="3" name="Content Placeholder 2"/>
          <p:cNvSpPr>
            <a:spLocks noGrp="1"/>
          </p:cNvSpPr>
          <p:nvPr>
            <p:ph idx="1"/>
          </p:nvPr>
        </p:nvSpPr>
        <p:spPr>
          <a:xfrm>
            <a:off x="457200" y="3505200"/>
            <a:ext cx="8229600" cy="1249363"/>
          </a:xfrm>
        </p:spPr>
        <p:txBody>
          <a:bodyPr/>
          <a:lstStyle/>
          <a:p>
            <a:pPr marL="0" indent="0">
              <a:buNone/>
            </a:pPr>
            <a:r>
              <a:rPr lang="en-US" sz="2600" dirty="0"/>
              <a:t>Regardless of which hypotheses you use, you always assume there is no difference between the population means, or </a:t>
            </a:r>
            <a:r>
              <a:rPr lang="en-US" sz="2600" i="1" dirty="0"/>
              <a:t>µ</a:t>
            </a:r>
            <a:r>
              <a:rPr lang="en-US" sz="2600" baseline="-25000" dirty="0"/>
              <a:t>1</a:t>
            </a:r>
            <a:r>
              <a:rPr lang="en-US" sz="2600" dirty="0"/>
              <a:t> = </a:t>
            </a:r>
            <a:r>
              <a:rPr lang="en-US" sz="2600" i="1" dirty="0"/>
              <a:t>µ</a:t>
            </a:r>
            <a:r>
              <a:rPr lang="en-US" sz="2600" baseline="-25000" dirty="0"/>
              <a:t>2</a:t>
            </a:r>
            <a:r>
              <a:rPr lang="en-US" sz="2600" dirty="0">
                <a:cs typeface="Times New Roman" panose="02020603050405020304" pitchFamily="18" charset="0"/>
              </a:rPr>
              <a:t>.</a:t>
            </a:r>
            <a:endParaRPr lang="en-IN" sz="2600" dirty="0"/>
          </a:p>
        </p:txBody>
      </p:sp>
    </p:spTree>
    <p:extLst>
      <p:ext uri="{BB962C8B-B14F-4D97-AF65-F5344CB8AC3E}">
        <p14:creationId xmlns:p14="http://schemas.microsoft.com/office/powerpoint/2010/main" val="3770079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Two Sample </a:t>
            </a:r>
            <a:r>
              <a:rPr lang="en-US" sz="3600" i="1" dirty="0">
                <a:latin typeface="+mj-lt"/>
              </a:rPr>
              <a:t>z</a:t>
            </a:r>
            <a:r>
              <a:rPr lang="en-US" sz="3600" dirty="0">
                <a:latin typeface="+mj-lt"/>
              </a:rPr>
              <a:t>-Test for the Difference Between Means </a:t>
            </a:r>
            <a:r>
              <a:rPr lang="en-US" sz="2000" b="0" dirty="0">
                <a:latin typeface="+mj-lt"/>
              </a:rPr>
              <a:t>(1 of 3)</a:t>
            </a:r>
            <a:endParaRPr lang="en-IN" sz="2000" b="0" dirty="0">
              <a:latin typeface="+mj-lt"/>
            </a:endParaRPr>
          </a:p>
        </p:txBody>
      </p:sp>
      <p:sp>
        <p:nvSpPr>
          <p:cNvPr id="3" name="Content Placeholder 2"/>
          <p:cNvSpPr>
            <a:spLocks noGrp="1"/>
          </p:cNvSpPr>
          <p:nvPr>
            <p:ph idx="1"/>
          </p:nvPr>
        </p:nvSpPr>
        <p:spPr/>
        <p:txBody>
          <a:bodyPr/>
          <a:lstStyle/>
          <a:p>
            <a:pPr marL="0" indent="0">
              <a:buNone/>
            </a:pPr>
            <a:r>
              <a:rPr lang="en-US" sz="2600" dirty="0"/>
              <a:t>Four conditions are necessary to perform a </a:t>
            </a:r>
            <a:r>
              <a:rPr lang="en-US" sz="2600" i="1" dirty="0"/>
              <a:t>z-</a:t>
            </a:r>
            <a:r>
              <a:rPr lang="en-US" sz="2600" dirty="0"/>
              <a:t>test for the difference between two population means </a:t>
            </a:r>
            <a:r>
              <a:rPr lang="el-GR" sz="2600" i="1" dirty="0"/>
              <a:t>μ</a:t>
            </a:r>
            <a:r>
              <a:rPr lang="en-US" sz="2600" baseline="-25000" dirty="0"/>
              <a:t>1</a:t>
            </a:r>
            <a:r>
              <a:rPr lang="en-US" sz="2600" dirty="0"/>
              <a:t> and </a:t>
            </a:r>
            <a:r>
              <a:rPr lang="el-GR" sz="2600" i="1" dirty="0"/>
              <a:t>μ</a:t>
            </a:r>
            <a:r>
              <a:rPr lang="en-US" sz="2600" baseline="-25000" dirty="0"/>
              <a:t>2</a:t>
            </a:r>
            <a:r>
              <a:rPr lang="en-US" sz="2600" dirty="0"/>
              <a:t>.</a:t>
            </a:r>
          </a:p>
          <a:p>
            <a:pPr marL="342000" indent="-342000">
              <a:buFont typeface="Wingdings" panose="05000000000000000000" pitchFamily="2" charset="2"/>
              <a:buAutoNum type="arabicPeriod"/>
            </a:pPr>
            <a:r>
              <a:rPr lang="en-US" sz="2400" dirty="0"/>
              <a:t>The population standard deviations are </a:t>
            </a:r>
            <a:r>
              <a:rPr lang="en-US" sz="2400" dirty="0">
                <a:sym typeface="Symbol" panose="05050102010706020507" pitchFamily="18" charset="2"/>
              </a:rPr>
              <a:t>known.</a:t>
            </a:r>
          </a:p>
          <a:p>
            <a:pPr marL="342000" indent="-342000">
              <a:buFont typeface="Wingdings" panose="05000000000000000000" pitchFamily="2" charset="2"/>
              <a:buAutoNum type="arabicPeriod"/>
            </a:pPr>
            <a:r>
              <a:rPr lang="en-US" sz="2400" dirty="0">
                <a:sym typeface="Symbol" panose="05050102010706020507" pitchFamily="18" charset="2"/>
              </a:rPr>
              <a:t>T</a:t>
            </a:r>
            <a:r>
              <a:rPr lang="en-US" sz="2400" dirty="0"/>
              <a:t>he samples are randomly selected.</a:t>
            </a:r>
          </a:p>
          <a:p>
            <a:pPr marL="342000" indent="-342000">
              <a:buFont typeface="Wingdings" panose="05000000000000000000" pitchFamily="2" charset="2"/>
              <a:buAutoNum type="arabicPeriod"/>
            </a:pPr>
            <a:r>
              <a:rPr lang="en-US" sz="2400" dirty="0"/>
              <a:t>The samples are independent.</a:t>
            </a:r>
          </a:p>
          <a:p>
            <a:pPr marL="342000" indent="-342000">
              <a:buFont typeface="Wingdings" panose="05000000000000000000" pitchFamily="2" charset="2"/>
              <a:buAutoNum type="arabicPeriod"/>
            </a:pPr>
            <a:r>
              <a:rPr lang="en-US" sz="2400" dirty="0"/>
              <a:t>The populations are normally distributed or each sample size is at least 30.</a:t>
            </a:r>
            <a:endParaRPr lang="en-IN" sz="2400" dirty="0"/>
          </a:p>
        </p:txBody>
      </p:sp>
    </p:spTree>
    <p:extLst>
      <p:ext uri="{BB962C8B-B14F-4D97-AF65-F5344CB8AC3E}">
        <p14:creationId xmlns:p14="http://schemas.microsoft.com/office/powerpoint/2010/main" val="2793881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Two Sample </a:t>
            </a:r>
            <a:r>
              <a:rPr lang="en-US" sz="3600" i="1" dirty="0">
                <a:latin typeface="+mj-lt"/>
              </a:rPr>
              <a:t>z</a:t>
            </a:r>
            <a:r>
              <a:rPr lang="en-US" sz="3600" dirty="0">
                <a:latin typeface="+mj-lt"/>
              </a:rPr>
              <a:t>-Test for the Difference Between Means </a:t>
            </a:r>
            <a:r>
              <a:rPr lang="en-US" sz="2000" b="0" dirty="0">
                <a:latin typeface="+mj-lt"/>
              </a:rPr>
              <a:t>(2 of 3)</a:t>
            </a:r>
            <a:endParaRPr lang="en-IN" sz="2000" b="0" dirty="0">
              <a:latin typeface="+mj-lt"/>
            </a:endParaRPr>
          </a:p>
        </p:txBody>
      </p:sp>
      <p:pic>
        <p:nvPicPr>
          <p:cNvPr id="7" name="Picture 6" descr="If these requirements are met, the sampling distribution for x bar 1 minus x bar 2 (the difference of the sample means) is a normal distribution with"/>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676400"/>
            <a:ext cx="8528773" cy="1031229"/>
          </a:xfrm>
          <a:prstGeom prst="rect">
            <a:avLst/>
          </a:prstGeom>
        </p:spPr>
      </p:pic>
      <p:pic>
        <p:nvPicPr>
          <p:cNvPr id="12" name="Picture 11" descr="mean: mu x bar 1 minus x bar 2 = mu x bar 1 minus mu x bar 2 = mu 1 minus mu 2. When no difference is assumed, the mean is 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089" y="2991003"/>
            <a:ext cx="4668306" cy="987059"/>
          </a:xfrm>
          <a:prstGeom prst="rect">
            <a:avLst/>
          </a:prstGeom>
        </p:spPr>
      </p:pic>
      <p:pic>
        <p:nvPicPr>
          <p:cNvPr id="11" name="Picture 10" descr="Sampling distribution for x bar 1 minus x bar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12316" y="2998127"/>
            <a:ext cx="2905560" cy="708886"/>
          </a:xfrm>
          <a:prstGeom prst="rect">
            <a:avLst/>
          </a:prstGeom>
        </p:spPr>
      </p:pic>
      <p:pic>
        <p:nvPicPr>
          <p:cNvPr id="13" name="Picture 12" descr="Standard error: sigma x bar 1 minus sigma x bar 2 = square root of sigma x bar 1 squared + sigma x bar 2 squared = square root of fraction sigma 1 squared over n 1, + fraction sigma 2 squared over n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7200" y="4385980"/>
            <a:ext cx="4035850" cy="1237990"/>
          </a:xfrm>
          <a:prstGeom prst="rect">
            <a:avLst/>
          </a:prstGeom>
        </p:spPr>
      </p:pic>
      <p:pic>
        <p:nvPicPr>
          <p:cNvPr id="3" name="Picture 2" descr="a normal curve has mean mu 1 minus mu 2 and inflection points negative sigma x bar 1 minus x bar 2 and sigma x bar 1 minus x bar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17222" y="4138639"/>
            <a:ext cx="4374378" cy="1804961"/>
          </a:xfrm>
          <a:prstGeom prst="rect">
            <a:avLst/>
          </a:prstGeom>
        </p:spPr>
      </p:pic>
    </p:spTree>
    <p:extLst>
      <p:ext uri="{BB962C8B-B14F-4D97-AF65-F5344CB8AC3E}">
        <p14:creationId xmlns:p14="http://schemas.microsoft.com/office/powerpoint/2010/main" val="1184493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Two Sample </a:t>
            </a:r>
            <a:r>
              <a:rPr lang="en-US" sz="3600" i="1" dirty="0">
                <a:latin typeface="+mj-lt"/>
              </a:rPr>
              <a:t>z</a:t>
            </a:r>
            <a:r>
              <a:rPr lang="en-US" sz="3600" dirty="0">
                <a:latin typeface="+mj-lt"/>
              </a:rPr>
              <a:t>-Test for the Difference Between Means </a:t>
            </a:r>
            <a:r>
              <a:rPr lang="en-US" sz="2000" b="0" dirty="0">
                <a:latin typeface="+mj-lt"/>
              </a:rPr>
              <a:t>(3 of 3)</a:t>
            </a:r>
            <a:endParaRPr lang="en-IN" sz="2000" b="0" dirty="0">
              <a:latin typeface="+mj-lt"/>
            </a:endParaRPr>
          </a:p>
        </p:txBody>
      </p:sp>
      <p:pic>
        <p:nvPicPr>
          <p:cNvPr id="6" name="Picture 5" descr="Test statistic is x bar 1 minus x bar 2. The standardized test statistic is z = fraction x bar 1 minus x bar 2, minus mu 1 minus mu 2 over sigma x bar 1 minus x bar 2 where sigma x bar 1 minus x bar 2 = square root of fraction sigma 1 squared over n 1, + fraction sigma 2 squared over 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676400"/>
            <a:ext cx="6802003" cy="1672482"/>
          </a:xfrm>
          <a:prstGeom prst="rect">
            <a:avLst/>
          </a:prstGeom>
        </p:spPr>
      </p:pic>
      <p:sp>
        <p:nvSpPr>
          <p:cNvPr id="3" name="Content Placeholder 2"/>
          <p:cNvSpPr>
            <a:spLocks noGrp="1"/>
          </p:cNvSpPr>
          <p:nvPr>
            <p:ph idx="1"/>
          </p:nvPr>
        </p:nvSpPr>
        <p:spPr>
          <a:xfrm>
            <a:off x="457200" y="3475037"/>
            <a:ext cx="8077200" cy="2773363"/>
          </a:xfrm>
        </p:spPr>
        <p:txBody>
          <a:bodyPr/>
          <a:lstStyle/>
          <a:p>
            <a:pPr>
              <a:spcBef>
                <a:spcPts val="3000"/>
              </a:spcBef>
              <a:buNone/>
            </a:pPr>
            <a:r>
              <a:rPr lang="en-US" sz="2400" dirty="0"/>
              <a:t>Can be used when these conditions are met:</a:t>
            </a:r>
          </a:p>
          <a:p>
            <a:pPr marL="342000" indent="-342000">
              <a:buFont typeface="Arial" panose="020B0604020202020204" pitchFamily="34" charset="0"/>
              <a:buAutoNum type="arabicPeriod"/>
            </a:pPr>
            <a:r>
              <a:rPr lang="en-US" sz="2200" dirty="0"/>
              <a:t>Both </a:t>
            </a:r>
            <a:r>
              <a:rPr lang="el-GR" sz="2200" i="1" dirty="0"/>
              <a:t>σ</a:t>
            </a:r>
            <a:r>
              <a:rPr lang="en-US" sz="2200" baseline="-25000" dirty="0"/>
              <a:t>1</a:t>
            </a:r>
            <a:r>
              <a:rPr lang="en-US" sz="2200" dirty="0"/>
              <a:t> and </a:t>
            </a:r>
            <a:r>
              <a:rPr lang="el-GR" sz="2200" i="1" dirty="0"/>
              <a:t>σ</a:t>
            </a:r>
            <a:r>
              <a:rPr lang="en-US" sz="2200" baseline="-25000" dirty="0"/>
              <a:t>2</a:t>
            </a:r>
            <a:r>
              <a:rPr lang="en-US" sz="2200" dirty="0"/>
              <a:t> are known.</a:t>
            </a:r>
          </a:p>
          <a:p>
            <a:pPr marL="342000" indent="-342000">
              <a:buFont typeface="Arial" panose="020B0604020202020204" pitchFamily="34" charset="0"/>
              <a:buAutoNum type="arabicPeriod"/>
            </a:pPr>
            <a:r>
              <a:rPr lang="en-US" sz="2200" dirty="0"/>
              <a:t>The samples are random.</a:t>
            </a:r>
          </a:p>
          <a:p>
            <a:pPr marL="342000" indent="-342000">
              <a:buFont typeface="Arial" panose="020B0604020202020204" pitchFamily="34" charset="0"/>
              <a:buAutoNum type="arabicPeriod"/>
            </a:pPr>
            <a:r>
              <a:rPr lang="en-US" sz="2200" dirty="0"/>
              <a:t>The samples are independent.</a:t>
            </a:r>
          </a:p>
          <a:p>
            <a:pPr marL="342000" indent="-342000">
              <a:buFont typeface="Arial" panose="020B0604020202020204" pitchFamily="34" charset="0"/>
              <a:buAutoNum type="arabicPeriod"/>
            </a:pPr>
            <a:r>
              <a:rPr lang="en-US" sz="2200" dirty="0"/>
              <a:t>The populations are normally distributed </a:t>
            </a:r>
            <a:r>
              <a:rPr lang="en-US" sz="2200" i="1" dirty="0"/>
              <a:t>or</a:t>
            </a:r>
            <a:r>
              <a:rPr lang="en-US" sz="2200" dirty="0"/>
              <a:t> both </a:t>
            </a:r>
            <a:r>
              <a:rPr lang="en-US" sz="2200" i="1" dirty="0"/>
              <a:t>n</a:t>
            </a:r>
            <a:r>
              <a:rPr lang="en-US" sz="2200" baseline="-25000" dirty="0"/>
              <a:t>1</a:t>
            </a:r>
            <a:r>
              <a:rPr lang="en-US" sz="2200" dirty="0"/>
              <a:t> ≥ 30 and </a:t>
            </a:r>
            <a:r>
              <a:rPr lang="en-US" sz="2200" i="1" dirty="0"/>
              <a:t>n</a:t>
            </a:r>
            <a:r>
              <a:rPr lang="en-US" sz="2200" baseline="-25000" dirty="0"/>
              <a:t>2 </a:t>
            </a:r>
            <a:r>
              <a:rPr lang="en-US" sz="2200" dirty="0"/>
              <a:t>≥ 30.</a:t>
            </a:r>
            <a:endParaRPr lang="en-IN" sz="2200" dirty="0"/>
          </a:p>
        </p:txBody>
      </p:sp>
    </p:spTree>
    <p:extLst>
      <p:ext uri="{BB962C8B-B14F-4D97-AF65-F5344CB8AC3E}">
        <p14:creationId xmlns:p14="http://schemas.microsoft.com/office/powerpoint/2010/main" val="3283603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524000"/>
          </a:xfrm>
        </p:spPr>
        <p:txBody>
          <a:bodyPr/>
          <a:lstStyle/>
          <a:p>
            <a:r>
              <a:rPr lang="en-US" sz="3000" dirty="0">
                <a:latin typeface="+mj-lt"/>
              </a:rPr>
              <a:t>Using a Two-Sample </a:t>
            </a:r>
            <a:r>
              <a:rPr lang="en-US" sz="3000" i="1" dirty="0">
                <a:latin typeface="+mj-lt"/>
              </a:rPr>
              <a:t>z</a:t>
            </a:r>
            <a:r>
              <a:rPr lang="en-US" sz="3000" dirty="0">
                <a:latin typeface="+mj-lt"/>
              </a:rPr>
              <a:t>-Test for the Difference Between Means (Large Independent Samples) </a:t>
            </a:r>
            <a:r>
              <a:rPr lang="en-US" sz="2000" b="0" dirty="0">
                <a:latin typeface="+mj-lt"/>
              </a:rPr>
              <a:t>(1 of 3)</a:t>
            </a:r>
            <a:endParaRPr lang="en-IN" sz="2000" b="0" dirty="0">
              <a:latin typeface="+mj-lt"/>
            </a:endParaRPr>
          </a:p>
        </p:txBody>
      </p:sp>
      <p:graphicFrame>
        <p:nvGraphicFramePr>
          <p:cNvPr id="5" name="Table 1"/>
          <p:cNvGraphicFramePr>
            <a:graphicFrameLocks/>
          </p:cNvGraphicFramePr>
          <p:nvPr>
            <p:extLst>
              <p:ext uri="{D42A27DB-BD31-4B8C-83A1-F6EECF244321}">
                <p14:modId xmlns:p14="http://schemas.microsoft.com/office/powerpoint/2010/main" val="1795679872"/>
              </p:ext>
            </p:extLst>
          </p:nvPr>
        </p:nvGraphicFramePr>
        <p:xfrm>
          <a:off x="817418" y="1935480"/>
          <a:ext cx="7509164" cy="4084320"/>
        </p:xfrm>
        <a:graphic>
          <a:graphicData uri="http://schemas.openxmlformats.org/drawingml/2006/table">
            <a:tbl>
              <a:tblPr firstRow="1" bandRow="1">
                <a:tableStyleId>{3B4B98B0-60AC-42C2-AFA5-B58CD77FA1E5}</a:tableStyleId>
              </a:tblPr>
              <a:tblGrid>
                <a:gridCol w="4592782">
                  <a:extLst>
                    <a:ext uri="{9D8B030D-6E8A-4147-A177-3AD203B41FA5}">
                      <a16:colId xmlns:a16="http://schemas.microsoft.com/office/drawing/2014/main" val="20000"/>
                    </a:ext>
                  </a:extLst>
                </a:gridCol>
                <a:gridCol w="2916382">
                  <a:extLst>
                    <a:ext uri="{9D8B030D-6E8A-4147-A177-3AD203B41FA5}">
                      <a16:colId xmlns:a16="http://schemas.microsoft.com/office/drawing/2014/main" val="20001"/>
                    </a:ext>
                  </a:extLst>
                </a:gridCol>
              </a:tblGrid>
              <a:tr h="444500">
                <a:tc>
                  <a:txBody>
                    <a:bodyPr/>
                    <a:lstStyle/>
                    <a:p>
                      <a:pPr algn="ctr"/>
                      <a:r>
                        <a:rPr lang="en-US" sz="2400" b="1" i="0" dirty="0">
                          <a:solidFill>
                            <a:schemeClr val="tx1"/>
                          </a:solidFill>
                          <a:latin typeface="+mn-lt"/>
                        </a:rPr>
                        <a:t>In Words</a:t>
                      </a:r>
                      <a:endParaRPr lang="en-IN" sz="2400" i="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1" i="0" dirty="0">
                          <a:solidFill>
                            <a:schemeClr val="tx1"/>
                          </a:solidFill>
                          <a:latin typeface="+mn-lt"/>
                        </a:rPr>
                        <a:t>In Symbols</a:t>
                      </a:r>
                      <a:endParaRPr lang="en-IN" sz="2400" i="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718733">
                <a:tc>
                  <a:txBody>
                    <a:bodyPr/>
                    <a:lstStyle/>
                    <a:p>
                      <a:pPr marL="457200" indent="-457200">
                        <a:buClr>
                          <a:srgbClr val="007FA3"/>
                        </a:buClr>
                        <a:buFont typeface="+mj-lt"/>
                        <a:buAutoNum type="arabicPeriod"/>
                      </a:pPr>
                      <a:r>
                        <a:rPr lang="en-US" sz="2200" dirty="0">
                          <a:solidFill>
                            <a:srgbClr val="000000"/>
                          </a:solidFill>
                          <a:latin typeface="+mn-lt"/>
                          <a:cs typeface="Times New Roman" panose="02020603050405020304" pitchFamily="18" charset="0"/>
                        </a:rPr>
                        <a:t>Verify that </a:t>
                      </a:r>
                      <a:r>
                        <a:rPr lang="el-GR" sz="2200" i="1" dirty="0">
                          <a:solidFill>
                            <a:srgbClr val="000000"/>
                          </a:solidFill>
                          <a:latin typeface="+mn-lt"/>
                          <a:cs typeface="Times New Roman" panose="02020603050405020304" pitchFamily="18" charset="0"/>
                        </a:rPr>
                        <a:t>σ</a:t>
                      </a:r>
                      <a:r>
                        <a:rPr lang="en-IN" sz="2200" baseline="-25000" dirty="0">
                          <a:solidFill>
                            <a:srgbClr val="000000"/>
                          </a:solidFill>
                          <a:latin typeface="+mn-lt"/>
                          <a:cs typeface="Times New Roman" panose="02020603050405020304" pitchFamily="18" charset="0"/>
                        </a:rPr>
                        <a:t>1</a:t>
                      </a:r>
                      <a:r>
                        <a:rPr lang="en-US" sz="2200" baseline="-25000" dirty="0">
                          <a:solidFill>
                            <a:srgbClr val="000000"/>
                          </a:solidFill>
                          <a:latin typeface="+mn-lt"/>
                          <a:cs typeface="Times New Roman" panose="02020603050405020304" pitchFamily="18" charset="0"/>
                          <a:sym typeface="Symbol" panose="05050102010706020507" pitchFamily="18" charset="2"/>
                        </a:rPr>
                        <a:t>  </a:t>
                      </a:r>
                      <a:r>
                        <a:rPr lang="en-US" sz="2200" dirty="0">
                          <a:solidFill>
                            <a:srgbClr val="000000"/>
                          </a:solidFill>
                          <a:latin typeface="+mn-lt"/>
                          <a:cs typeface="Times New Roman" panose="02020603050405020304" pitchFamily="18" charset="0"/>
                          <a:sym typeface="Symbol" panose="05050102010706020507" pitchFamily="18" charset="2"/>
                        </a:rPr>
                        <a:t>and </a:t>
                      </a:r>
                      <a:r>
                        <a:rPr lang="el-GR" sz="2200" i="1" dirty="0">
                          <a:solidFill>
                            <a:srgbClr val="000000"/>
                          </a:solidFill>
                          <a:latin typeface="+mn-lt"/>
                          <a:cs typeface="Times New Roman" panose="02020603050405020304" pitchFamily="18" charset="0"/>
                        </a:rPr>
                        <a:t>σ</a:t>
                      </a:r>
                      <a:r>
                        <a:rPr lang="en-IN" sz="2200" baseline="-25000" dirty="0">
                          <a:solidFill>
                            <a:srgbClr val="000000"/>
                          </a:solidFill>
                          <a:latin typeface="+mn-lt"/>
                          <a:cs typeface="Times New Roman" panose="02020603050405020304" pitchFamily="18" charset="0"/>
                        </a:rPr>
                        <a:t>2</a:t>
                      </a:r>
                      <a:r>
                        <a:rPr lang="en-US" sz="2200" dirty="0">
                          <a:solidFill>
                            <a:srgbClr val="000000"/>
                          </a:solidFill>
                          <a:latin typeface="+mn-lt"/>
                          <a:cs typeface="Times New Roman" panose="02020603050405020304" pitchFamily="18" charset="0"/>
                          <a:sym typeface="Symbol" panose="05050102010706020507" pitchFamily="18" charset="2"/>
                        </a:rPr>
                        <a:t> are known, the samples are random and independent, and either the pops. are normally dist. or both </a:t>
                      </a:r>
                      <a:r>
                        <a:rPr lang="en-US" sz="2200" i="1" dirty="0">
                          <a:latin typeface="+mn-lt"/>
                          <a:cs typeface="Times New Roman" panose="02020603050405020304" pitchFamily="18" charset="0"/>
                        </a:rPr>
                        <a:t>n</a:t>
                      </a:r>
                      <a:r>
                        <a:rPr lang="en-US" sz="2200" baseline="-25000" dirty="0">
                          <a:latin typeface="+mn-lt"/>
                          <a:cs typeface="Times New Roman" panose="02020603050405020304" pitchFamily="18" charset="0"/>
                        </a:rPr>
                        <a:t>1 </a:t>
                      </a:r>
                      <a:r>
                        <a:rPr lang="en-US" sz="2200" dirty="0">
                          <a:latin typeface="+mn-lt"/>
                          <a:cs typeface="Times New Roman" panose="02020603050405020304" pitchFamily="18" charset="0"/>
                          <a:sym typeface="Symbol" panose="05050102010706020507" pitchFamily="18" charset="2"/>
                        </a:rPr>
                        <a:t> 30</a:t>
                      </a:r>
                      <a:r>
                        <a:rPr lang="en-US" sz="2200" baseline="-25000" dirty="0">
                          <a:latin typeface="+mn-lt"/>
                          <a:cs typeface="Times New Roman" panose="02020603050405020304" pitchFamily="18" charset="0"/>
                          <a:sym typeface="Symbol" panose="05050102010706020507" pitchFamily="18" charset="2"/>
                        </a:rPr>
                        <a:t> </a:t>
                      </a:r>
                      <a:r>
                        <a:rPr lang="en-US" sz="2200" dirty="0">
                          <a:latin typeface="+mn-lt"/>
                          <a:cs typeface="Times New Roman" panose="02020603050405020304" pitchFamily="18" charset="0"/>
                        </a:rPr>
                        <a:t>and </a:t>
                      </a:r>
                      <a:r>
                        <a:rPr lang="en-US" sz="2200" i="1" dirty="0">
                          <a:latin typeface="+mn-lt"/>
                          <a:cs typeface="Times New Roman" panose="02020603050405020304" pitchFamily="18" charset="0"/>
                        </a:rPr>
                        <a:t>n</a:t>
                      </a:r>
                      <a:r>
                        <a:rPr lang="en-US" sz="2200" baseline="-25000" dirty="0">
                          <a:latin typeface="+mn-lt"/>
                          <a:cs typeface="Times New Roman" panose="02020603050405020304" pitchFamily="18" charset="0"/>
                        </a:rPr>
                        <a:t>2</a:t>
                      </a:r>
                      <a:r>
                        <a:rPr lang="en-US" sz="2200" dirty="0">
                          <a:latin typeface="+mn-lt"/>
                          <a:cs typeface="Times New Roman" panose="02020603050405020304" pitchFamily="18" charset="0"/>
                        </a:rPr>
                        <a:t> </a:t>
                      </a:r>
                      <a:r>
                        <a:rPr lang="en-US" sz="2200" dirty="0">
                          <a:latin typeface="+mn-lt"/>
                          <a:cs typeface="Times New Roman" panose="02020603050405020304" pitchFamily="18" charset="0"/>
                          <a:sym typeface="Symbol" panose="05050102010706020507" pitchFamily="18" charset="2"/>
                        </a:rPr>
                        <a:t> 30</a:t>
                      </a:r>
                      <a:r>
                        <a:rPr lang="en-US" sz="2200" baseline="-25000" dirty="0">
                          <a:latin typeface="+mn-lt"/>
                          <a:cs typeface="Times New Roman" panose="02020603050405020304" pitchFamily="18" charset="0"/>
                          <a:sym typeface="Symbol" panose="05050102010706020507" pitchFamily="18" charset="2"/>
                        </a:rPr>
                        <a:t>.</a:t>
                      </a:r>
                      <a:endParaRPr lang="en-IN" sz="2200" baseline="-25000" dirty="0">
                        <a:latin typeface="+mn-lt"/>
                        <a:cs typeface="Times New Roman" panose="02020603050405020304" pitchFamily="18" charset="0"/>
                        <a:sym typeface="Symbol" panose="05050102010706020507" pitchFamily="18" charset="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200" dirty="0">
                          <a:solidFill>
                            <a:schemeClr val="bg1"/>
                          </a:solidFill>
                          <a:latin typeface="+mn-lt"/>
                        </a:rPr>
                        <a:t>blank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066800">
                <a:tc>
                  <a:txBody>
                    <a:bodyPr/>
                    <a:lstStyle/>
                    <a:p>
                      <a:pPr marL="457200" marR="0" indent="-457200" algn="l" defTabSz="914400" rtl="0" eaLnBrk="1" fontAlgn="auto" latinLnBrk="0" hangingPunct="1">
                        <a:lnSpc>
                          <a:spcPct val="100000"/>
                        </a:lnSpc>
                        <a:spcBef>
                          <a:spcPts val="0"/>
                        </a:spcBef>
                        <a:spcAft>
                          <a:spcPts val="0"/>
                        </a:spcAft>
                        <a:buClr>
                          <a:srgbClr val="007FA3"/>
                        </a:buClr>
                        <a:buSzTx/>
                        <a:buFont typeface="+mj-lt"/>
                        <a:buAutoNum type="arabicPeriod" startAt="2"/>
                        <a:tabLst/>
                        <a:defRPr/>
                      </a:pPr>
                      <a:r>
                        <a:rPr lang="en-US" altLang="en-US" sz="2200" dirty="0">
                          <a:latin typeface="+mn-lt"/>
                          <a:cs typeface="Arial" panose="020B0604020202020204" pitchFamily="34" charset="0"/>
                        </a:rPr>
                        <a:t>State the claim mathematically.  Identify the null and alternative hypotheses.</a:t>
                      </a:r>
                      <a:endParaRPr lang="en-IN" sz="2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dirty="0">
                          <a:latin typeface="+mn-lt"/>
                        </a:rPr>
                        <a:t>State </a:t>
                      </a:r>
                      <a:r>
                        <a:rPr lang="en-US" sz="2200" i="1" dirty="0">
                          <a:latin typeface="+mn-lt"/>
                        </a:rPr>
                        <a:t>H</a:t>
                      </a:r>
                      <a:r>
                        <a:rPr lang="en-US" sz="2200" baseline="-25000" dirty="0">
                          <a:latin typeface="+mn-lt"/>
                        </a:rPr>
                        <a:t>0</a:t>
                      </a:r>
                      <a:r>
                        <a:rPr lang="en-US" sz="2200" dirty="0">
                          <a:latin typeface="+mn-lt"/>
                        </a:rPr>
                        <a:t> and </a:t>
                      </a:r>
                      <a:r>
                        <a:rPr lang="en-US" sz="2200" i="1" dirty="0">
                          <a:latin typeface="+mn-lt"/>
                        </a:rPr>
                        <a:t>H</a:t>
                      </a:r>
                      <a:r>
                        <a:rPr lang="en-US" sz="2200" i="1" baseline="-25000" dirty="0">
                          <a:latin typeface="+mn-lt"/>
                        </a:rPr>
                        <a:t>a</a:t>
                      </a:r>
                      <a:r>
                        <a:rPr lang="en-US" sz="2200" dirty="0">
                          <a:latin typeface="+mn-lt"/>
                        </a:rPr>
                        <a:t>.</a:t>
                      </a:r>
                      <a:endParaRPr lang="en-IN" sz="2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740833">
                <a:tc>
                  <a:txBody>
                    <a:bodyPr/>
                    <a:lstStyle/>
                    <a:p>
                      <a:pPr marL="457200" marR="0" indent="-457200" algn="l" defTabSz="914400" rtl="0" eaLnBrk="1" fontAlgn="auto" latinLnBrk="0" hangingPunct="1">
                        <a:lnSpc>
                          <a:spcPct val="100000"/>
                        </a:lnSpc>
                        <a:spcBef>
                          <a:spcPts val="0"/>
                        </a:spcBef>
                        <a:spcAft>
                          <a:spcPts val="0"/>
                        </a:spcAft>
                        <a:buClr>
                          <a:srgbClr val="007FA3"/>
                        </a:buClr>
                        <a:buSzTx/>
                        <a:buFont typeface="+mj-lt"/>
                        <a:buAutoNum type="arabicPeriod" startAt="3"/>
                        <a:tabLst/>
                        <a:defRPr/>
                      </a:pPr>
                      <a:r>
                        <a:rPr lang="en-US" altLang="en-US" sz="2200" dirty="0">
                          <a:latin typeface="+mn-lt"/>
                          <a:cs typeface="Arial" panose="020B0604020202020204" pitchFamily="34" charset="0"/>
                          <a:sym typeface="Symbol" panose="05050102010706020507" pitchFamily="18" charset="2"/>
                        </a:rPr>
                        <a:t>Specify the level of significance.</a:t>
                      </a:r>
                      <a:endParaRPr lang="en-IN" sz="2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dirty="0">
                          <a:latin typeface="+mn-lt"/>
                        </a:rPr>
                        <a:t>Identify </a:t>
                      </a:r>
                      <a:r>
                        <a:rPr lang="el-GR" sz="2200" i="1" dirty="0">
                          <a:latin typeface="+mn-lt"/>
                        </a:rPr>
                        <a:t>α</a:t>
                      </a:r>
                      <a:r>
                        <a:rPr lang="en-US" sz="2200" dirty="0">
                          <a:latin typeface="+mn-lt"/>
                          <a:sym typeface="Symbol" panose="05050102010706020507" pitchFamily="18" charset="2"/>
                        </a:rPr>
                        <a:t>.</a:t>
                      </a:r>
                      <a:endParaRPr lang="en-IN" sz="2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1761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524000"/>
          </a:xfrm>
        </p:spPr>
        <p:txBody>
          <a:bodyPr/>
          <a:lstStyle/>
          <a:p>
            <a:r>
              <a:rPr lang="en-US" sz="3000" dirty="0">
                <a:latin typeface="+mj-lt"/>
              </a:rPr>
              <a:t>Using a Two-Sample </a:t>
            </a:r>
            <a:r>
              <a:rPr lang="en-US" sz="3000" i="1" dirty="0">
                <a:latin typeface="+mj-lt"/>
              </a:rPr>
              <a:t>z</a:t>
            </a:r>
            <a:r>
              <a:rPr lang="en-US" sz="3000" dirty="0">
                <a:latin typeface="+mj-lt"/>
              </a:rPr>
              <a:t>-Test for the Difference Between Means (Large Independent Samples) </a:t>
            </a:r>
            <a:r>
              <a:rPr lang="en-US" sz="2000" b="0" dirty="0">
                <a:latin typeface="+mj-lt"/>
              </a:rPr>
              <a:t>(2 of 3)</a:t>
            </a:r>
            <a:endParaRPr lang="en-IN" sz="2000" b="0" dirty="0">
              <a:latin typeface="+mj-lt"/>
            </a:endParaRPr>
          </a:p>
        </p:txBody>
      </p:sp>
      <p:pic>
        <p:nvPicPr>
          <p:cNvPr id="7" name="Picture 6" descr="The table continues. 4. Determine the critical value(s): use table 4 in appendix b. 5. Determine the rejection region(s). 6. Find the standardized test statistic and sketch the sampling distribution: z = fraction x bar 1 minus x bar 2, minus mu 1 minus mu 2 over sigma x bar 1 minus x bar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1852" y="1944276"/>
            <a:ext cx="7517390" cy="3331625"/>
          </a:xfrm>
          <a:prstGeom prst="rect">
            <a:avLst/>
          </a:prstGeom>
        </p:spPr>
      </p:pic>
    </p:spTree>
    <p:extLst>
      <p:ext uri="{BB962C8B-B14F-4D97-AF65-F5344CB8AC3E}">
        <p14:creationId xmlns:p14="http://schemas.microsoft.com/office/powerpoint/2010/main" val="4086075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447800"/>
          </a:xfrm>
        </p:spPr>
        <p:txBody>
          <a:bodyPr/>
          <a:lstStyle/>
          <a:p>
            <a:r>
              <a:rPr lang="en-US" sz="3000" dirty="0">
                <a:latin typeface="+mj-lt"/>
              </a:rPr>
              <a:t>Using a Two-Sample </a:t>
            </a:r>
            <a:r>
              <a:rPr lang="en-US" sz="3000" i="1" dirty="0">
                <a:latin typeface="+mj-lt"/>
              </a:rPr>
              <a:t>z</a:t>
            </a:r>
            <a:r>
              <a:rPr lang="en-US" sz="3000" dirty="0">
                <a:latin typeface="+mj-lt"/>
              </a:rPr>
              <a:t>-Test for the Difference Between Means (Large Independent Samples) </a:t>
            </a:r>
            <a:r>
              <a:rPr lang="en-US" sz="2000" b="0" dirty="0">
                <a:latin typeface="+mj-lt"/>
              </a:rPr>
              <a:t>(3 of 3)</a:t>
            </a:r>
            <a:endParaRPr lang="en-IN" sz="2000" b="0" dirty="0">
              <a:latin typeface="+mj-lt"/>
            </a:endParaRPr>
          </a:p>
        </p:txBody>
      </p:sp>
      <p:graphicFrame>
        <p:nvGraphicFramePr>
          <p:cNvPr id="4" name="Table 2"/>
          <p:cNvGraphicFramePr>
            <a:graphicFrameLocks/>
          </p:cNvGraphicFramePr>
          <p:nvPr>
            <p:extLst>
              <p:ext uri="{D42A27DB-BD31-4B8C-83A1-F6EECF244321}">
                <p14:modId xmlns:p14="http://schemas.microsoft.com/office/powerpoint/2010/main" val="3342972022"/>
              </p:ext>
            </p:extLst>
          </p:nvPr>
        </p:nvGraphicFramePr>
        <p:xfrm>
          <a:off x="817418" y="1935481"/>
          <a:ext cx="7509164" cy="2824651"/>
        </p:xfrm>
        <a:graphic>
          <a:graphicData uri="http://schemas.openxmlformats.org/drawingml/2006/table">
            <a:tbl>
              <a:tblPr firstRow="1" bandRow="1">
                <a:tableStyleId>{3B4B98B0-60AC-42C2-AFA5-B58CD77FA1E5}</a:tableStyleId>
              </a:tblPr>
              <a:tblGrid>
                <a:gridCol w="4592782">
                  <a:extLst>
                    <a:ext uri="{9D8B030D-6E8A-4147-A177-3AD203B41FA5}">
                      <a16:colId xmlns:a16="http://schemas.microsoft.com/office/drawing/2014/main" val="20000"/>
                    </a:ext>
                  </a:extLst>
                </a:gridCol>
                <a:gridCol w="2916382">
                  <a:extLst>
                    <a:ext uri="{9D8B030D-6E8A-4147-A177-3AD203B41FA5}">
                      <a16:colId xmlns:a16="http://schemas.microsoft.com/office/drawing/2014/main" val="20001"/>
                    </a:ext>
                  </a:extLst>
                </a:gridCol>
              </a:tblGrid>
              <a:tr h="389538">
                <a:tc>
                  <a:txBody>
                    <a:bodyPr/>
                    <a:lstStyle/>
                    <a:p>
                      <a:pPr algn="ctr"/>
                      <a:r>
                        <a:rPr lang="en-US" sz="2400" b="1" i="0" dirty="0">
                          <a:solidFill>
                            <a:schemeClr val="tx1"/>
                          </a:solidFill>
                          <a:latin typeface="+mn-lt"/>
                        </a:rPr>
                        <a:t>In Words</a:t>
                      </a:r>
                      <a:endParaRPr lang="en-IN" sz="2400" i="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1" i="0" dirty="0">
                          <a:solidFill>
                            <a:schemeClr val="tx1"/>
                          </a:solidFill>
                          <a:latin typeface="+mn-lt"/>
                        </a:rPr>
                        <a:t>In Symbols</a:t>
                      </a:r>
                      <a:endParaRPr lang="en-IN" sz="2400" i="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043860">
                <a:tc>
                  <a:txBody>
                    <a:bodyPr/>
                    <a:lstStyle/>
                    <a:p>
                      <a:pPr marL="514350" indent="-514350">
                        <a:buClr>
                          <a:srgbClr val="007FA3"/>
                        </a:buClr>
                        <a:buFont typeface="+mj-lt"/>
                        <a:buAutoNum type="arabicPeriod" startAt="7"/>
                      </a:pPr>
                      <a:r>
                        <a:rPr lang="en-US" sz="2200" dirty="0">
                          <a:latin typeface="+mn-lt"/>
                          <a:sym typeface="Symbol" panose="05050102010706020507" pitchFamily="18" charset="2"/>
                        </a:rPr>
                        <a:t>Make a decision to reject or fail to reject the null hypothesis.</a:t>
                      </a:r>
                      <a:endParaRPr lang="en-IN" sz="2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dirty="0">
                          <a:latin typeface="+mn-lt"/>
                        </a:rPr>
                        <a:t>If </a:t>
                      </a:r>
                      <a:r>
                        <a:rPr lang="en-US" sz="2200" i="1" dirty="0">
                          <a:latin typeface="+mn-lt"/>
                        </a:rPr>
                        <a:t>z</a:t>
                      </a:r>
                      <a:r>
                        <a:rPr lang="en-US" sz="2200" dirty="0">
                          <a:latin typeface="+mn-lt"/>
                        </a:rPr>
                        <a:t> is in the rejection region, reject </a:t>
                      </a:r>
                      <a:r>
                        <a:rPr lang="en-US" sz="2200" i="1" dirty="0">
                          <a:latin typeface="+mn-lt"/>
                        </a:rPr>
                        <a:t>H</a:t>
                      </a:r>
                      <a:r>
                        <a:rPr lang="en-US" sz="2200" baseline="-25000" dirty="0">
                          <a:latin typeface="+mn-lt"/>
                        </a:rPr>
                        <a:t>0</a:t>
                      </a:r>
                      <a:r>
                        <a:rPr lang="en-US" sz="2200" dirty="0">
                          <a:latin typeface="+mn-lt"/>
                        </a:rPr>
                        <a:t>.</a:t>
                      </a:r>
                      <a:r>
                        <a:rPr lang="en-US" sz="2200" baseline="-25000" dirty="0">
                          <a:latin typeface="+mn-lt"/>
                        </a:rPr>
                        <a:t>  </a:t>
                      </a:r>
                      <a:r>
                        <a:rPr lang="en-US" sz="2200" dirty="0">
                          <a:latin typeface="+mn-lt"/>
                        </a:rPr>
                        <a:t>Otherwise, fail to reject </a:t>
                      </a:r>
                      <a:r>
                        <a:rPr lang="en-US" sz="2200" i="1" dirty="0">
                          <a:latin typeface="+mn-lt"/>
                        </a:rPr>
                        <a:t>H</a:t>
                      </a:r>
                      <a:r>
                        <a:rPr lang="en-US" sz="2200" baseline="-25000" dirty="0">
                          <a:latin typeface="+mn-lt"/>
                        </a:rPr>
                        <a:t>0</a:t>
                      </a:r>
                      <a:r>
                        <a:rPr lang="en-US" sz="2200" dirty="0">
                          <a:latin typeface="+mn-lt"/>
                        </a:rPr>
                        <a:t>.</a:t>
                      </a:r>
                      <a:endParaRPr lang="en-IN" sz="2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934891">
                <a:tc>
                  <a:txBody>
                    <a:bodyPr/>
                    <a:lstStyle/>
                    <a:p>
                      <a:pPr marL="514350" marR="0" indent="-514350" algn="l" defTabSz="914400" rtl="0" eaLnBrk="1" fontAlgn="auto" latinLnBrk="0" hangingPunct="1">
                        <a:lnSpc>
                          <a:spcPct val="100000"/>
                        </a:lnSpc>
                        <a:spcBef>
                          <a:spcPts val="0"/>
                        </a:spcBef>
                        <a:spcAft>
                          <a:spcPts val="0"/>
                        </a:spcAft>
                        <a:buClr>
                          <a:srgbClr val="007FA3"/>
                        </a:buClr>
                        <a:buSzTx/>
                        <a:buFont typeface="+mj-lt"/>
                        <a:buAutoNum type="arabicPeriod" startAt="8"/>
                        <a:tabLst/>
                        <a:defRPr/>
                      </a:pPr>
                      <a:r>
                        <a:rPr lang="en-US" sz="2200" dirty="0">
                          <a:latin typeface="+mn-lt"/>
                          <a:sym typeface="Symbol" panose="05050102010706020507" pitchFamily="18" charset="2"/>
                        </a:rPr>
                        <a:t>Interpret the decision in the context of the original claim.</a:t>
                      </a:r>
                      <a:endParaRPr lang="en-IN" sz="2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200" dirty="0">
                          <a:solidFill>
                            <a:schemeClr val="bg1"/>
                          </a:solidFill>
                          <a:latin typeface="+mn-lt"/>
                        </a:rPr>
                        <a:t>blank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99238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Two-Sample </a:t>
            </a:r>
            <a:r>
              <a:rPr lang="en-US" sz="3600" i="1" dirty="0">
                <a:latin typeface="+mj-lt"/>
              </a:rPr>
              <a:t>z</a:t>
            </a:r>
            <a:r>
              <a:rPr lang="en-US" sz="3600" dirty="0">
                <a:latin typeface="+mj-lt"/>
              </a:rPr>
              <a:t>-Test for the Difference Between Means </a:t>
            </a:r>
            <a:r>
              <a:rPr lang="en-US" sz="2000" b="0" dirty="0">
                <a:latin typeface="+mj-lt"/>
              </a:rPr>
              <a:t>(1 of 2)</a:t>
            </a:r>
            <a:endParaRPr lang="en-IN" sz="2000" b="0" dirty="0">
              <a:latin typeface="+mj-lt"/>
            </a:endParaRPr>
          </a:p>
        </p:txBody>
      </p:sp>
      <p:sp>
        <p:nvSpPr>
          <p:cNvPr id="3" name="Content Placeholder 2"/>
          <p:cNvSpPr>
            <a:spLocks noGrp="1"/>
          </p:cNvSpPr>
          <p:nvPr>
            <p:ph idx="1"/>
          </p:nvPr>
        </p:nvSpPr>
        <p:spPr>
          <a:xfrm>
            <a:off x="457200" y="1600201"/>
            <a:ext cx="8229600" cy="2590800"/>
          </a:xfrm>
        </p:spPr>
        <p:txBody>
          <a:bodyPr/>
          <a:lstStyle/>
          <a:p>
            <a:pPr marL="0" indent="0">
              <a:buNone/>
            </a:pPr>
            <a:r>
              <a:rPr lang="en-US" sz="2400" dirty="0"/>
              <a:t>A credit card watchdog group claims that there is a difference in the mean credit card debts of households in California and Illinois. The results of a random survey of 250 households from each state are shown at the left. The two samples are independent. Assume that </a:t>
            </a:r>
            <a:r>
              <a:rPr lang="el-GR" sz="2400" i="1" dirty="0">
                <a:solidFill>
                  <a:srgbClr val="000000"/>
                </a:solidFill>
                <a:cs typeface="Times New Roman" panose="02020603050405020304" pitchFamily="18" charset="0"/>
              </a:rPr>
              <a:t>σ</a:t>
            </a:r>
            <a:r>
              <a:rPr lang="en-IN" sz="2400" baseline="-25000" dirty="0">
                <a:solidFill>
                  <a:srgbClr val="000000"/>
                </a:solidFill>
                <a:cs typeface="Times New Roman" panose="02020603050405020304" pitchFamily="18" charset="0"/>
              </a:rPr>
              <a:t>1</a:t>
            </a:r>
            <a:r>
              <a:rPr lang="en-US" sz="2400" dirty="0"/>
              <a:t> = $1045 for California and </a:t>
            </a:r>
            <a:r>
              <a:rPr lang="el-GR" sz="2400" i="1" dirty="0">
                <a:solidFill>
                  <a:srgbClr val="000000"/>
                </a:solidFill>
                <a:cs typeface="Times New Roman" panose="02020603050405020304" pitchFamily="18" charset="0"/>
              </a:rPr>
              <a:t>σ</a:t>
            </a:r>
            <a:r>
              <a:rPr lang="en-IN" sz="2400" baseline="-25000" dirty="0">
                <a:solidFill>
                  <a:srgbClr val="000000"/>
                </a:solidFill>
                <a:cs typeface="Times New Roman" panose="02020603050405020304" pitchFamily="18" charset="0"/>
              </a:rPr>
              <a:t>1</a:t>
            </a:r>
            <a:r>
              <a:rPr lang="en-IN" sz="2400" i="1" dirty="0"/>
              <a:t> </a:t>
            </a:r>
            <a:r>
              <a:rPr lang="en-US" sz="2400" dirty="0"/>
              <a:t>= $1350 for Illinois. Do the results support the group</a:t>
            </a:r>
            <a:r>
              <a:rPr lang="en-US" altLang="en-US" sz="2400" dirty="0"/>
              <a:t>’</a:t>
            </a:r>
            <a:r>
              <a:rPr lang="en-US" sz="2400" dirty="0"/>
              <a:t>s claim? Use </a:t>
            </a:r>
            <a:r>
              <a:rPr lang="el-GR" sz="2400" i="1" dirty="0"/>
              <a:t>α</a:t>
            </a:r>
            <a:r>
              <a:rPr lang="en-US" sz="2400" dirty="0"/>
              <a:t> = 0.05. </a:t>
            </a:r>
            <a:r>
              <a:rPr lang="en-US" sz="1800" b="1" dirty="0"/>
              <a:t>(Source: PlasticEconomy.com)</a:t>
            </a:r>
            <a:endParaRPr lang="en-IN" sz="1800" b="1" dirty="0"/>
          </a:p>
        </p:txBody>
      </p:sp>
      <p:pic>
        <p:nvPicPr>
          <p:cNvPr id="7" name="Picture 21" descr="A cartoon depicts a woman with a giant credit car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4119" y="4630206"/>
            <a:ext cx="1292750" cy="1319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A table lists data for two states: under California, x bar 1 = $4777 and n 1 = 250, and under Illinois x bar 2 = $4866 and n 2 = 25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03088" y="4572000"/>
            <a:ext cx="3737823" cy="1466741"/>
          </a:xfrm>
          <a:prstGeom prst="rect">
            <a:avLst/>
          </a:prstGeom>
        </p:spPr>
      </p:pic>
      <p:pic>
        <p:nvPicPr>
          <p:cNvPr id="8" name="Picture 22" descr="A cartoon depicts a man holding a giant credit card."/>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11298" y="4583985"/>
            <a:ext cx="1175226" cy="1412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3808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15372"/>
            <a:ext cx="8229600" cy="1097280"/>
          </a:xfrm>
        </p:spPr>
        <p:txBody>
          <a:bodyPr/>
          <a:lstStyle/>
          <a:p>
            <a:r>
              <a:rPr lang="en-US" sz="3600" dirty="0">
                <a:latin typeface="+mj-lt"/>
              </a:rPr>
              <a:t>Example: Two-Sample </a:t>
            </a:r>
            <a:r>
              <a:rPr lang="en-US" sz="3600" i="1" dirty="0">
                <a:latin typeface="+mj-lt"/>
              </a:rPr>
              <a:t>z</a:t>
            </a:r>
            <a:r>
              <a:rPr lang="en-US" sz="3600" dirty="0">
                <a:latin typeface="+mj-lt"/>
              </a:rPr>
              <a:t>-Test for the Difference Between Means </a:t>
            </a:r>
            <a:r>
              <a:rPr lang="en-US" sz="2000" b="0" dirty="0">
                <a:latin typeface="+mj-lt"/>
              </a:rPr>
              <a:t>(2 of 2)</a:t>
            </a:r>
            <a:endParaRPr lang="en-IN" sz="2000" b="0" dirty="0">
              <a:latin typeface="+mj-lt"/>
            </a:endParaRPr>
          </a:p>
        </p:txBody>
      </p:sp>
      <p:pic>
        <p:nvPicPr>
          <p:cNvPr id="5" name="Picture 4" descr="Soluti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253" y="1688620"/>
            <a:ext cx="1394431" cy="253534"/>
          </a:xfrm>
          <a:prstGeom prst="rect">
            <a:avLst/>
          </a:prstGeom>
        </p:spPr>
      </p:pic>
      <p:pic>
        <p:nvPicPr>
          <p:cNvPr id="6" name="Picture 5" descr="H 0: mu 1 = mu 2; H a: mu 1 does not equal mu 2; alpha = 0.05; n 1 = 250, n 2 = 250; rejection regio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100402"/>
            <a:ext cx="2905125" cy="2076450"/>
          </a:xfrm>
          <a:prstGeom prst="rect">
            <a:avLst/>
          </a:prstGeom>
        </p:spPr>
      </p:pic>
      <p:pic>
        <p:nvPicPr>
          <p:cNvPr id="7" name="Picture 4" descr="a standard normal curve has tails shaded left of negative z 0 = negative 1.96 and right of z 0 = 1.96, each with area one-half alpha = 0.025. The area between the tails is 1 minus alpha = 0.95, including point z = negative 0.8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66253" y="4305676"/>
            <a:ext cx="3436128" cy="2175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descr="Test statistic: z = fraction 4777 minus 4866, minus 0 over square root of fraction 1045 squared over 250, + fraction 1350 squared over 25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86054" y="1828800"/>
            <a:ext cx="4002199" cy="1669916"/>
          </a:xfrm>
          <a:prstGeom prst="rect">
            <a:avLst/>
          </a:prstGeom>
        </p:spPr>
      </p:pic>
      <p:sp>
        <p:nvSpPr>
          <p:cNvPr id="3" name="Content Placeholder 2"/>
          <p:cNvSpPr>
            <a:spLocks noGrp="1"/>
          </p:cNvSpPr>
          <p:nvPr>
            <p:ph idx="1"/>
          </p:nvPr>
        </p:nvSpPr>
        <p:spPr>
          <a:xfrm>
            <a:off x="4343400" y="3581400"/>
            <a:ext cx="4343400" cy="2743200"/>
          </a:xfrm>
        </p:spPr>
        <p:txBody>
          <a:bodyPr/>
          <a:lstStyle/>
          <a:p>
            <a:pPr marL="255600" indent="-255600"/>
            <a:r>
              <a:rPr lang="en-US" sz="2400" b="1" dirty="0"/>
              <a:t>Decision: Fail to reject </a:t>
            </a:r>
            <a:r>
              <a:rPr lang="en-US" sz="2400" b="1" i="1" dirty="0"/>
              <a:t>H</a:t>
            </a:r>
            <a:r>
              <a:rPr lang="en-US" sz="2400" b="1" baseline="-25000" dirty="0"/>
              <a:t>0</a:t>
            </a:r>
            <a:endParaRPr lang="en-US" sz="2400" b="1" dirty="0"/>
          </a:p>
          <a:p>
            <a:pPr marL="282575" indent="0">
              <a:spcBef>
                <a:spcPts val="1200"/>
              </a:spcBef>
              <a:buNone/>
            </a:pPr>
            <a:r>
              <a:rPr lang="en-US" sz="2200" dirty="0"/>
              <a:t>At the 5% level of significance, there is not enough evidence to support the group</a:t>
            </a:r>
            <a:r>
              <a:rPr lang="en-US" altLang="en-US" sz="2200" dirty="0"/>
              <a:t>’</a:t>
            </a:r>
            <a:r>
              <a:rPr lang="en-US" sz="2200" dirty="0"/>
              <a:t>s claim that there is a difference in the mean credit card debts of households in California and Illinois.</a:t>
            </a:r>
          </a:p>
        </p:txBody>
      </p:sp>
    </p:spTree>
    <p:extLst>
      <p:ext uri="{BB962C8B-B14F-4D97-AF65-F5344CB8AC3E}">
        <p14:creationId xmlns:p14="http://schemas.microsoft.com/office/powerpoint/2010/main" val="3610680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Using Technology to Perform a Two-Sample </a:t>
            </a:r>
            <a:r>
              <a:rPr lang="en-US" sz="3600" i="1" dirty="0">
                <a:latin typeface="+mj-lt"/>
              </a:rPr>
              <a:t>z</a:t>
            </a:r>
            <a:r>
              <a:rPr lang="en-US" sz="3600" dirty="0">
                <a:latin typeface="+mj-lt"/>
              </a:rPr>
              <a:t>-Test </a:t>
            </a:r>
            <a:r>
              <a:rPr lang="en-US" sz="2000" b="0" dirty="0">
                <a:latin typeface="+mj-lt"/>
              </a:rPr>
              <a:t>(1 of 3)</a:t>
            </a:r>
            <a:endParaRPr lang="en-IN" sz="2000" b="0" dirty="0">
              <a:latin typeface="+mj-lt"/>
            </a:endParaRPr>
          </a:p>
        </p:txBody>
      </p:sp>
      <p:sp>
        <p:nvSpPr>
          <p:cNvPr id="3" name="Content Placeholder 2"/>
          <p:cNvSpPr>
            <a:spLocks noGrp="1"/>
          </p:cNvSpPr>
          <p:nvPr>
            <p:ph idx="1"/>
          </p:nvPr>
        </p:nvSpPr>
        <p:spPr>
          <a:xfrm>
            <a:off x="457200" y="1600201"/>
            <a:ext cx="8077200" cy="2667000"/>
          </a:xfrm>
        </p:spPr>
        <p:txBody>
          <a:bodyPr/>
          <a:lstStyle/>
          <a:p>
            <a:pPr marL="0" indent="0">
              <a:buNone/>
            </a:pPr>
            <a:r>
              <a:rPr lang="en-US" sz="2200" dirty="0"/>
              <a:t>A travel agency claims that the average daily cost of meals and lodging for vacationing in Texas is less than the average daily cost in Virginia. The table at the left shows the results of a random survey of vacationers in each state. The two samples are independent. Assume that </a:t>
            </a:r>
            <a:r>
              <a:rPr lang="el-GR" sz="2200" i="1" dirty="0">
                <a:solidFill>
                  <a:srgbClr val="000000"/>
                </a:solidFill>
                <a:cs typeface="Times New Roman" panose="02020603050405020304" pitchFamily="18" charset="0"/>
              </a:rPr>
              <a:t>σ</a:t>
            </a:r>
            <a:r>
              <a:rPr lang="en-IN" sz="2200" baseline="-25000" dirty="0">
                <a:solidFill>
                  <a:srgbClr val="000000"/>
                </a:solidFill>
                <a:cs typeface="Times New Roman" panose="02020603050405020304" pitchFamily="18" charset="0"/>
              </a:rPr>
              <a:t>1</a:t>
            </a:r>
            <a:r>
              <a:rPr lang="en-US" sz="2200" dirty="0"/>
              <a:t> = $19 for Texas and </a:t>
            </a:r>
            <a:r>
              <a:rPr lang="el-GR" sz="2200" i="1" dirty="0">
                <a:solidFill>
                  <a:srgbClr val="000000"/>
                </a:solidFill>
                <a:cs typeface="Times New Roman" panose="02020603050405020304" pitchFamily="18" charset="0"/>
              </a:rPr>
              <a:t>σ</a:t>
            </a:r>
            <a:r>
              <a:rPr lang="en-IN" sz="2200" baseline="-25000" dirty="0">
                <a:solidFill>
                  <a:srgbClr val="000000"/>
                </a:solidFill>
                <a:cs typeface="Times New Roman" panose="02020603050405020304" pitchFamily="18" charset="0"/>
              </a:rPr>
              <a:t>2</a:t>
            </a:r>
            <a:r>
              <a:rPr lang="en-US" sz="2200" dirty="0"/>
              <a:t> = $24 for Virginia, and that both populations are normally distributed. At </a:t>
            </a:r>
            <a:r>
              <a:rPr lang="el-GR" sz="2200" i="1" dirty="0"/>
              <a:t>α</a:t>
            </a:r>
            <a:r>
              <a:rPr lang="en-IN" sz="2200" i="1" dirty="0"/>
              <a:t> </a:t>
            </a:r>
            <a:r>
              <a:rPr lang="en-US" sz="2200" dirty="0"/>
              <a:t>= 0.01, is there enough evidence to support the claim? </a:t>
            </a:r>
            <a:r>
              <a:rPr lang="en-US" b="1" dirty="0"/>
              <a:t>(Adapted from American Automobile Association)</a:t>
            </a:r>
            <a:endParaRPr lang="en-IN" b="1" dirty="0"/>
          </a:p>
        </p:txBody>
      </p:sp>
      <p:pic>
        <p:nvPicPr>
          <p:cNvPr id="11" name="Picture 21" descr="A cartoon depicts Texa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4666" y="4638634"/>
            <a:ext cx="1192213" cy="108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A table lists data for Texas and Virginia: for Texas, x bar 1 = $234 and n 1 = 25; for Virginia, x bar 2 = $240 and n 2 =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3917" y="4638634"/>
            <a:ext cx="3737823" cy="1332684"/>
          </a:xfrm>
          <a:prstGeom prst="rect">
            <a:avLst/>
          </a:prstGeom>
        </p:spPr>
      </p:pic>
      <p:pic>
        <p:nvPicPr>
          <p:cNvPr id="12" name="Picture 22" descr="A cartoon depicts Virgini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35700" y="4638634"/>
            <a:ext cx="1493837"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7578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Chapter Outline</a:t>
            </a:r>
            <a:endParaRPr lang="en-IN" sz="3600" dirty="0">
              <a:latin typeface="+mj-lt"/>
            </a:endParaRPr>
          </a:p>
        </p:txBody>
      </p:sp>
      <p:sp>
        <p:nvSpPr>
          <p:cNvPr id="3" name="Content Placeholder 2"/>
          <p:cNvSpPr>
            <a:spLocks noGrp="1"/>
          </p:cNvSpPr>
          <p:nvPr>
            <p:ph idx="1"/>
          </p:nvPr>
        </p:nvSpPr>
        <p:spPr/>
        <p:txBody>
          <a:bodyPr/>
          <a:lstStyle/>
          <a:p>
            <a:pPr marL="541338" indent="-541338">
              <a:buNone/>
            </a:pPr>
            <a:r>
              <a:rPr lang="en-US" sz="2600" dirty="0">
                <a:solidFill>
                  <a:srgbClr val="007FA3"/>
                </a:solidFill>
              </a:rPr>
              <a:t>8.1</a:t>
            </a:r>
            <a:r>
              <a:rPr lang="en-US" sz="2600" dirty="0"/>
              <a:t> Testing the Difference Between Means (Independent Samples, </a:t>
            </a:r>
            <a:r>
              <a:rPr lang="el-GR" sz="2600" i="1" dirty="0"/>
              <a:t>σ</a:t>
            </a:r>
            <a:r>
              <a:rPr lang="en-IN" sz="2600" baseline="-25000" dirty="0"/>
              <a:t>1 </a:t>
            </a:r>
            <a:r>
              <a:rPr lang="en-US" sz="2600" dirty="0">
                <a:sym typeface="Symbol" panose="05050102010706020507" pitchFamily="18" charset="2"/>
              </a:rPr>
              <a:t>and </a:t>
            </a:r>
            <a:r>
              <a:rPr lang="el-GR" sz="2600" i="1" dirty="0"/>
              <a:t>σ</a:t>
            </a:r>
            <a:r>
              <a:rPr lang="en-IN" sz="2600" baseline="-25000" dirty="0"/>
              <a:t>2</a:t>
            </a:r>
            <a:r>
              <a:rPr lang="en-US" sz="2600" dirty="0">
                <a:sym typeface="Symbol" panose="05050102010706020507" pitchFamily="18" charset="2"/>
              </a:rPr>
              <a:t> Known</a:t>
            </a:r>
            <a:r>
              <a:rPr lang="en-US" sz="2600" dirty="0"/>
              <a:t>)</a:t>
            </a:r>
          </a:p>
          <a:p>
            <a:pPr marL="541338" indent="-541338">
              <a:buNone/>
            </a:pPr>
            <a:r>
              <a:rPr lang="en-US" sz="2600" dirty="0">
                <a:solidFill>
                  <a:srgbClr val="007FA3"/>
                </a:solidFill>
              </a:rPr>
              <a:t>8.2</a:t>
            </a:r>
            <a:r>
              <a:rPr lang="en-US" sz="2600" dirty="0"/>
              <a:t> Testing the Difference Between Means (Independent Samples, </a:t>
            </a:r>
            <a:r>
              <a:rPr lang="el-GR" sz="2600" i="1" dirty="0"/>
              <a:t>σ</a:t>
            </a:r>
            <a:r>
              <a:rPr lang="en-IN" sz="2600" baseline="-25000" dirty="0"/>
              <a:t>1</a:t>
            </a:r>
            <a:r>
              <a:rPr lang="en-US" sz="2600" dirty="0"/>
              <a:t> </a:t>
            </a:r>
            <a:r>
              <a:rPr lang="en-US" sz="2600" dirty="0">
                <a:sym typeface="Symbol" panose="05050102010706020507" pitchFamily="18" charset="2"/>
              </a:rPr>
              <a:t>and </a:t>
            </a:r>
            <a:r>
              <a:rPr lang="el-GR" sz="2600" i="1" dirty="0"/>
              <a:t>σ</a:t>
            </a:r>
            <a:r>
              <a:rPr lang="en-IN" sz="2600" baseline="-25000" dirty="0"/>
              <a:t>2</a:t>
            </a:r>
            <a:r>
              <a:rPr lang="en-US" sz="2600" dirty="0">
                <a:sym typeface="Symbol" panose="05050102010706020507" pitchFamily="18" charset="2"/>
              </a:rPr>
              <a:t> Unknown</a:t>
            </a:r>
            <a:r>
              <a:rPr lang="en-US" sz="2600" dirty="0"/>
              <a:t>)</a:t>
            </a:r>
          </a:p>
          <a:p>
            <a:pPr marL="541338" indent="-541338">
              <a:buNone/>
            </a:pPr>
            <a:r>
              <a:rPr lang="en-US" sz="2600" dirty="0">
                <a:solidFill>
                  <a:srgbClr val="007FA3"/>
                </a:solidFill>
              </a:rPr>
              <a:t>8.3</a:t>
            </a:r>
            <a:r>
              <a:rPr lang="en-US" sz="2600" dirty="0"/>
              <a:t> Testing the Difference Between Means (Dependent Samples)</a:t>
            </a:r>
          </a:p>
          <a:p>
            <a:pPr marL="0" indent="0">
              <a:buNone/>
            </a:pPr>
            <a:r>
              <a:rPr lang="en-US" sz="2600" dirty="0">
                <a:solidFill>
                  <a:srgbClr val="007FA3"/>
                </a:solidFill>
              </a:rPr>
              <a:t>8.4</a:t>
            </a:r>
            <a:r>
              <a:rPr lang="en-US" sz="2600" dirty="0"/>
              <a:t> Testing the Difference Between Proportions</a:t>
            </a:r>
            <a:endParaRPr lang="en-IN" sz="2600" dirty="0"/>
          </a:p>
        </p:txBody>
      </p:sp>
    </p:spTree>
    <p:extLst>
      <p:ext uri="{BB962C8B-B14F-4D97-AF65-F5344CB8AC3E}">
        <p14:creationId xmlns:p14="http://schemas.microsoft.com/office/powerpoint/2010/main" val="302132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15372"/>
            <a:ext cx="8229600" cy="1097280"/>
          </a:xfrm>
        </p:spPr>
        <p:txBody>
          <a:bodyPr/>
          <a:lstStyle/>
          <a:p>
            <a:r>
              <a:rPr lang="en-US" sz="3600" dirty="0">
                <a:latin typeface="+mj-lt"/>
              </a:rPr>
              <a:t>Example: Using Technology to Perform a Two-Sample </a:t>
            </a:r>
            <a:r>
              <a:rPr lang="en-US" sz="3600" i="1" dirty="0">
                <a:latin typeface="+mj-lt"/>
              </a:rPr>
              <a:t>z</a:t>
            </a:r>
            <a:r>
              <a:rPr lang="en-US" sz="3600" dirty="0">
                <a:latin typeface="+mj-lt"/>
              </a:rPr>
              <a:t>-Test </a:t>
            </a:r>
            <a:r>
              <a:rPr lang="en-US" sz="2000" b="0" dirty="0">
                <a:latin typeface="+mj-lt"/>
              </a:rPr>
              <a:t>(2 of 3)</a:t>
            </a:r>
            <a:endParaRPr lang="en-IN" sz="2000" b="0" dirty="0">
              <a:latin typeface="+mj-lt"/>
            </a:endParaRPr>
          </a:p>
        </p:txBody>
      </p:sp>
      <p:sp>
        <p:nvSpPr>
          <p:cNvPr id="3" name="Content Placeholder 2"/>
          <p:cNvSpPr>
            <a:spLocks noGrp="1"/>
          </p:cNvSpPr>
          <p:nvPr>
            <p:ph idx="1"/>
          </p:nvPr>
        </p:nvSpPr>
        <p:spPr>
          <a:xfrm>
            <a:off x="457200" y="1600201"/>
            <a:ext cx="2133600" cy="1676400"/>
          </a:xfrm>
        </p:spPr>
        <p:txBody>
          <a:bodyPr/>
          <a:lstStyle/>
          <a:p>
            <a:pPr marL="0" indent="0">
              <a:buNone/>
            </a:pPr>
            <a:r>
              <a:rPr lang="en-US" sz="2800" b="1" dirty="0"/>
              <a:t>Solution</a:t>
            </a:r>
          </a:p>
          <a:p>
            <a:r>
              <a:rPr lang="en-US" sz="2600" b="1" i="1" dirty="0"/>
              <a:t>H</a:t>
            </a:r>
            <a:r>
              <a:rPr lang="en-US" sz="2600" b="1" baseline="-25000" dirty="0"/>
              <a:t>0</a:t>
            </a:r>
            <a:r>
              <a:rPr lang="en-US" sz="2600" b="1" dirty="0"/>
              <a:t>: </a:t>
            </a:r>
            <a:r>
              <a:rPr lang="en-US" sz="2600" b="1" i="1" dirty="0"/>
              <a:t>µ</a:t>
            </a:r>
            <a:r>
              <a:rPr lang="en-US" sz="2600" b="1" baseline="-25000" dirty="0"/>
              <a:t>1</a:t>
            </a:r>
            <a:r>
              <a:rPr lang="en-US" sz="2600" b="1" dirty="0"/>
              <a:t> </a:t>
            </a:r>
            <a:r>
              <a:rPr lang="en-US" sz="2600" b="1" dirty="0">
                <a:cs typeface="Arial" panose="020B0604020202020204" pitchFamily="34" charset="0"/>
              </a:rPr>
              <a:t>≥ </a:t>
            </a:r>
            <a:r>
              <a:rPr lang="en-US" sz="2600" b="1" i="1" dirty="0"/>
              <a:t>µ</a:t>
            </a:r>
            <a:r>
              <a:rPr lang="en-US" sz="2600" b="1" baseline="-25000" dirty="0"/>
              <a:t>2</a:t>
            </a:r>
          </a:p>
          <a:p>
            <a:r>
              <a:rPr lang="en-US" sz="2600" b="1" i="1" dirty="0">
                <a:cs typeface="Arial" panose="020B0604020202020204" pitchFamily="34" charset="0"/>
              </a:rPr>
              <a:t>H</a:t>
            </a:r>
            <a:r>
              <a:rPr lang="en-US" sz="2600" b="1" baseline="-25000" dirty="0">
                <a:cs typeface="Arial" panose="020B0604020202020204" pitchFamily="34" charset="0"/>
              </a:rPr>
              <a:t>a</a:t>
            </a:r>
            <a:r>
              <a:rPr lang="en-US" sz="2600" b="1" dirty="0">
                <a:cs typeface="Arial" panose="020B0604020202020204" pitchFamily="34" charset="0"/>
              </a:rPr>
              <a:t>: </a:t>
            </a:r>
            <a:r>
              <a:rPr lang="en-US" sz="2600" b="1" i="1" dirty="0"/>
              <a:t>µ</a:t>
            </a:r>
            <a:r>
              <a:rPr lang="en-US" sz="2600" b="1" baseline="-25000" dirty="0"/>
              <a:t>1</a:t>
            </a:r>
            <a:r>
              <a:rPr lang="en-US" sz="2600" b="1" dirty="0"/>
              <a:t> </a:t>
            </a:r>
            <a:r>
              <a:rPr lang="en-US" sz="2600" b="1" dirty="0">
                <a:cs typeface="Arial" panose="020B0604020202020204" pitchFamily="34" charset="0"/>
              </a:rPr>
              <a:t>&lt; </a:t>
            </a:r>
            <a:r>
              <a:rPr lang="en-US" sz="2600" b="1" i="1" dirty="0"/>
              <a:t>µ</a:t>
            </a:r>
            <a:r>
              <a:rPr lang="en-US" sz="2600" b="1" baseline="-25000" dirty="0"/>
              <a:t>2</a:t>
            </a:r>
          </a:p>
        </p:txBody>
      </p:sp>
      <p:pic>
        <p:nvPicPr>
          <p:cNvPr id="6" name="Picture 5" descr="A T I 84 plus 2 sample z test screen lists input: stats, sigma 1:19, sigma 2: 24; x bar 1: 234, n 1: 25, x bar 2: 240, n 2: 2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71630" y="1684164"/>
            <a:ext cx="2080090" cy="2013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mu 1 is less than mu 2, z = negative .912448597, p = .1807662795, x bar 1 = 234, x bar 2 = 240, n 1 = 25, "/>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1922706"/>
            <a:ext cx="2070549" cy="1774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sigma 2: 24, x bar 1: 234, n 1: 25, x bar 2: 240, n 2: 20, mu 1: is less than mu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8410" y="3913690"/>
            <a:ext cx="2070549" cy="2022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A T I 84 plus graph displays a standard normal curve with tail shaded left of z = negative .9124 with p = .180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644607" y="4285816"/>
            <a:ext cx="1936965" cy="1650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37083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Using Technology to Perform a Two-Sample </a:t>
            </a:r>
            <a:r>
              <a:rPr lang="en-US" sz="3600" i="1" dirty="0">
                <a:latin typeface="+mj-lt"/>
              </a:rPr>
              <a:t>z</a:t>
            </a:r>
            <a:r>
              <a:rPr lang="en-US" sz="3600" dirty="0">
                <a:latin typeface="+mj-lt"/>
              </a:rPr>
              <a:t>-Test </a:t>
            </a:r>
            <a:r>
              <a:rPr lang="en-US" sz="2000" b="0" dirty="0">
                <a:latin typeface="+mj-lt"/>
              </a:rPr>
              <a:t>(3 of 3)</a:t>
            </a:r>
            <a:endParaRPr lang="en-IN" sz="2000" b="0" dirty="0">
              <a:latin typeface="+mj-lt"/>
            </a:endParaRPr>
          </a:p>
        </p:txBody>
      </p:sp>
      <p:sp>
        <p:nvSpPr>
          <p:cNvPr id="3" name="Content Placeholder 2"/>
          <p:cNvSpPr>
            <a:spLocks noGrp="1"/>
          </p:cNvSpPr>
          <p:nvPr>
            <p:ph idx="1"/>
          </p:nvPr>
        </p:nvSpPr>
        <p:spPr>
          <a:xfrm>
            <a:off x="457200" y="1600201"/>
            <a:ext cx="4495800" cy="1981199"/>
          </a:xfrm>
        </p:spPr>
        <p:txBody>
          <a:bodyPr/>
          <a:lstStyle/>
          <a:p>
            <a:pPr marL="255600" indent="-255600"/>
            <a:r>
              <a:rPr lang="en-US" sz="2600" b="1" dirty="0">
                <a:cs typeface="Arial" charset="0"/>
              </a:rPr>
              <a:t>Decision: Fail to Reject </a:t>
            </a:r>
            <a:r>
              <a:rPr lang="en-US" sz="2600" b="1" i="1" dirty="0"/>
              <a:t>H</a:t>
            </a:r>
            <a:r>
              <a:rPr lang="en-US" sz="2600" b="1" baseline="-25000" dirty="0"/>
              <a:t>0</a:t>
            </a:r>
            <a:endParaRPr lang="en-US" sz="2600" dirty="0"/>
          </a:p>
          <a:p>
            <a:pPr marL="288925" indent="0">
              <a:buNone/>
            </a:pPr>
            <a:r>
              <a:rPr lang="en-US" sz="2400" dirty="0"/>
              <a:t>At the 1% level of significance, there is not enough evidence to support the travel agency</a:t>
            </a:r>
            <a:r>
              <a:rPr lang="en-US" altLang="en-US" sz="2400" dirty="0"/>
              <a:t>’</a:t>
            </a:r>
            <a:r>
              <a:rPr lang="en-US" sz="2400" dirty="0"/>
              <a:t>s claim.</a:t>
            </a:r>
          </a:p>
        </p:txBody>
      </p:sp>
      <p:pic>
        <p:nvPicPr>
          <p:cNvPr id="4" name="Picture 3" descr="Rejection region: a standard normal curve has tail shaded left of negative 2.33 with area 0.01. Z = negative 0.91 is right of the shaded tai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1676400"/>
            <a:ext cx="3028110" cy="2405139"/>
          </a:xfrm>
          <a:prstGeom prst="rect">
            <a:avLst/>
          </a:prstGeom>
        </p:spPr>
      </p:pic>
    </p:spTree>
    <p:extLst>
      <p:ext uri="{BB962C8B-B14F-4D97-AF65-F5344CB8AC3E}">
        <p14:creationId xmlns:p14="http://schemas.microsoft.com/office/powerpoint/2010/main" val="2384432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Section 8.1 Summary</a:t>
            </a:r>
            <a:endParaRPr lang="en-IN" sz="3600" dirty="0">
              <a:latin typeface="+mj-lt"/>
            </a:endParaRPr>
          </a:p>
        </p:txBody>
      </p:sp>
      <p:sp>
        <p:nvSpPr>
          <p:cNvPr id="3" name="Content Placeholder 2"/>
          <p:cNvSpPr>
            <a:spLocks noGrp="1"/>
          </p:cNvSpPr>
          <p:nvPr>
            <p:ph idx="1"/>
          </p:nvPr>
        </p:nvSpPr>
        <p:spPr/>
        <p:txBody>
          <a:bodyPr/>
          <a:lstStyle/>
          <a:p>
            <a:r>
              <a:rPr lang="en-US" sz="2600" dirty="0"/>
              <a:t>Determined whether two samples are independent or dependent</a:t>
            </a:r>
          </a:p>
          <a:p>
            <a:r>
              <a:rPr lang="en-US" sz="2600" dirty="0"/>
              <a:t>Introduced to two-sample hypothesis testing for the difference between two population parameters</a:t>
            </a:r>
          </a:p>
          <a:p>
            <a:r>
              <a:rPr lang="en-US" sz="2600" dirty="0"/>
              <a:t>Performed a two-sample </a:t>
            </a:r>
            <a:r>
              <a:rPr lang="en-US" sz="2600" i="1" dirty="0"/>
              <a:t>z</a:t>
            </a:r>
            <a:r>
              <a:rPr lang="en-US" sz="2600" dirty="0"/>
              <a:t>-test for the difference between two means </a:t>
            </a:r>
            <a:r>
              <a:rPr lang="en-US" sz="2600" i="1" dirty="0"/>
              <a:t>µ</a:t>
            </a:r>
            <a:r>
              <a:rPr lang="en-US" sz="2600" baseline="-25000" dirty="0"/>
              <a:t>1</a:t>
            </a:r>
            <a:r>
              <a:rPr lang="en-US" sz="2600" dirty="0"/>
              <a:t> and </a:t>
            </a:r>
            <a:r>
              <a:rPr lang="en-US" sz="2600" i="1" dirty="0"/>
              <a:t>µ</a:t>
            </a:r>
            <a:r>
              <a:rPr lang="en-US" sz="2600" baseline="-25000" dirty="0"/>
              <a:t>2 </a:t>
            </a:r>
            <a:r>
              <a:rPr lang="en-US" sz="2600" dirty="0"/>
              <a:t>using independent samples with </a:t>
            </a:r>
            <a:r>
              <a:rPr lang="el-GR" sz="2600" i="1" dirty="0"/>
              <a:t>σ</a:t>
            </a:r>
            <a:r>
              <a:rPr lang="en-IN" sz="2600" baseline="-25000" dirty="0"/>
              <a:t>1</a:t>
            </a:r>
            <a:r>
              <a:rPr lang="en-US" sz="2600" dirty="0"/>
              <a:t> </a:t>
            </a:r>
            <a:r>
              <a:rPr lang="en-US" sz="2600" dirty="0">
                <a:sym typeface="Symbol" panose="05050102010706020507" pitchFamily="18" charset="2"/>
              </a:rPr>
              <a:t>and </a:t>
            </a:r>
            <a:r>
              <a:rPr lang="el-GR" sz="2600" i="1" dirty="0"/>
              <a:t>σ</a:t>
            </a:r>
            <a:r>
              <a:rPr lang="en-IN" sz="2600" baseline="-25000" dirty="0"/>
              <a:t>2 </a:t>
            </a:r>
            <a:r>
              <a:rPr lang="en-US" sz="2600" dirty="0">
                <a:sym typeface="Symbol" panose="05050102010706020507" pitchFamily="18" charset="2"/>
              </a:rPr>
              <a:t>known</a:t>
            </a:r>
            <a:endParaRPr lang="en-IN" sz="2600" dirty="0"/>
          </a:p>
        </p:txBody>
      </p:sp>
    </p:spTree>
    <p:extLst>
      <p:ext uri="{BB962C8B-B14F-4D97-AF65-F5344CB8AC3E}">
        <p14:creationId xmlns:p14="http://schemas.microsoft.com/office/powerpoint/2010/main" val="3627930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000" dirty="0">
                <a:latin typeface="+mj-lt"/>
              </a:rPr>
              <a:t>Section 8.1</a:t>
            </a:r>
            <a:endParaRPr lang="en-IN" sz="4000" dirty="0">
              <a:latin typeface="+mj-lt"/>
            </a:endParaRPr>
          </a:p>
        </p:txBody>
      </p:sp>
      <p:sp>
        <p:nvSpPr>
          <p:cNvPr id="3" name="Subtitle 2"/>
          <p:cNvSpPr>
            <a:spLocks noGrp="1"/>
          </p:cNvSpPr>
          <p:nvPr>
            <p:ph type="subTitle" idx="1"/>
          </p:nvPr>
        </p:nvSpPr>
        <p:spPr/>
        <p:txBody>
          <a:bodyPr/>
          <a:lstStyle/>
          <a:p>
            <a:pPr algn="ctr">
              <a:spcBef>
                <a:spcPct val="0"/>
              </a:spcBef>
              <a:buClrTx/>
              <a:defRPr/>
            </a:pPr>
            <a:r>
              <a:rPr lang="en-US" altLang="en-US" sz="3600" dirty="0"/>
              <a:t>Testing the Difference Between Means (Independent Samples, </a:t>
            </a:r>
            <a:r>
              <a:rPr lang="el-GR" sz="3600" i="1" dirty="0"/>
              <a:t>σ</a:t>
            </a:r>
            <a:r>
              <a:rPr lang="en-IN" sz="3600" baseline="-25000" dirty="0"/>
              <a:t>1</a:t>
            </a:r>
            <a:r>
              <a:rPr lang="en-US" altLang="en-US" sz="3600" dirty="0"/>
              <a:t> </a:t>
            </a:r>
            <a:r>
              <a:rPr lang="en-US" altLang="en-US" sz="3600" dirty="0">
                <a:sym typeface="Symbol"/>
              </a:rPr>
              <a:t>and </a:t>
            </a:r>
            <a:r>
              <a:rPr lang="el-GR" sz="3600" i="1" dirty="0"/>
              <a:t>σ</a:t>
            </a:r>
            <a:r>
              <a:rPr lang="en-IN" sz="3600" baseline="-25000" dirty="0"/>
              <a:t>2 </a:t>
            </a:r>
            <a:r>
              <a:rPr lang="en-US" altLang="en-US" sz="3600" dirty="0">
                <a:sym typeface="Symbol"/>
              </a:rPr>
              <a:t>Known</a:t>
            </a:r>
            <a:r>
              <a:rPr lang="en-US" altLang="en-US" sz="3600" dirty="0"/>
              <a:t>)</a:t>
            </a:r>
            <a:endParaRPr lang="en-IN" sz="3600" dirty="0"/>
          </a:p>
        </p:txBody>
      </p:sp>
    </p:spTree>
    <p:extLst>
      <p:ext uri="{BB962C8B-B14F-4D97-AF65-F5344CB8AC3E}">
        <p14:creationId xmlns:p14="http://schemas.microsoft.com/office/powerpoint/2010/main" val="847190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Section 8.1 Objectives</a:t>
            </a:r>
            <a:endParaRPr lang="en-IN" sz="3600" dirty="0">
              <a:latin typeface="+mj-lt"/>
            </a:endParaRPr>
          </a:p>
        </p:txBody>
      </p:sp>
      <p:sp>
        <p:nvSpPr>
          <p:cNvPr id="3" name="Content Placeholder 2"/>
          <p:cNvSpPr>
            <a:spLocks noGrp="1"/>
          </p:cNvSpPr>
          <p:nvPr>
            <p:ph idx="1"/>
          </p:nvPr>
        </p:nvSpPr>
        <p:spPr/>
        <p:txBody>
          <a:bodyPr/>
          <a:lstStyle/>
          <a:p>
            <a:pPr marL="255600" indent="-255600">
              <a:buSzPct val="100000"/>
            </a:pPr>
            <a:r>
              <a:rPr lang="en-US" sz="2600" dirty="0"/>
              <a:t>How to determine whether two samples are independent or dependent</a:t>
            </a:r>
          </a:p>
          <a:p>
            <a:pPr marL="255600" indent="-255600">
              <a:buSzPct val="100000"/>
            </a:pPr>
            <a:r>
              <a:rPr lang="en-US" sz="2600" dirty="0"/>
              <a:t>An introduction to two-sample hypothesis testing for the difference between two population parameters</a:t>
            </a:r>
          </a:p>
          <a:p>
            <a:pPr marL="255600" indent="-255600">
              <a:buSzPct val="100000"/>
            </a:pPr>
            <a:r>
              <a:rPr lang="en-US" sz="2600" dirty="0"/>
              <a:t>Perform a two-sample </a:t>
            </a:r>
            <a:r>
              <a:rPr lang="en-US" sz="2600" i="1" dirty="0"/>
              <a:t>z</a:t>
            </a:r>
            <a:r>
              <a:rPr lang="en-US" sz="2600" dirty="0"/>
              <a:t>-test for the difference between two means </a:t>
            </a:r>
            <a:r>
              <a:rPr lang="en-US" sz="2600" i="1" dirty="0"/>
              <a:t>µ</a:t>
            </a:r>
            <a:r>
              <a:rPr lang="en-US" sz="2600" baseline="-25000" dirty="0"/>
              <a:t>1</a:t>
            </a:r>
            <a:r>
              <a:rPr lang="en-US" sz="2600" dirty="0"/>
              <a:t> and </a:t>
            </a:r>
            <a:r>
              <a:rPr lang="en-US" sz="2600" i="1" dirty="0"/>
              <a:t>µ</a:t>
            </a:r>
            <a:r>
              <a:rPr lang="en-US" sz="2600" baseline="-25000" dirty="0"/>
              <a:t>2</a:t>
            </a:r>
            <a:r>
              <a:rPr lang="en-US" sz="2600" dirty="0"/>
              <a:t> using independent samples with </a:t>
            </a:r>
            <a:r>
              <a:rPr lang="el-GR" sz="2600" i="1" dirty="0"/>
              <a:t>σ</a:t>
            </a:r>
            <a:r>
              <a:rPr lang="en-IN" sz="2600" baseline="-25000" dirty="0"/>
              <a:t>1</a:t>
            </a:r>
            <a:r>
              <a:rPr lang="en-US" sz="2600" dirty="0"/>
              <a:t> </a:t>
            </a:r>
            <a:r>
              <a:rPr lang="en-US" sz="2600" dirty="0">
                <a:sym typeface="Symbol" panose="05050102010706020507" pitchFamily="18" charset="2"/>
              </a:rPr>
              <a:t>and</a:t>
            </a:r>
            <a:r>
              <a:rPr lang="el-GR" sz="2600" i="1" dirty="0"/>
              <a:t> σ</a:t>
            </a:r>
            <a:r>
              <a:rPr lang="en-IN" sz="2600" baseline="-25000" dirty="0"/>
              <a:t>2</a:t>
            </a:r>
            <a:r>
              <a:rPr lang="en-US" sz="2600" dirty="0">
                <a:sym typeface="Symbol" panose="05050102010706020507" pitchFamily="18" charset="2"/>
              </a:rPr>
              <a:t> known</a:t>
            </a:r>
            <a:endParaRPr lang="en-IN" sz="2600" dirty="0"/>
          </a:p>
        </p:txBody>
      </p:sp>
    </p:spTree>
    <p:extLst>
      <p:ext uri="{BB962C8B-B14F-4D97-AF65-F5344CB8AC3E}">
        <p14:creationId xmlns:p14="http://schemas.microsoft.com/office/powerpoint/2010/main" val="2160271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Two Sample Hypothesis Test</a:t>
            </a:r>
            <a:endParaRPr lang="en-IN" sz="3600" dirty="0">
              <a:latin typeface="+mj-lt"/>
            </a:endParaRPr>
          </a:p>
        </p:txBody>
      </p:sp>
      <p:sp>
        <p:nvSpPr>
          <p:cNvPr id="3" name="Content Placeholder 2"/>
          <p:cNvSpPr>
            <a:spLocks noGrp="1"/>
          </p:cNvSpPr>
          <p:nvPr>
            <p:ph idx="1"/>
          </p:nvPr>
        </p:nvSpPr>
        <p:spPr/>
        <p:txBody>
          <a:bodyPr/>
          <a:lstStyle/>
          <a:p>
            <a:pPr marL="255600" indent="-255600"/>
            <a:r>
              <a:rPr lang="en-US" sz="2700" dirty="0"/>
              <a:t>Compares two parameters from two populations.</a:t>
            </a:r>
          </a:p>
          <a:p>
            <a:pPr marL="255600" indent="-255600"/>
            <a:r>
              <a:rPr lang="en-US" sz="2700" dirty="0"/>
              <a:t>Sampling methods:</a:t>
            </a:r>
          </a:p>
          <a:p>
            <a:pPr marL="741600" lvl="1" indent="-284400"/>
            <a:r>
              <a:rPr lang="en-US" sz="2600" b="1" dirty="0">
                <a:ea typeface="Times New Roman" panose="02020603050405020304" pitchFamily="18" charset="0"/>
              </a:rPr>
              <a:t>Independent Samples</a:t>
            </a:r>
          </a:p>
          <a:p>
            <a:pPr marL="1144800" lvl="2" indent="-230400"/>
            <a:r>
              <a:rPr lang="en-US" sz="2400" dirty="0">
                <a:ea typeface="Times New Roman" panose="02020603050405020304" pitchFamily="18" charset="0"/>
              </a:rPr>
              <a:t>The sample selected from one population is not related to the sample selected from the second population.</a:t>
            </a:r>
          </a:p>
          <a:p>
            <a:pPr marL="741600" lvl="1" indent="-284400"/>
            <a:r>
              <a:rPr lang="en-US" sz="2600" b="1" dirty="0">
                <a:ea typeface="Times New Roman" panose="02020603050405020304" pitchFamily="18" charset="0"/>
              </a:rPr>
              <a:t>Dependent Samples </a:t>
            </a:r>
            <a:r>
              <a:rPr lang="en-US" sz="2600" dirty="0">
                <a:ea typeface="Times New Roman" panose="02020603050405020304" pitchFamily="18" charset="0"/>
              </a:rPr>
              <a:t>(</a:t>
            </a:r>
            <a:r>
              <a:rPr lang="en-US" sz="2600" b="1" dirty="0">
                <a:ea typeface="Times New Roman" panose="02020603050405020304" pitchFamily="18" charset="0"/>
              </a:rPr>
              <a:t>paired</a:t>
            </a:r>
            <a:r>
              <a:rPr lang="en-US" sz="2600" dirty="0">
                <a:ea typeface="Times New Roman" panose="02020603050405020304" pitchFamily="18" charset="0"/>
              </a:rPr>
              <a:t> or </a:t>
            </a:r>
            <a:r>
              <a:rPr lang="en-US" sz="2600" b="1" dirty="0">
                <a:ea typeface="Times New Roman" panose="02020603050405020304" pitchFamily="18" charset="0"/>
              </a:rPr>
              <a:t>matched samples</a:t>
            </a:r>
            <a:r>
              <a:rPr lang="en-US" sz="2600" dirty="0">
                <a:ea typeface="Times New Roman" panose="02020603050405020304" pitchFamily="18" charset="0"/>
              </a:rPr>
              <a:t>)</a:t>
            </a:r>
          </a:p>
          <a:p>
            <a:pPr marL="1144800" lvl="2" indent="-230400"/>
            <a:r>
              <a:rPr lang="en-US" sz="2400" dirty="0">
                <a:ea typeface="Times New Roman" panose="02020603050405020304" pitchFamily="18" charset="0"/>
              </a:rPr>
              <a:t>Each member of one sample corresponds to a member of the other sample.</a:t>
            </a:r>
            <a:endParaRPr lang="en-IN" sz="2400" dirty="0"/>
          </a:p>
        </p:txBody>
      </p:sp>
    </p:spTree>
    <p:extLst>
      <p:ext uri="{BB962C8B-B14F-4D97-AF65-F5344CB8AC3E}">
        <p14:creationId xmlns:p14="http://schemas.microsoft.com/office/powerpoint/2010/main" val="2334548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Independent and Dependent Samples</a:t>
            </a:r>
            <a:endParaRPr lang="en-IN" sz="3600" dirty="0">
              <a:latin typeface="+mj-lt"/>
            </a:endParaRPr>
          </a:p>
        </p:txBody>
      </p:sp>
      <p:pic>
        <p:nvPicPr>
          <p:cNvPr id="4" name="Content Placeholder 3" descr="Independent samples: sample 1 has four points and sample 2 has seven separate points. Dependent samples: samples 1 and 2 each have four points, each connected to a point in the other sampl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76287" y="2438400"/>
            <a:ext cx="7591425" cy="2876550"/>
          </a:xfrm>
        </p:spPr>
      </p:pic>
    </p:spTree>
    <p:extLst>
      <p:ext uri="{BB962C8B-B14F-4D97-AF65-F5344CB8AC3E}">
        <p14:creationId xmlns:p14="http://schemas.microsoft.com/office/powerpoint/2010/main" val="327167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Independent and Dependent Samples </a:t>
            </a:r>
            <a:r>
              <a:rPr lang="en-US" sz="2000" b="0" dirty="0">
                <a:latin typeface="+mj-lt"/>
              </a:rPr>
              <a:t>(1 of 2)</a:t>
            </a:r>
            <a:endParaRPr lang="en-IN" sz="2000" b="0" dirty="0">
              <a:latin typeface="+mj-lt"/>
            </a:endParaRPr>
          </a:p>
        </p:txBody>
      </p:sp>
      <p:sp>
        <p:nvSpPr>
          <p:cNvPr id="3" name="Content Placeholder 2"/>
          <p:cNvSpPr>
            <a:spLocks noGrp="1"/>
          </p:cNvSpPr>
          <p:nvPr>
            <p:ph idx="1"/>
          </p:nvPr>
        </p:nvSpPr>
        <p:spPr/>
        <p:txBody>
          <a:bodyPr/>
          <a:lstStyle/>
          <a:p>
            <a:pPr marL="0" indent="0">
              <a:buNone/>
            </a:pPr>
            <a:r>
              <a:rPr lang="en-US" sz="2400" dirty="0"/>
              <a:t>Classify the pair of samples as independent or dependent.</a:t>
            </a:r>
          </a:p>
          <a:p>
            <a:r>
              <a:rPr lang="en-US" sz="2400" dirty="0"/>
              <a:t>Sample 1: Weights of 65 college students before their freshman year begins.</a:t>
            </a:r>
          </a:p>
          <a:p>
            <a:r>
              <a:rPr lang="en-US" sz="2400" dirty="0"/>
              <a:t>Sample 2: Weights of the same 65 college students after their freshmen year.</a:t>
            </a:r>
          </a:p>
          <a:p>
            <a:pPr marL="0" indent="0">
              <a:buNone/>
            </a:pPr>
            <a:r>
              <a:rPr lang="en-US" sz="2800" b="1" dirty="0"/>
              <a:t>Solution</a:t>
            </a:r>
            <a:endParaRPr lang="en-US" sz="2400" dirty="0"/>
          </a:p>
          <a:p>
            <a:pPr marL="0" indent="0">
              <a:spcBef>
                <a:spcPts val="1000"/>
              </a:spcBef>
              <a:buNone/>
            </a:pPr>
            <a:r>
              <a:rPr lang="en-US" sz="2400" b="1" dirty="0"/>
              <a:t>Dependent Samples </a:t>
            </a:r>
            <a:r>
              <a:rPr lang="en-US" sz="2400" dirty="0"/>
              <a:t>(The samples can be paired with respect to each student)</a:t>
            </a:r>
            <a:endParaRPr lang="en-IN" sz="2400" dirty="0"/>
          </a:p>
        </p:txBody>
      </p:sp>
    </p:spTree>
    <p:extLst>
      <p:ext uri="{BB962C8B-B14F-4D97-AF65-F5344CB8AC3E}">
        <p14:creationId xmlns:p14="http://schemas.microsoft.com/office/powerpoint/2010/main" val="3551389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Independent and Dependent Samples </a:t>
            </a:r>
            <a:r>
              <a:rPr lang="en-US" sz="2000" b="0" dirty="0">
                <a:latin typeface="+mj-lt"/>
              </a:rPr>
              <a:t>(2 of 2)</a:t>
            </a:r>
            <a:endParaRPr lang="en-IN" sz="2000" b="0" dirty="0">
              <a:latin typeface="+mj-lt"/>
            </a:endParaRPr>
          </a:p>
        </p:txBody>
      </p:sp>
      <p:sp>
        <p:nvSpPr>
          <p:cNvPr id="3" name="Content Placeholder 2"/>
          <p:cNvSpPr>
            <a:spLocks noGrp="1"/>
          </p:cNvSpPr>
          <p:nvPr>
            <p:ph idx="1"/>
          </p:nvPr>
        </p:nvSpPr>
        <p:spPr/>
        <p:txBody>
          <a:bodyPr/>
          <a:lstStyle/>
          <a:p>
            <a:pPr marL="0" indent="0">
              <a:buNone/>
            </a:pPr>
            <a:r>
              <a:rPr lang="en-US" sz="2400" dirty="0"/>
              <a:t>Classify the pair of samples as independent or dependent.</a:t>
            </a:r>
          </a:p>
          <a:p>
            <a:r>
              <a:rPr lang="en-US" sz="2400" dirty="0"/>
              <a:t>Sample 1: Scores for 38 adults males on a psycho-logical screening test for attention-deficit hyperactivity disorder.</a:t>
            </a:r>
          </a:p>
          <a:p>
            <a:r>
              <a:rPr lang="en-US" sz="2400" dirty="0"/>
              <a:t>Sample 2: Scores for 50 adult females on a psycho-logical screening test for attention-deficit hyperactivity disorder.</a:t>
            </a:r>
          </a:p>
          <a:p>
            <a:pPr marL="0" indent="0">
              <a:buNone/>
            </a:pPr>
            <a:r>
              <a:rPr lang="en-US" sz="2800" b="1" dirty="0"/>
              <a:t>Solution</a:t>
            </a:r>
            <a:endParaRPr lang="en-US" sz="2800" dirty="0"/>
          </a:p>
          <a:p>
            <a:pPr marL="0" indent="0">
              <a:spcBef>
                <a:spcPts val="1000"/>
              </a:spcBef>
              <a:buNone/>
            </a:pPr>
            <a:r>
              <a:rPr lang="en-US" sz="2400" b="1" dirty="0"/>
              <a:t>Independent Samples </a:t>
            </a:r>
            <a:r>
              <a:rPr lang="en-US" sz="2400" dirty="0"/>
              <a:t>(Not possible to form a pairing between the members of the samples; the sample sizes are different, and the data represent scores for different individuals.)</a:t>
            </a:r>
            <a:endParaRPr lang="en-IN" sz="2400" dirty="0"/>
          </a:p>
        </p:txBody>
      </p:sp>
    </p:spTree>
    <p:extLst>
      <p:ext uri="{BB962C8B-B14F-4D97-AF65-F5344CB8AC3E}">
        <p14:creationId xmlns:p14="http://schemas.microsoft.com/office/powerpoint/2010/main" val="2643425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Two Sample Hypothesis Test with Independent Samples </a:t>
            </a:r>
            <a:r>
              <a:rPr lang="en-US" sz="2000" b="0" dirty="0">
                <a:latin typeface="+mj-lt"/>
              </a:rPr>
              <a:t>(1 of 2)</a:t>
            </a:r>
            <a:endParaRPr lang="en-IN" sz="2000" b="0" dirty="0">
              <a:latin typeface="+mj-lt"/>
            </a:endParaRPr>
          </a:p>
        </p:txBody>
      </p:sp>
      <p:sp>
        <p:nvSpPr>
          <p:cNvPr id="3" name="Content Placeholder 2"/>
          <p:cNvSpPr>
            <a:spLocks noGrp="1"/>
          </p:cNvSpPr>
          <p:nvPr>
            <p:ph idx="1"/>
          </p:nvPr>
        </p:nvSpPr>
        <p:spPr/>
        <p:txBody>
          <a:bodyPr/>
          <a:lstStyle/>
          <a:p>
            <a:pPr marL="442800" indent="-442800">
              <a:buFont typeface="Wingdings" panose="05000000000000000000" pitchFamily="2" charset="2"/>
              <a:buAutoNum type="arabicPeriod"/>
            </a:pPr>
            <a:r>
              <a:rPr lang="en-US" sz="2600" b="1" dirty="0"/>
              <a:t>Null hypothesis </a:t>
            </a:r>
            <a:r>
              <a:rPr lang="en-US" sz="2600" b="1" i="1" dirty="0"/>
              <a:t>H</a:t>
            </a:r>
            <a:r>
              <a:rPr lang="en-US" sz="2600" b="1" baseline="-25000" dirty="0"/>
              <a:t>0</a:t>
            </a:r>
            <a:r>
              <a:rPr lang="en-US" sz="2600" dirty="0"/>
              <a:t> </a:t>
            </a:r>
          </a:p>
          <a:p>
            <a:pPr marL="741600" lvl="1" indent="-284400"/>
            <a:r>
              <a:rPr lang="en-US" sz="2400" dirty="0">
                <a:ea typeface="Times New Roman" panose="02020603050405020304" pitchFamily="18" charset="0"/>
              </a:rPr>
              <a:t>A statistical hypothesis that usually states there is no difference between the parameters of two populations. </a:t>
            </a:r>
          </a:p>
          <a:p>
            <a:pPr marL="741600" lvl="1" indent="-284400"/>
            <a:r>
              <a:rPr lang="en-US" sz="2400" dirty="0">
                <a:ea typeface="Times New Roman" panose="02020603050405020304" pitchFamily="18" charset="0"/>
              </a:rPr>
              <a:t>Always contains the symbol </a:t>
            </a:r>
            <a:r>
              <a:rPr lang="en-US" sz="2400" dirty="0">
                <a:ea typeface="Times New Roman" panose="02020603050405020304" pitchFamily="18" charset="0"/>
                <a:sym typeface="Symbol" panose="05050102010706020507" pitchFamily="18" charset="2"/>
              </a:rPr>
              <a:t>, =, or .</a:t>
            </a:r>
          </a:p>
          <a:p>
            <a:pPr marL="442800" indent="-442800">
              <a:buFont typeface="Wingdings" panose="05000000000000000000" pitchFamily="2" charset="2"/>
              <a:buAutoNum type="arabicPeriod"/>
            </a:pPr>
            <a:r>
              <a:rPr lang="en-US" sz="2600" b="1" dirty="0">
                <a:sym typeface="Symbol" panose="05050102010706020507" pitchFamily="18" charset="2"/>
              </a:rPr>
              <a:t>Alternative </a:t>
            </a:r>
            <a:r>
              <a:rPr lang="en-US" sz="2600" b="1" dirty="0"/>
              <a:t>hypothesis </a:t>
            </a:r>
            <a:r>
              <a:rPr lang="en-US" sz="2600" b="1" i="1" dirty="0"/>
              <a:t>H</a:t>
            </a:r>
            <a:r>
              <a:rPr lang="en-US" sz="2600" b="1" baseline="-25000" dirty="0"/>
              <a:t>a</a:t>
            </a:r>
            <a:r>
              <a:rPr lang="en-US" sz="2600" dirty="0"/>
              <a:t> </a:t>
            </a:r>
          </a:p>
          <a:p>
            <a:pPr marL="741600" lvl="1" indent="-284400"/>
            <a:r>
              <a:rPr lang="en-US" sz="2400" dirty="0">
                <a:ea typeface="Times New Roman" panose="02020603050405020304" pitchFamily="18" charset="0"/>
              </a:rPr>
              <a:t>A statistical hypothesis that is true when </a:t>
            </a:r>
            <a:r>
              <a:rPr lang="en-US" sz="2400" i="1" dirty="0">
                <a:ea typeface="Times New Roman" panose="02020603050405020304" pitchFamily="18" charset="0"/>
              </a:rPr>
              <a:t>H</a:t>
            </a:r>
            <a:r>
              <a:rPr lang="en-US" sz="2400" baseline="-25000" dirty="0">
                <a:ea typeface="Times New Roman" panose="02020603050405020304" pitchFamily="18" charset="0"/>
              </a:rPr>
              <a:t>0</a:t>
            </a:r>
            <a:r>
              <a:rPr lang="en-US" sz="2400" dirty="0">
                <a:ea typeface="Times New Roman" panose="02020603050405020304" pitchFamily="18" charset="0"/>
              </a:rPr>
              <a:t> is false. </a:t>
            </a:r>
          </a:p>
          <a:p>
            <a:pPr marL="741600" lvl="1" indent="-284400"/>
            <a:r>
              <a:rPr lang="en-US" sz="2400" dirty="0">
                <a:ea typeface="Times New Roman" panose="02020603050405020304" pitchFamily="18" charset="0"/>
              </a:rPr>
              <a:t>Always contains the symbol &gt;, </a:t>
            </a:r>
            <a:r>
              <a:rPr lang="en-US" sz="2400" dirty="0">
                <a:ea typeface="Times New Roman" panose="02020603050405020304" pitchFamily="18" charset="0"/>
                <a:sym typeface="Symbol" panose="05050102010706020507" pitchFamily="18" charset="2"/>
              </a:rPr>
              <a:t>, or &lt;.</a:t>
            </a:r>
            <a:endParaRPr lang="en-IN" sz="2400" dirty="0"/>
          </a:p>
        </p:txBody>
      </p:sp>
    </p:spTree>
    <p:extLst>
      <p:ext uri="{BB962C8B-B14F-4D97-AF65-F5344CB8AC3E}">
        <p14:creationId xmlns:p14="http://schemas.microsoft.com/office/powerpoint/2010/main" val="541146681"/>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1274</TotalTime>
  <Words>1152</Words>
  <Application>Microsoft Office PowerPoint</Application>
  <PresentationFormat>On-screen Show (4:3)</PresentationFormat>
  <Paragraphs>96</Paragraphs>
  <Slides>22</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Symbol</vt:lpstr>
      <vt:lpstr>Times New Roman</vt:lpstr>
      <vt:lpstr>Verdana</vt:lpstr>
      <vt:lpstr>Wingdings</vt:lpstr>
      <vt:lpstr>508 Lecture</vt:lpstr>
      <vt:lpstr>Elementary Statistics: Picturing The World</vt:lpstr>
      <vt:lpstr>Chapter Outline</vt:lpstr>
      <vt:lpstr>Section 8.1</vt:lpstr>
      <vt:lpstr>Section 8.1 Objectives</vt:lpstr>
      <vt:lpstr>Two Sample Hypothesis Test</vt:lpstr>
      <vt:lpstr>Independent and Dependent Samples</vt:lpstr>
      <vt:lpstr>Example: Independent and Dependent Samples (1 of 2)</vt:lpstr>
      <vt:lpstr>Example: Independent and Dependent Samples (2 of 2)</vt:lpstr>
      <vt:lpstr>Two Sample Hypothesis Test with Independent Samples (1 of 2)</vt:lpstr>
      <vt:lpstr>Two Sample Hypothesis Test with Independent Samples (2 of 2)</vt:lpstr>
      <vt:lpstr>Two Sample z-Test for the Difference Between Means (1 of 3)</vt:lpstr>
      <vt:lpstr>Two Sample z-Test for the Difference Between Means (2 of 3)</vt:lpstr>
      <vt:lpstr>Two Sample z-Test for the Difference Between Means (3 of 3)</vt:lpstr>
      <vt:lpstr>Using a Two-Sample z-Test for the Difference Between Means (Large Independent Samples) (1 of 3)</vt:lpstr>
      <vt:lpstr>Using a Two-Sample z-Test for the Difference Between Means (Large Independent Samples) (2 of 3)</vt:lpstr>
      <vt:lpstr>Using a Two-Sample z-Test for the Difference Between Means (Large Independent Samples) (3 of 3)</vt:lpstr>
      <vt:lpstr>Example: Two-Sample z-Test for the Difference Between Means (1 of 2)</vt:lpstr>
      <vt:lpstr>Example: Two-Sample z-Test for the Difference Between Means (2 of 2)</vt:lpstr>
      <vt:lpstr>Example: Using Technology to Perform a Two-Sample z-Test (1 of 3)</vt:lpstr>
      <vt:lpstr>Example: Using Technology to Perform a Two-Sample z-Test (2 of 3)</vt:lpstr>
      <vt:lpstr>Example: Using Technology to Perform a Two-Sample z-Test (3 of 3)</vt:lpstr>
      <vt:lpstr>Section 8.1 Summary</vt:lpstr>
    </vt:vector>
  </TitlesOfParts>
  <Company>echosvoice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Elementary Statistics: Picturing The World, 6e</dc:title>
  <dc:subject>Statistics</dc:subject>
  <dc:creator>Larson/Farber</dc:creator>
  <cp:lastModifiedBy>Mandy</cp:lastModifiedBy>
  <cp:revision>396</cp:revision>
  <dcterms:created xsi:type="dcterms:W3CDTF">2014-07-14T20:04:21Z</dcterms:created>
  <dcterms:modified xsi:type="dcterms:W3CDTF">2018-06-10T02:29:09Z</dcterms:modified>
</cp:coreProperties>
</file>