
<file path=[Content_Types].xml><?xml version="1.0" encoding="utf-8"?>
<Types xmlns="http://schemas.openxmlformats.org/package/2006/content-types">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377" r:id="rId2"/>
    <p:sldId id="378" r:id="rId3"/>
    <p:sldId id="379" r:id="rId4"/>
    <p:sldId id="380" r:id="rId5"/>
    <p:sldId id="381" r:id="rId6"/>
    <p:sldId id="384" r:id="rId7"/>
    <p:sldId id="385" r:id="rId8"/>
    <p:sldId id="396" r:id="rId9"/>
    <p:sldId id="397" r:id="rId10"/>
    <p:sldId id="387" r:id="rId11"/>
    <p:sldId id="388" r:id="rId12"/>
    <p:sldId id="389" r:id="rId13"/>
    <p:sldId id="398" r:id="rId14"/>
    <p:sldId id="391" r:id="rId15"/>
    <p:sldId id="392" r:id="rId16"/>
    <p:sldId id="39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ser" initials="l" lastIdx="2" clrIdx="0">
    <p:extLst>
      <p:ext uri="{19B8F6BF-5375-455C-9EA6-DF929625EA0E}">
        <p15:presenceInfo xmlns:p15="http://schemas.microsoft.com/office/powerpoint/2012/main" userId="la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FDB940"/>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5" autoAdjust="0"/>
    <p:restoredTop sz="86421" autoAdjust="0"/>
  </p:normalViewPr>
  <p:slideViewPr>
    <p:cSldViewPr>
      <p:cViewPr varScale="1">
        <p:scale>
          <a:sx n="100" d="100"/>
          <a:sy n="100" d="100"/>
        </p:scale>
        <p:origin x="3432"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4" d="100"/>
          <a:sy n="54" d="100"/>
        </p:scale>
        <p:origin x="179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t>6/9/2018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t>6/9/2018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1</a:t>
            </a:fld>
            <a:endParaRPr lang="en-US" dirty="0"/>
          </a:p>
        </p:txBody>
      </p:sp>
    </p:spTree>
    <p:extLst>
      <p:ext uri="{BB962C8B-B14F-4D97-AF65-F5344CB8AC3E}">
        <p14:creationId xmlns:p14="http://schemas.microsoft.com/office/powerpoint/2010/main" val="12795816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6/9/2018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pic>
        <p:nvPicPr>
          <p:cNvPr id="8" name="Picture 7"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9" name="TextBox 8"/>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2015, 2012, 2009 Pearson Education, Inc. All Rights Reserved</a:t>
            </a:r>
          </a:p>
        </p:txBody>
      </p:sp>
    </p:spTree>
    <p:extLst>
      <p:ext uri="{BB962C8B-B14F-4D97-AF65-F5344CB8AC3E}">
        <p14:creationId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6/9/2018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7" name="Picture 6"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11" name="TextBox 10"/>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2015, 2012, 2009 Pearson Education, Inc. All Rights Reserved</a:t>
            </a:r>
          </a:p>
        </p:txBody>
      </p:sp>
    </p:spTree>
    <p:extLst>
      <p:ext uri="{BB962C8B-B14F-4D97-AF65-F5344CB8AC3E}">
        <p14:creationId xmlns:p14="http://schemas.microsoft.com/office/powerpoint/2010/main" val="3711136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6/9/2018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grpSp>
        <p:nvGrpSpPr>
          <p:cNvPr id="2" name="Group 4"/>
          <p:cNvGrpSpPr>
            <a:grpSpLocks noChangeAspect="1"/>
          </p:cNvGrpSpPr>
          <p:nvPr userDrawn="1"/>
        </p:nvGrpSpPr>
        <p:grpSpPr bwMode="auto">
          <a:xfrm>
            <a:off x="57755" y="6407126"/>
            <a:ext cx="1611690" cy="417560"/>
            <a:chOff x="21" y="4059"/>
            <a:chExt cx="1046" cy="271"/>
          </a:xfrm>
        </p:grpSpPr>
        <p:sp>
          <p:nvSpPr>
            <p:cNvPr id="3" name="AutoShape 3"/>
            <p:cNvSpPr>
              <a:spLocks noChangeAspect="1" noChangeArrowheads="1" noTextEdit="1"/>
            </p:cNvSpPr>
            <p:nvPr userDrawn="1"/>
          </p:nvSpPr>
          <p:spPr bwMode="auto">
            <a:xfrm>
              <a:off x="21" y="4059"/>
              <a:ext cx="1046" cy="27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solidFill>
                  <a:schemeClr val="tx1">
                    <a:alpha val="0"/>
                  </a:schemeClr>
                </a:solidFill>
              </a:endParaRPr>
            </a:p>
          </p:txBody>
        </p:sp>
        <p:sp>
          <p:nvSpPr>
            <p:cNvPr id="6" name="Freeform 5"/>
            <p:cNvSpPr>
              <a:spLocks noEditPoints="1"/>
            </p:cNvSpPr>
            <p:nvPr userDrawn="1"/>
          </p:nvSpPr>
          <p:spPr bwMode="auto">
            <a:xfrm>
              <a:off x="125" y="4168"/>
              <a:ext cx="838" cy="51"/>
            </a:xfrm>
            <a:custGeom>
              <a:avLst/>
              <a:gdLst>
                <a:gd name="T0" fmla="*/ 1055 w 21137"/>
                <a:gd name="T1" fmla="*/ 1285 h 1300"/>
                <a:gd name="T2" fmla="*/ 0 w 21137"/>
                <a:gd name="T3" fmla="*/ 1285 h 1300"/>
                <a:gd name="T4" fmla="*/ 417 w 21137"/>
                <a:gd name="T5" fmla="*/ 748 h 1300"/>
                <a:gd name="T6" fmla="*/ 1860 w 21137"/>
                <a:gd name="T7" fmla="*/ 1119 h 1300"/>
                <a:gd name="T8" fmla="*/ 1678 w 21137"/>
                <a:gd name="T9" fmla="*/ 16 h 1300"/>
                <a:gd name="T10" fmla="*/ 4021 w 21137"/>
                <a:gd name="T11" fmla="*/ 1290 h 1300"/>
                <a:gd name="T12" fmla="*/ 2636 w 21137"/>
                <a:gd name="T13" fmla="*/ 16 h 1300"/>
                <a:gd name="T14" fmla="*/ 3693 w 21137"/>
                <a:gd name="T15" fmla="*/ 16 h 1300"/>
                <a:gd name="T16" fmla="*/ 5470 w 21137"/>
                <a:gd name="T17" fmla="*/ 9 h 1300"/>
                <a:gd name="T18" fmla="*/ 5143 w 21137"/>
                <a:gd name="T19" fmla="*/ 909 h 1300"/>
                <a:gd name="T20" fmla="*/ 5610 w 21137"/>
                <a:gd name="T21" fmla="*/ 748 h 1300"/>
                <a:gd name="T22" fmla="*/ 7109 w 21137"/>
                <a:gd name="T23" fmla="*/ 16 h 1300"/>
                <a:gd name="T24" fmla="*/ 6675 w 21137"/>
                <a:gd name="T25" fmla="*/ 1285 h 1300"/>
                <a:gd name="T26" fmla="*/ 6765 w 21137"/>
                <a:gd name="T27" fmla="*/ 453 h 1300"/>
                <a:gd name="T28" fmla="*/ 7796 w 21137"/>
                <a:gd name="T29" fmla="*/ 514 h 1300"/>
                <a:gd name="T30" fmla="*/ 8407 w 21137"/>
                <a:gd name="T31" fmla="*/ 89 h 1300"/>
                <a:gd name="T32" fmla="*/ 7908 w 21137"/>
                <a:gd name="T33" fmla="*/ 309 h 1300"/>
                <a:gd name="T34" fmla="*/ 8457 w 21137"/>
                <a:gd name="T35" fmla="*/ 956 h 1300"/>
                <a:gd name="T36" fmla="*/ 7746 w 21137"/>
                <a:gd name="T37" fmla="*/ 953 h 1300"/>
                <a:gd name="T38" fmla="*/ 8119 w 21137"/>
                <a:gd name="T39" fmla="*/ 754 h 1300"/>
                <a:gd name="T40" fmla="*/ 10671 w 21137"/>
                <a:gd name="T41" fmla="*/ 1119 h 1300"/>
                <a:gd name="T42" fmla="*/ 11202 w 21137"/>
                <a:gd name="T43" fmla="*/ 16 h 1300"/>
                <a:gd name="T44" fmla="*/ 11383 w 21137"/>
                <a:gd name="T45" fmla="*/ 565 h 1300"/>
                <a:gd name="T46" fmla="*/ 11383 w 21137"/>
                <a:gd name="T47" fmla="*/ 1122 h 1300"/>
                <a:gd name="T48" fmla="*/ 11202 w 21137"/>
                <a:gd name="T49" fmla="*/ 16 h 1300"/>
                <a:gd name="T50" fmla="*/ 13458 w 21137"/>
                <a:gd name="T51" fmla="*/ 1285 h 1300"/>
                <a:gd name="T52" fmla="*/ 12402 w 21137"/>
                <a:gd name="T53" fmla="*/ 1285 h 1300"/>
                <a:gd name="T54" fmla="*/ 12819 w 21137"/>
                <a:gd name="T55" fmla="*/ 748 h 1300"/>
                <a:gd name="T56" fmla="*/ 14478 w 21137"/>
                <a:gd name="T57" fmla="*/ 16 h 1300"/>
                <a:gd name="T58" fmla="*/ 14682 w 21137"/>
                <a:gd name="T59" fmla="*/ 682 h 1300"/>
                <a:gd name="T60" fmla="*/ 15138 w 21137"/>
                <a:gd name="T61" fmla="*/ 1285 h 1300"/>
                <a:gd name="T62" fmla="*/ 14820 w 21137"/>
                <a:gd name="T63" fmla="*/ 1136 h 1300"/>
                <a:gd name="T64" fmla="*/ 14516 w 21137"/>
                <a:gd name="T65" fmla="*/ 754 h 1300"/>
                <a:gd name="T66" fmla="*/ 14160 w 21137"/>
                <a:gd name="T67" fmla="*/ 1285 h 1300"/>
                <a:gd name="T68" fmla="*/ 14411 w 21137"/>
                <a:gd name="T69" fmla="*/ 572 h 1300"/>
                <a:gd name="T70" fmla="*/ 14677 w 21137"/>
                <a:gd name="T71" fmla="*/ 260 h 1300"/>
                <a:gd name="T72" fmla="*/ 16830 w 21137"/>
                <a:gd name="T73" fmla="*/ 16 h 1300"/>
                <a:gd name="T74" fmla="*/ 15827 w 21137"/>
                <a:gd name="T75" fmla="*/ 1285 h 1300"/>
                <a:gd name="T76" fmla="*/ 16658 w 21137"/>
                <a:gd name="T77" fmla="*/ 1002 h 1300"/>
                <a:gd name="T78" fmla="*/ 17658 w 21137"/>
                <a:gd name="T79" fmla="*/ 1285 h 1300"/>
                <a:gd name="T80" fmla="*/ 19493 w 21137"/>
                <a:gd name="T81" fmla="*/ 16 h 1300"/>
                <a:gd name="T82" fmla="*/ 18488 w 21137"/>
                <a:gd name="T83" fmla="*/ 1285 h 1300"/>
                <a:gd name="T84" fmla="*/ 19320 w 21137"/>
                <a:gd name="T85" fmla="*/ 1002 h 1300"/>
                <a:gd name="T86" fmla="*/ 21137 w 21137"/>
                <a:gd name="T87" fmla="*/ 1198 h 1300"/>
                <a:gd name="T88" fmla="*/ 20176 w 21137"/>
                <a:gd name="T89" fmla="*/ 189 h 1300"/>
                <a:gd name="T90" fmla="*/ 21112 w 21137"/>
                <a:gd name="T91" fmla="*/ 293 h 1300"/>
                <a:gd name="T92" fmla="*/ 20311 w 21137"/>
                <a:gd name="T93" fmla="*/ 1004 h 1300"/>
                <a:gd name="T94" fmla="*/ 20956 w 21137"/>
                <a:gd name="T95" fmla="*/ 821 h 1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137" h="1300">
                  <a:moveTo>
                    <a:pt x="545" y="9"/>
                  </a:moveTo>
                  <a:cubicBezTo>
                    <a:pt x="672" y="9"/>
                    <a:pt x="672" y="9"/>
                    <a:pt x="672" y="9"/>
                  </a:cubicBezTo>
                  <a:cubicBezTo>
                    <a:pt x="1241" y="1285"/>
                    <a:pt x="1241" y="1285"/>
                    <a:pt x="1241" y="1285"/>
                  </a:cubicBezTo>
                  <a:cubicBezTo>
                    <a:pt x="1055" y="1285"/>
                    <a:pt x="1055" y="1285"/>
                    <a:pt x="1055" y="1285"/>
                  </a:cubicBezTo>
                  <a:cubicBezTo>
                    <a:pt x="886" y="909"/>
                    <a:pt x="886" y="909"/>
                    <a:pt x="886" y="909"/>
                  </a:cubicBezTo>
                  <a:cubicBezTo>
                    <a:pt x="345" y="909"/>
                    <a:pt x="345" y="909"/>
                    <a:pt x="345" y="909"/>
                  </a:cubicBezTo>
                  <a:cubicBezTo>
                    <a:pt x="186" y="1285"/>
                    <a:pt x="186" y="1285"/>
                    <a:pt x="186" y="1285"/>
                  </a:cubicBezTo>
                  <a:cubicBezTo>
                    <a:pt x="0" y="1285"/>
                    <a:pt x="0" y="1285"/>
                    <a:pt x="0" y="1285"/>
                  </a:cubicBezTo>
                  <a:lnTo>
                    <a:pt x="545" y="9"/>
                  </a:lnTo>
                  <a:close/>
                  <a:moveTo>
                    <a:pt x="812" y="748"/>
                  </a:moveTo>
                  <a:cubicBezTo>
                    <a:pt x="607" y="287"/>
                    <a:pt x="607" y="287"/>
                    <a:pt x="607" y="287"/>
                  </a:cubicBezTo>
                  <a:cubicBezTo>
                    <a:pt x="417" y="748"/>
                    <a:pt x="417" y="748"/>
                    <a:pt x="417" y="748"/>
                  </a:cubicBezTo>
                  <a:lnTo>
                    <a:pt x="812" y="748"/>
                  </a:lnTo>
                  <a:close/>
                  <a:moveTo>
                    <a:pt x="1678" y="16"/>
                  </a:moveTo>
                  <a:cubicBezTo>
                    <a:pt x="1860" y="16"/>
                    <a:pt x="1860" y="16"/>
                    <a:pt x="1860" y="16"/>
                  </a:cubicBezTo>
                  <a:cubicBezTo>
                    <a:pt x="1860" y="1119"/>
                    <a:pt x="1860" y="1119"/>
                    <a:pt x="1860" y="1119"/>
                  </a:cubicBezTo>
                  <a:cubicBezTo>
                    <a:pt x="2431" y="1119"/>
                    <a:pt x="2431" y="1119"/>
                    <a:pt x="2431" y="1119"/>
                  </a:cubicBezTo>
                  <a:cubicBezTo>
                    <a:pt x="2431" y="1285"/>
                    <a:pt x="2431" y="1285"/>
                    <a:pt x="2431" y="1285"/>
                  </a:cubicBezTo>
                  <a:cubicBezTo>
                    <a:pt x="1678" y="1285"/>
                    <a:pt x="1678" y="1285"/>
                    <a:pt x="1678" y="1285"/>
                  </a:cubicBezTo>
                  <a:lnTo>
                    <a:pt x="1678" y="16"/>
                  </a:lnTo>
                  <a:close/>
                  <a:moveTo>
                    <a:pt x="4392" y="16"/>
                  </a:moveTo>
                  <a:cubicBezTo>
                    <a:pt x="4573" y="16"/>
                    <a:pt x="4573" y="16"/>
                    <a:pt x="4573" y="16"/>
                  </a:cubicBezTo>
                  <a:cubicBezTo>
                    <a:pt x="4061" y="1290"/>
                    <a:pt x="4061" y="1290"/>
                    <a:pt x="4061" y="1290"/>
                  </a:cubicBezTo>
                  <a:cubicBezTo>
                    <a:pt x="4021" y="1290"/>
                    <a:pt x="4021" y="1290"/>
                    <a:pt x="4021" y="1290"/>
                  </a:cubicBezTo>
                  <a:cubicBezTo>
                    <a:pt x="3606" y="258"/>
                    <a:pt x="3606" y="258"/>
                    <a:pt x="3606" y="258"/>
                  </a:cubicBezTo>
                  <a:cubicBezTo>
                    <a:pt x="3187" y="1290"/>
                    <a:pt x="3187" y="1290"/>
                    <a:pt x="3187" y="1290"/>
                  </a:cubicBezTo>
                  <a:cubicBezTo>
                    <a:pt x="3147" y="1290"/>
                    <a:pt x="3147" y="1290"/>
                    <a:pt x="3147" y="1290"/>
                  </a:cubicBezTo>
                  <a:cubicBezTo>
                    <a:pt x="2636" y="16"/>
                    <a:pt x="2636" y="16"/>
                    <a:pt x="2636" y="16"/>
                  </a:cubicBezTo>
                  <a:cubicBezTo>
                    <a:pt x="2819" y="16"/>
                    <a:pt x="2819" y="16"/>
                    <a:pt x="2819" y="16"/>
                  </a:cubicBezTo>
                  <a:cubicBezTo>
                    <a:pt x="3168" y="891"/>
                    <a:pt x="3168" y="891"/>
                    <a:pt x="3168" y="891"/>
                  </a:cubicBezTo>
                  <a:cubicBezTo>
                    <a:pt x="3521" y="16"/>
                    <a:pt x="3521" y="16"/>
                    <a:pt x="3521" y="16"/>
                  </a:cubicBezTo>
                  <a:cubicBezTo>
                    <a:pt x="3693" y="16"/>
                    <a:pt x="3693" y="16"/>
                    <a:pt x="3693" y="16"/>
                  </a:cubicBezTo>
                  <a:cubicBezTo>
                    <a:pt x="4047" y="891"/>
                    <a:pt x="4047" y="891"/>
                    <a:pt x="4047" y="891"/>
                  </a:cubicBezTo>
                  <a:lnTo>
                    <a:pt x="4392" y="16"/>
                  </a:lnTo>
                  <a:close/>
                  <a:moveTo>
                    <a:pt x="5343" y="9"/>
                  </a:moveTo>
                  <a:cubicBezTo>
                    <a:pt x="5470" y="9"/>
                    <a:pt x="5470" y="9"/>
                    <a:pt x="5470" y="9"/>
                  </a:cubicBezTo>
                  <a:cubicBezTo>
                    <a:pt x="6039" y="1285"/>
                    <a:pt x="6039" y="1285"/>
                    <a:pt x="6039" y="1285"/>
                  </a:cubicBezTo>
                  <a:cubicBezTo>
                    <a:pt x="5853" y="1285"/>
                    <a:pt x="5853" y="1285"/>
                    <a:pt x="5853" y="1285"/>
                  </a:cubicBezTo>
                  <a:cubicBezTo>
                    <a:pt x="5685" y="909"/>
                    <a:pt x="5685" y="909"/>
                    <a:pt x="5685" y="909"/>
                  </a:cubicBezTo>
                  <a:cubicBezTo>
                    <a:pt x="5143" y="909"/>
                    <a:pt x="5143" y="909"/>
                    <a:pt x="5143" y="909"/>
                  </a:cubicBezTo>
                  <a:cubicBezTo>
                    <a:pt x="4984" y="1285"/>
                    <a:pt x="4984" y="1285"/>
                    <a:pt x="4984" y="1285"/>
                  </a:cubicBezTo>
                  <a:cubicBezTo>
                    <a:pt x="4798" y="1285"/>
                    <a:pt x="4798" y="1285"/>
                    <a:pt x="4798" y="1285"/>
                  </a:cubicBezTo>
                  <a:lnTo>
                    <a:pt x="5343" y="9"/>
                  </a:lnTo>
                  <a:close/>
                  <a:moveTo>
                    <a:pt x="5610" y="748"/>
                  </a:moveTo>
                  <a:cubicBezTo>
                    <a:pt x="5405" y="287"/>
                    <a:pt x="5405" y="287"/>
                    <a:pt x="5405" y="287"/>
                  </a:cubicBezTo>
                  <a:cubicBezTo>
                    <a:pt x="5215" y="748"/>
                    <a:pt x="5215" y="748"/>
                    <a:pt x="5215" y="748"/>
                  </a:cubicBezTo>
                  <a:lnTo>
                    <a:pt x="5610" y="748"/>
                  </a:lnTo>
                  <a:close/>
                  <a:moveTo>
                    <a:pt x="7109" y="16"/>
                  </a:moveTo>
                  <a:cubicBezTo>
                    <a:pt x="7330" y="16"/>
                    <a:pt x="7330" y="16"/>
                    <a:pt x="7330" y="16"/>
                  </a:cubicBezTo>
                  <a:cubicBezTo>
                    <a:pt x="6861" y="614"/>
                    <a:pt x="6861" y="614"/>
                    <a:pt x="6861" y="614"/>
                  </a:cubicBezTo>
                  <a:cubicBezTo>
                    <a:pt x="6861" y="1285"/>
                    <a:pt x="6861" y="1285"/>
                    <a:pt x="6861" y="1285"/>
                  </a:cubicBezTo>
                  <a:cubicBezTo>
                    <a:pt x="6675" y="1285"/>
                    <a:pt x="6675" y="1285"/>
                    <a:pt x="6675" y="1285"/>
                  </a:cubicBezTo>
                  <a:cubicBezTo>
                    <a:pt x="6675" y="614"/>
                    <a:pt x="6675" y="614"/>
                    <a:pt x="6675" y="614"/>
                  </a:cubicBezTo>
                  <a:cubicBezTo>
                    <a:pt x="6206" y="16"/>
                    <a:pt x="6206" y="16"/>
                    <a:pt x="6206" y="16"/>
                  </a:cubicBezTo>
                  <a:cubicBezTo>
                    <a:pt x="6426" y="16"/>
                    <a:pt x="6426" y="16"/>
                    <a:pt x="6426" y="16"/>
                  </a:cubicBezTo>
                  <a:cubicBezTo>
                    <a:pt x="6765" y="453"/>
                    <a:pt x="6765" y="453"/>
                    <a:pt x="6765" y="453"/>
                  </a:cubicBezTo>
                  <a:lnTo>
                    <a:pt x="7109" y="16"/>
                  </a:lnTo>
                  <a:close/>
                  <a:moveTo>
                    <a:pt x="8119" y="754"/>
                  </a:moveTo>
                  <a:cubicBezTo>
                    <a:pt x="7981" y="670"/>
                    <a:pt x="7981" y="670"/>
                    <a:pt x="7981" y="670"/>
                  </a:cubicBezTo>
                  <a:cubicBezTo>
                    <a:pt x="7894" y="617"/>
                    <a:pt x="7833" y="565"/>
                    <a:pt x="7796" y="514"/>
                  </a:cubicBezTo>
                  <a:cubicBezTo>
                    <a:pt x="7759" y="463"/>
                    <a:pt x="7741" y="404"/>
                    <a:pt x="7741" y="337"/>
                  </a:cubicBezTo>
                  <a:cubicBezTo>
                    <a:pt x="7741" y="236"/>
                    <a:pt x="7776" y="157"/>
                    <a:pt x="7845" y="93"/>
                  </a:cubicBezTo>
                  <a:cubicBezTo>
                    <a:pt x="7914" y="31"/>
                    <a:pt x="8005" y="0"/>
                    <a:pt x="8115" y="0"/>
                  </a:cubicBezTo>
                  <a:cubicBezTo>
                    <a:pt x="8221" y="0"/>
                    <a:pt x="8318" y="30"/>
                    <a:pt x="8407" y="89"/>
                  </a:cubicBezTo>
                  <a:cubicBezTo>
                    <a:pt x="8407" y="295"/>
                    <a:pt x="8407" y="295"/>
                    <a:pt x="8407" y="295"/>
                  </a:cubicBezTo>
                  <a:cubicBezTo>
                    <a:pt x="8315" y="208"/>
                    <a:pt x="8217" y="164"/>
                    <a:pt x="8112" y="164"/>
                  </a:cubicBezTo>
                  <a:cubicBezTo>
                    <a:pt x="8052" y="164"/>
                    <a:pt x="8004" y="177"/>
                    <a:pt x="7965" y="204"/>
                  </a:cubicBezTo>
                  <a:cubicBezTo>
                    <a:pt x="7927" y="232"/>
                    <a:pt x="7908" y="267"/>
                    <a:pt x="7908" y="309"/>
                  </a:cubicBezTo>
                  <a:cubicBezTo>
                    <a:pt x="7908" y="348"/>
                    <a:pt x="7922" y="384"/>
                    <a:pt x="7950" y="416"/>
                  </a:cubicBezTo>
                  <a:cubicBezTo>
                    <a:pt x="7979" y="450"/>
                    <a:pt x="8023" y="485"/>
                    <a:pt x="8086" y="521"/>
                  </a:cubicBezTo>
                  <a:cubicBezTo>
                    <a:pt x="8224" y="603"/>
                    <a:pt x="8224" y="603"/>
                    <a:pt x="8224" y="603"/>
                  </a:cubicBezTo>
                  <a:cubicBezTo>
                    <a:pt x="8379" y="696"/>
                    <a:pt x="8457" y="813"/>
                    <a:pt x="8457" y="956"/>
                  </a:cubicBezTo>
                  <a:cubicBezTo>
                    <a:pt x="8457" y="1057"/>
                    <a:pt x="8423" y="1141"/>
                    <a:pt x="8355" y="1204"/>
                  </a:cubicBezTo>
                  <a:cubicBezTo>
                    <a:pt x="8287" y="1268"/>
                    <a:pt x="8198" y="1300"/>
                    <a:pt x="8089" y="1300"/>
                  </a:cubicBezTo>
                  <a:cubicBezTo>
                    <a:pt x="7964" y="1300"/>
                    <a:pt x="7849" y="1261"/>
                    <a:pt x="7746" y="1185"/>
                  </a:cubicBezTo>
                  <a:cubicBezTo>
                    <a:pt x="7746" y="953"/>
                    <a:pt x="7746" y="953"/>
                    <a:pt x="7746" y="953"/>
                  </a:cubicBezTo>
                  <a:cubicBezTo>
                    <a:pt x="7845" y="1077"/>
                    <a:pt x="7958" y="1140"/>
                    <a:pt x="8087" y="1140"/>
                  </a:cubicBezTo>
                  <a:cubicBezTo>
                    <a:pt x="8144" y="1140"/>
                    <a:pt x="8192" y="1124"/>
                    <a:pt x="8229" y="1092"/>
                  </a:cubicBezTo>
                  <a:cubicBezTo>
                    <a:pt x="8267" y="1061"/>
                    <a:pt x="8286" y="1021"/>
                    <a:pt x="8286" y="973"/>
                  </a:cubicBezTo>
                  <a:cubicBezTo>
                    <a:pt x="8286" y="896"/>
                    <a:pt x="8230" y="823"/>
                    <a:pt x="8119" y="754"/>
                  </a:cubicBezTo>
                  <a:moveTo>
                    <a:pt x="9917" y="16"/>
                  </a:moveTo>
                  <a:cubicBezTo>
                    <a:pt x="10099" y="16"/>
                    <a:pt x="10099" y="16"/>
                    <a:pt x="10099" y="16"/>
                  </a:cubicBezTo>
                  <a:cubicBezTo>
                    <a:pt x="10099" y="1119"/>
                    <a:pt x="10099" y="1119"/>
                    <a:pt x="10099" y="1119"/>
                  </a:cubicBezTo>
                  <a:cubicBezTo>
                    <a:pt x="10671" y="1119"/>
                    <a:pt x="10671" y="1119"/>
                    <a:pt x="10671" y="1119"/>
                  </a:cubicBezTo>
                  <a:cubicBezTo>
                    <a:pt x="10671" y="1285"/>
                    <a:pt x="10671" y="1285"/>
                    <a:pt x="10671" y="1285"/>
                  </a:cubicBezTo>
                  <a:cubicBezTo>
                    <a:pt x="9917" y="1285"/>
                    <a:pt x="9917" y="1285"/>
                    <a:pt x="9917" y="1285"/>
                  </a:cubicBezTo>
                  <a:lnTo>
                    <a:pt x="9917" y="16"/>
                  </a:lnTo>
                  <a:close/>
                  <a:moveTo>
                    <a:pt x="11202" y="16"/>
                  </a:moveTo>
                  <a:cubicBezTo>
                    <a:pt x="11921" y="16"/>
                    <a:pt x="11921" y="16"/>
                    <a:pt x="11921" y="16"/>
                  </a:cubicBezTo>
                  <a:cubicBezTo>
                    <a:pt x="11921" y="177"/>
                    <a:pt x="11921" y="177"/>
                    <a:pt x="11921" y="177"/>
                  </a:cubicBezTo>
                  <a:cubicBezTo>
                    <a:pt x="11383" y="177"/>
                    <a:pt x="11383" y="177"/>
                    <a:pt x="11383" y="177"/>
                  </a:cubicBezTo>
                  <a:cubicBezTo>
                    <a:pt x="11383" y="565"/>
                    <a:pt x="11383" y="565"/>
                    <a:pt x="11383" y="565"/>
                  </a:cubicBezTo>
                  <a:cubicBezTo>
                    <a:pt x="11903" y="565"/>
                    <a:pt x="11903" y="565"/>
                    <a:pt x="11903" y="565"/>
                  </a:cubicBezTo>
                  <a:cubicBezTo>
                    <a:pt x="11903" y="727"/>
                    <a:pt x="11903" y="727"/>
                    <a:pt x="11903" y="727"/>
                  </a:cubicBezTo>
                  <a:cubicBezTo>
                    <a:pt x="11383" y="727"/>
                    <a:pt x="11383" y="727"/>
                    <a:pt x="11383" y="727"/>
                  </a:cubicBezTo>
                  <a:cubicBezTo>
                    <a:pt x="11383" y="1122"/>
                    <a:pt x="11383" y="1122"/>
                    <a:pt x="11383" y="1122"/>
                  </a:cubicBezTo>
                  <a:cubicBezTo>
                    <a:pt x="11939" y="1122"/>
                    <a:pt x="11939" y="1122"/>
                    <a:pt x="11939" y="1122"/>
                  </a:cubicBezTo>
                  <a:cubicBezTo>
                    <a:pt x="11939" y="1283"/>
                    <a:pt x="11939" y="1283"/>
                    <a:pt x="11939" y="1283"/>
                  </a:cubicBezTo>
                  <a:cubicBezTo>
                    <a:pt x="11202" y="1283"/>
                    <a:pt x="11202" y="1283"/>
                    <a:pt x="11202" y="1283"/>
                  </a:cubicBezTo>
                  <a:lnTo>
                    <a:pt x="11202" y="16"/>
                  </a:lnTo>
                  <a:close/>
                  <a:moveTo>
                    <a:pt x="12946" y="9"/>
                  </a:moveTo>
                  <a:cubicBezTo>
                    <a:pt x="13075" y="9"/>
                    <a:pt x="13075" y="9"/>
                    <a:pt x="13075" y="9"/>
                  </a:cubicBezTo>
                  <a:cubicBezTo>
                    <a:pt x="13643" y="1285"/>
                    <a:pt x="13643" y="1285"/>
                    <a:pt x="13643" y="1285"/>
                  </a:cubicBezTo>
                  <a:cubicBezTo>
                    <a:pt x="13458" y="1285"/>
                    <a:pt x="13458" y="1285"/>
                    <a:pt x="13458" y="1285"/>
                  </a:cubicBezTo>
                  <a:cubicBezTo>
                    <a:pt x="13288" y="909"/>
                    <a:pt x="13288" y="909"/>
                    <a:pt x="13288" y="909"/>
                  </a:cubicBezTo>
                  <a:cubicBezTo>
                    <a:pt x="12746" y="909"/>
                    <a:pt x="12746" y="909"/>
                    <a:pt x="12746" y="909"/>
                  </a:cubicBezTo>
                  <a:cubicBezTo>
                    <a:pt x="12588" y="1285"/>
                    <a:pt x="12588" y="1285"/>
                    <a:pt x="12588" y="1285"/>
                  </a:cubicBezTo>
                  <a:cubicBezTo>
                    <a:pt x="12402" y="1285"/>
                    <a:pt x="12402" y="1285"/>
                    <a:pt x="12402" y="1285"/>
                  </a:cubicBezTo>
                  <a:lnTo>
                    <a:pt x="12946" y="9"/>
                  </a:lnTo>
                  <a:close/>
                  <a:moveTo>
                    <a:pt x="13214" y="748"/>
                  </a:moveTo>
                  <a:cubicBezTo>
                    <a:pt x="13009" y="287"/>
                    <a:pt x="13009" y="287"/>
                    <a:pt x="13009" y="287"/>
                  </a:cubicBezTo>
                  <a:cubicBezTo>
                    <a:pt x="12819" y="748"/>
                    <a:pt x="12819" y="748"/>
                    <a:pt x="12819" y="748"/>
                  </a:cubicBezTo>
                  <a:lnTo>
                    <a:pt x="13214" y="748"/>
                  </a:lnTo>
                  <a:close/>
                  <a:moveTo>
                    <a:pt x="14160" y="1285"/>
                  </a:moveTo>
                  <a:cubicBezTo>
                    <a:pt x="14160" y="16"/>
                    <a:pt x="14160" y="16"/>
                    <a:pt x="14160" y="16"/>
                  </a:cubicBezTo>
                  <a:cubicBezTo>
                    <a:pt x="14478" y="16"/>
                    <a:pt x="14478" y="16"/>
                    <a:pt x="14478" y="16"/>
                  </a:cubicBezTo>
                  <a:cubicBezTo>
                    <a:pt x="14606" y="16"/>
                    <a:pt x="14708" y="48"/>
                    <a:pt x="14784" y="112"/>
                  </a:cubicBezTo>
                  <a:cubicBezTo>
                    <a:pt x="14859" y="175"/>
                    <a:pt x="14896" y="261"/>
                    <a:pt x="14896" y="369"/>
                  </a:cubicBezTo>
                  <a:cubicBezTo>
                    <a:pt x="14896" y="444"/>
                    <a:pt x="14878" y="507"/>
                    <a:pt x="14841" y="560"/>
                  </a:cubicBezTo>
                  <a:cubicBezTo>
                    <a:pt x="14804" y="616"/>
                    <a:pt x="14751" y="655"/>
                    <a:pt x="14682" y="682"/>
                  </a:cubicBezTo>
                  <a:cubicBezTo>
                    <a:pt x="14723" y="708"/>
                    <a:pt x="14762" y="745"/>
                    <a:pt x="14801" y="791"/>
                  </a:cubicBezTo>
                  <a:cubicBezTo>
                    <a:pt x="14840" y="837"/>
                    <a:pt x="14895" y="917"/>
                    <a:pt x="14964" y="1031"/>
                  </a:cubicBezTo>
                  <a:cubicBezTo>
                    <a:pt x="15008" y="1103"/>
                    <a:pt x="15045" y="1158"/>
                    <a:pt x="15071" y="1195"/>
                  </a:cubicBezTo>
                  <a:cubicBezTo>
                    <a:pt x="15138" y="1285"/>
                    <a:pt x="15138" y="1285"/>
                    <a:pt x="15138" y="1285"/>
                  </a:cubicBezTo>
                  <a:cubicBezTo>
                    <a:pt x="14922" y="1285"/>
                    <a:pt x="14922" y="1285"/>
                    <a:pt x="14922" y="1285"/>
                  </a:cubicBezTo>
                  <a:cubicBezTo>
                    <a:pt x="14867" y="1201"/>
                    <a:pt x="14867" y="1201"/>
                    <a:pt x="14867" y="1201"/>
                  </a:cubicBezTo>
                  <a:cubicBezTo>
                    <a:pt x="14865" y="1199"/>
                    <a:pt x="14861" y="1193"/>
                    <a:pt x="14856" y="1186"/>
                  </a:cubicBezTo>
                  <a:cubicBezTo>
                    <a:pt x="14820" y="1136"/>
                    <a:pt x="14820" y="1136"/>
                    <a:pt x="14820" y="1136"/>
                  </a:cubicBezTo>
                  <a:cubicBezTo>
                    <a:pt x="14764" y="1043"/>
                    <a:pt x="14764" y="1043"/>
                    <a:pt x="14764" y="1043"/>
                  </a:cubicBezTo>
                  <a:cubicBezTo>
                    <a:pt x="14704" y="944"/>
                    <a:pt x="14704" y="944"/>
                    <a:pt x="14704" y="944"/>
                  </a:cubicBezTo>
                  <a:cubicBezTo>
                    <a:pt x="14666" y="893"/>
                    <a:pt x="14631" y="851"/>
                    <a:pt x="14600" y="820"/>
                  </a:cubicBezTo>
                  <a:cubicBezTo>
                    <a:pt x="14569" y="788"/>
                    <a:pt x="14541" y="767"/>
                    <a:pt x="14516" y="754"/>
                  </a:cubicBezTo>
                  <a:cubicBezTo>
                    <a:pt x="14490" y="740"/>
                    <a:pt x="14449" y="733"/>
                    <a:pt x="14389" y="733"/>
                  </a:cubicBezTo>
                  <a:cubicBezTo>
                    <a:pt x="14342" y="733"/>
                    <a:pt x="14342" y="733"/>
                    <a:pt x="14342" y="733"/>
                  </a:cubicBezTo>
                  <a:cubicBezTo>
                    <a:pt x="14342" y="1285"/>
                    <a:pt x="14342" y="1285"/>
                    <a:pt x="14342" y="1285"/>
                  </a:cubicBezTo>
                  <a:lnTo>
                    <a:pt x="14160" y="1285"/>
                  </a:lnTo>
                  <a:close/>
                  <a:moveTo>
                    <a:pt x="14396" y="170"/>
                  </a:moveTo>
                  <a:cubicBezTo>
                    <a:pt x="14342" y="170"/>
                    <a:pt x="14342" y="170"/>
                    <a:pt x="14342" y="170"/>
                  </a:cubicBezTo>
                  <a:cubicBezTo>
                    <a:pt x="14342" y="572"/>
                    <a:pt x="14342" y="572"/>
                    <a:pt x="14342" y="572"/>
                  </a:cubicBezTo>
                  <a:cubicBezTo>
                    <a:pt x="14411" y="572"/>
                    <a:pt x="14411" y="572"/>
                    <a:pt x="14411" y="572"/>
                  </a:cubicBezTo>
                  <a:cubicBezTo>
                    <a:pt x="14503" y="572"/>
                    <a:pt x="14566" y="564"/>
                    <a:pt x="14600" y="548"/>
                  </a:cubicBezTo>
                  <a:cubicBezTo>
                    <a:pt x="14634" y="531"/>
                    <a:pt x="14661" y="508"/>
                    <a:pt x="14680" y="476"/>
                  </a:cubicBezTo>
                  <a:cubicBezTo>
                    <a:pt x="14699" y="445"/>
                    <a:pt x="14709" y="408"/>
                    <a:pt x="14709" y="368"/>
                  </a:cubicBezTo>
                  <a:cubicBezTo>
                    <a:pt x="14709" y="327"/>
                    <a:pt x="14698" y="292"/>
                    <a:pt x="14677" y="260"/>
                  </a:cubicBezTo>
                  <a:cubicBezTo>
                    <a:pt x="14655" y="227"/>
                    <a:pt x="14626" y="204"/>
                    <a:pt x="14587" y="191"/>
                  </a:cubicBezTo>
                  <a:cubicBezTo>
                    <a:pt x="14548" y="177"/>
                    <a:pt x="14485" y="170"/>
                    <a:pt x="14396" y="170"/>
                  </a:cubicBezTo>
                  <a:moveTo>
                    <a:pt x="16658" y="16"/>
                  </a:moveTo>
                  <a:cubicBezTo>
                    <a:pt x="16830" y="16"/>
                    <a:pt x="16830" y="16"/>
                    <a:pt x="16830" y="16"/>
                  </a:cubicBezTo>
                  <a:cubicBezTo>
                    <a:pt x="16830" y="1285"/>
                    <a:pt x="16830" y="1285"/>
                    <a:pt x="16830" y="1285"/>
                  </a:cubicBezTo>
                  <a:cubicBezTo>
                    <a:pt x="16675" y="1285"/>
                    <a:pt x="16675" y="1285"/>
                    <a:pt x="16675" y="1285"/>
                  </a:cubicBezTo>
                  <a:cubicBezTo>
                    <a:pt x="15827" y="308"/>
                    <a:pt x="15827" y="308"/>
                    <a:pt x="15827" y="308"/>
                  </a:cubicBezTo>
                  <a:cubicBezTo>
                    <a:pt x="15827" y="1285"/>
                    <a:pt x="15827" y="1285"/>
                    <a:pt x="15827" y="1285"/>
                  </a:cubicBezTo>
                  <a:cubicBezTo>
                    <a:pt x="15656" y="1285"/>
                    <a:pt x="15656" y="1285"/>
                    <a:pt x="15656" y="1285"/>
                  </a:cubicBezTo>
                  <a:cubicBezTo>
                    <a:pt x="15656" y="16"/>
                    <a:pt x="15656" y="16"/>
                    <a:pt x="15656" y="16"/>
                  </a:cubicBezTo>
                  <a:cubicBezTo>
                    <a:pt x="15803" y="16"/>
                    <a:pt x="15803" y="16"/>
                    <a:pt x="15803" y="16"/>
                  </a:cubicBezTo>
                  <a:cubicBezTo>
                    <a:pt x="16658" y="1002"/>
                    <a:pt x="16658" y="1002"/>
                    <a:pt x="16658" y="1002"/>
                  </a:cubicBezTo>
                  <a:lnTo>
                    <a:pt x="16658" y="16"/>
                  </a:lnTo>
                  <a:close/>
                  <a:moveTo>
                    <a:pt x="17477" y="16"/>
                  </a:moveTo>
                  <a:cubicBezTo>
                    <a:pt x="17658" y="16"/>
                    <a:pt x="17658" y="16"/>
                    <a:pt x="17658" y="16"/>
                  </a:cubicBezTo>
                  <a:cubicBezTo>
                    <a:pt x="17658" y="1285"/>
                    <a:pt x="17658" y="1285"/>
                    <a:pt x="17658" y="1285"/>
                  </a:cubicBezTo>
                  <a:cubicBezTo>
                    <a:pt x="17477" y="1285"/>
                    <a:pt x="17477" y="1285"/>
                    <a:pt x="17477" y="1285"/>
                  </a:cubicBezTo>
                  <a:lnTo>
                    <a:pt x="17477" y="16"/>
                  </a:lnTo>
                  <a:close/>
                  <a:moveTo>
                    <a:pt x="19320" y="16"/>
                  </a:moveTo>
                  <a:cubicBezTo>
                    <a:pt x="19493" y="16"/>
                    <a:pt x="19493" y="16"/>
                    <a:pt x="19493" y="16"/>
                  </a:cubicBezTo>
                  <a:cubicBezTo>
                    <a:pt x="19493" y="1285"/>
                    <a:pt x="19493" y="1285"/>
                    <a:pt x="19493" y="1285"/>
                  </a:cubicBezTo>
                  <a:cubicBezTo>
                    <a:pt x="19337" y="1285"/>
                    <a:pt x="19337" y="1285"/>
                    <a:pt x="19337" y="1285"/>
                  </a:cubicBezTo>
                  <a:cubicBezTo>
                    <a:pt x="18488" y="308"/>
                    <a:pt x="18488" y="308"/>
                    <a:pt x="18488" y="308"/>
                  </a:cubicBezTo>
                  <a:cubicBezTo>
                    <a:pt x="18488" y="1285"/>
                    <a:pt x="18488" y="1285"/>
                    <a:pt x="18488" y="1285"/>
                  </a:cubicBezTo>
                  <a:cubicBezTo>
                    <a:pt x="18317" y="1285"/>
                    <a:pt x="18317" y="1285"/>
                    <a:pt x="18317" y="1285"/>
                  </a:cubicBezTo>
                  <a:cubicBezTo>
                    <a:pt x="18317" y="16"/>
                    <a:pt x="18317" y="16"/>
                    <a:pt x="18317" y="16"/>
                  </a:cubicBezTo>
                  <a:cubicBezTo>
                    <a:pt x="18464" y="16"/>
                    <a:pt x="18464" y="16"/>
                    <a:pt x="18464" y="16"/>
                  </a:cubicBezTo>
                  <a:cubicBezTo>
                    <a:pt x="19320" y="1002"/>
                    <a:pt x="19320" y="1002"/>
                    <a:pt x="19320" y="1002"/>
                  </a:cubicBezTo>
                  <a:lnTo>
                    <a:pt x="19320" y="16"/>
                  </a:lnTo>
                  <a:close/>
                  <a:moveTo>
                    <a:pt x="20712" y="659"/>
                  </a:moveTo>
                  <a:cubicBezTo>
                    <a:pt x="21137" y="659"/>
                    <a:pt x="21137" y="659"/>
                    <a:pt x="21137" y="659"/>
                  </a:cubicBezTo>
                  <a:cubicBezTo>
                    <a:pt x="21137" y="1198"/>
                    <a:pt x="21137" y="1198"/>
                    <a:pt x="21137" y="1198"/>
                  </a:cubicBezTo>
                  <a:cubicBezTo>
                    <a:pt x="20981" y="1266"/>
                    <a:pt x="20826" y="1300"/>
                    <a:pt x="20673" y="1300"/>
                  </a:cubicBezTo>
                  <a:cubicBezTo>
                    <a:pt x="20463" y="1300"/>
                    <a:pt x="20294" y="1239"/>
                    <a:pt x="20169" y="1115"/>
                  </a:cubicBezTo>
                  <a:cubicBezTo>
                    <a:pt x="20043" y="994"/>
                    <a:pt x="19980" y="842"/>
                    <a:pt x="19980" y="662"/>
                  </a:cubicBezTo>
                  <a:cubicBezTo>
                    <a:pt x="19980" y="473"/>
                    <a:pt x="20045" y="314"/>
                    <a:pt x="20176" y="189"/>
                  </a:cubicBezTo>
                  <a:cubicBezTo>
                    <a:pt x="20306" y="63"/>
                    <a:pt x="20469" y="0"/>
                    <a:pt x="20666" y="0"/>
                  </a:cubicBezTo>
                  <a:cubicBezTo>
                    <a:pt x="20736" y="0"/>
                    <a:pt x="20804" y="8"/>
                    <a:pt x="20869" y="22"/>
                  </a:cubicBezTo>
                  <a:cubicBezTo>
                    <a:pt x="20933" y="39"/>
                    <a:pt x="21014" y="66"/>
                    <a:pt x="21112" y="109"/>
                  </a:cubicBezTo>
                  <a:cubicBezTo>
                    <a:pt x="21112" y="293"/>
                    <a:pt x="21112" y="293"/>
                    <a:pt x="21112" y="293"/>
                  </a:cubicBezTo>
                  <a:cubicBezTo>
                    <a:pt x="20961" y="205"/>
                    <a:pt x="20811" y="161"/>
                    <a:pt x="20661" y="161"/>
                  </a:cubicBezTo>
                  <a:cubicBezTo>
                    <a:pt x="20523" y="161"/>
                    <a:pt x="20407" y="209"/>
                    <a:pt x="20311" y="303"/>
                  </a:cubicBezTo>
                  <a:cubicBezTo>
                    <a:pt x="20215" y="397"/>
                    <a:pt x="20169" y="514"/>
                    <a:pt x="20169" y="651"/>
                  </a:cubicBezTo>
                  <a:cubicBezTo>
                    <a:pt x="20169" y="795"/>
                    <a:pt x="20215" y="913"/>
                    <a:pt x="20311" y="1004"/>
                  </a:cubicBezTo>
                  <a:cubicBezTo>
                    <a:pt x="20407" y="1096"/>
                    <a:pt x="20528" y="1142"/>
                    <a:pt x="20678" y="1142"/>
                  </a:cubicBezTo>
                  <a:cubicBezTo>
                    <a:pt x="20750" y="1142"/>
                    <a:pt x="20838" y="1125"/>
                    <a:pt x="20939" y="1092"/>
                  </a:cubicBezTo>
                  <a:cubicBezTo>
                    <a:pt x="20956" y="1087"/>
                    <a:pt x="20956" y="1087"/>
                    <a:pt x="20956" y="1087"/>
                  </a:cubicBezTo>
                  <a:cubicBezTo>
                    <a:pt x="20956" y="821"/>
                    <a:pt x="20956" y="821"/>
                    <a:pt x="20956" y="821"/>
                  </a:cubicBezTo>
                  <a:cubicBezTo>
                    <a:pt x="20712" y="821"/>
                    <a:pt x="20712" y="821"/>
                    <a:pt x="20712" y="821"/>
                  </a:cubicBezTo>
                  <a:lnTo>
                    <a:pt x="20712" y="65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solidFill>
                  <a:schemeClr val="tx1">
                    <a:alpha val="0"/>
                  </a:schemeClr>
                </a:solidFill>
              </a:endParaRPr>
            </a:p>
          </p:txBody>
        </p:sp>
      </p:grpSp>
      <p:sp>
        <p:nvSpPr>
          <p:cNvPr id="18" name="Text Placeholder 17"/>
          <p:cNvSpPr>
            <a:spLocks noGrp="1"/>
          </p:cNvSpPr>
          <p:nvPr>
            <p:ph type="body" sz="quarter" idx="16" hasCustomPrompt="1"/>
          </p:nvPr>
        </p:nvSpPr>
        <p:spPr>
          <a:xfrm>
            <a:off x="1752600" y="6529254"/>
            <a:ext cx="5867400" cy="187537"/>
          </a:xfrm>
        </p:spPr>
        <p:txBody>
          <a:bodyPr/>
          <a:lstStyle>
            <a:lvl1pPr marL="0" indent="0">
              <a:buNone/>
              <a:defRPr sz="1200" baseline="0"/>
            </a:lvl1pPr>
          </a:lstStyle>
          <a:p>
            <a:pPr lvl="0"/>
            <a:r>
              <a:rPr lang="en-US" dirty="0"/>
              <a:t>Click to add copyright line</a:t>
            </a:r>
            <a:endParaRPr lang="en-IN" dirty="0"/>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pic>
        <p:nvPicPr>
          <p:cNvPr id="14" name="Picture 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36621" y="1794433"/>
            <a:ext cx="3530579" cy="451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6/9/2018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6/9/2018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6/9/2018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6/9/2018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13" name="TextBox 12"/>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2015, 2012, 2009 Pearson Education, Inc. All Rights Reserved</a:t>
            </a:r>
          </a:p>
        </p:txBody>
      </p:sp>
    </p:spTree>
    <p:extLst>
      <p:ext uri="{BB962C8B-B14F-4D97-AF65-F5344CB8AC3E}">
        <p14:creationId xmlns:p14="http://schemas.microsoft.com/office/powerpoint/2010/main"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6/9/2018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6/9/2018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375470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t>6/9/2018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1855126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6/9/2018</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pic>
        <p:nvPicPr>
          <p:cNvPr id="7" name="Picture 6" descr="Pearson Logo"/>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8" name="TextBox 7"/>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2015, 2012, 2009 Pearson Education, Inc. All Rights Reserved</a:t>
            </a: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Lst>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4.xml"/><Relationship Id="rId5" Type="http://schemas.openxmlformats.org/officeDocument/2006/relationships/image" Target="../media/image9.jp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6.jpg"/><Relationship Id="rId1" Type="http://schemas.openxmlformats.org/officeDocument/2006/relationships/slideLayout" Target="../slideLayouts/slideLayout4.xml"/><Relationship Id="rId5" Type="http://schemas.openxmlformats.org/officeDocument/2006/relationships/image" Target="../media/image13.jpg"/><Relationship Id="rId4" Type="http://schemas.openxmlformats.org/officeDocument/2006/relationships/image" Target="../media/image12.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6.jpg"/><Relationship Id="rId1" Type="http://schemas.openxmlformats.org/officeDocument/2006/relationships/slideLayout" Target="../slideLayouts/slideLayout4.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599"/>
            <a:ext cx="8229600" cy="1111068"/>
          </a:xfrm>
        </p:spPr>
        <p:txBody>
          <a:bodyPr/>
          <a:lstStyle/>
          <a:p>
            <a:r>
              <a:rPr lang="en-US" sz="3600" dirty="0">
                <a:latin typeface="+mj-lt"/>
              </a:rPr>
              <a:t>Elementary Statistics: Picturing The World</a:t>
            </a:r>
            <a:endParaRPr lang="en-IN" sz="3600" dirty="0">
              <a:latin typeface="+mj-lt"/>
            </a:endParaRPr>
          </a:p>
        </p:txBody>
      </p:sp>
      <p:sp>
        <p:nvSpPr>
          <p:cNvPr id="3" name="Text Placeholder 2"/>
          <p:cNvSpPr>
            <a:spLocks noGrp="1"/>
          </p:cNvSpPr>
          <p:nvPr>
            <p:ph type="body" sz="quarter" idx="13"/>
          </p:nvPr>
        </p:nvSpPr>
        <p:spPr>
          <a:xfrm>
            <a:off x="457200" y="1339670"/>
            <a:ext cx="8229600" cy="326570"/>
          </a:xfrm>
        </p:spPr>
        <p:txBody>
          <a:bodyPr/>
          <a:lstStyle/>
          <a:p>
            <a:r>
              <a:rPr lang="en-IN" sz="2400" dirty="0">
                <a:latin typeface="+mj-lt"/>
              </a:rPr>
              <a:t>Sixth Edition</a:t>
            </a:r>
          </a:p>
        </p:txBody>
      </p:sp>
      <p:sp>
        <p:nvSpPr>
          <p:cNvPr id="4" name="Text Placeholder 3"/>
          <p:cNvSpPr>
            <a:spLocks noGrp="1"/>
          </p:cNvSpPr>
          <p:nvPr>
            <p:ph type="body" sz="quarter" idx="14"/>
          </p:nvPr>
        </p:nvSpPr>
        <p:spPr/>
        <p:txBody>
          <a:bodyPr/>
          <a:lstStyle/>
          <a:p>
            <a:pPr algn="ctr"/>
            <a:r>
              <a:rPr lang="en-IN" sz="4000" b="1" dirty="0"/>
              <a:t>Chapter 7</a:t>
            </a:r>
            <a:endParaRPr lang="en-IN" sz="4000" dirty="0"/>
          </a:p>
        </p:txBody>
      </p:sp>
      <p:sp>
        <p:nvSpPr>
          <p:cNvPr id="5" name="Text Placeholder 4"/>
          <p:cNvSpPr>
            <a:spLocks noGrp="1"/>
          </p:cNvSpPr>
          <p:nvPr>
            <p:ph type="body" sz="quarter" idx="15"/>
          </p:nvPr>
        </p:nvSpPr>
        <p:spPr>
          <a:xfrm>
            <a:off x="5029200" y="3322637"/>
            <a:ext cx="3657600" cy="2925763"/>
          </a:xfrm>
        </p:spPr>
        <p:txBody>
          <a:bodyPr/>
          <a:lstStyle/>
          <a:p>
            <a:pPr algn="ctr"/>
            <a:r>
              <a:rPr lang="en-US" sz="3600" dirty="0">
                <a:cs typeface="Times New Roman" panose="02020603050405020304" pitchFamily="18" charset="0"/>
              </a:rPr>
              <a:t>Hypothesis Testing with One Sample</a:t>
            </a:r>
            <a:endParaRPr lang="en-IN" dirty="0"/>
          </a:p>
        </p:txBody>
      </p:sp>
      <p:sp>
        <p:nvSpPr>
          <p:cNvPr id="6" name="Text Placeholder 5"/>
          <p:cNvSpPr>
            <a:spLocks noGrp="1"/>
          </p:cNvSpPr>
          <p:nvPr>
            <p:ph type="body" sz="quarter" idx="16"/>
          </p:nvPr>
        </p:nvSpPr>
        <p:spPr>
          <a:xfrm>
            <a:off x="1828800" y="6508934"/>
            <a:ext cx="5867400" cy="187537"/>
          </a:xfrm>
        </p:spPr>
        <p:txBody>
          <a:bodyPr/>
          <a:lstStyle/>
          <a:p>
            <a:pPr>
              <a:spcBef>
                <a:spcPts val="0"/>
              </a:spcBef>
              <a:buClrTx/>
              <a:defRPr/>
            </a:pPr>
            <a:r>
              <a:rPr lang="en-US" altLang="en-US" dirty="0">
                <a:latin typeface="Verdana" panose="020B0604030504040204" pitchFamily="34" charset="0"/>
                <a:ea typeface="Verdana" panose="020B0604030504040204" pitchFamily="34" charset="0"/>
                <a:cs typeface="Verdana" panose="020B0604030504040204" pitchFamily="34" charset="0"/>
              </a:rPr>
              <a:t>Copyright © 2015, 2012, 2009 Pearson Education, Inc. All Rights Reserved</a:t>
            </a:r>
          </a:p>
        </p:txBody>
      </p:sp>
    </p:spTree>
    <p:extLst>
      <p:ext uri="{BB962C8B-B14F-4D97-AF65-F5344CB8AC3E}">
        <p14:creationId xmlns:p14="http://schemas.microsoft.com/office/powerpoint/2010/main" val="2645556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Example 1: Testing </a:t>
            </a:r>
            <a:r>
              <a:rPr lang="el-GR" sz="3600" i="1" dirty="0">
                <a:latin typeface="+mj-lt"/>
              </a:rPr>
              <a:t>μ</a:t>
            </a:r>
            <a:r>
              <a:rPr lang="en-US" sz="3600" dirty="0">
                <a:latin typeface="+mj-lt"/>
              </a:rPr>
              <a:t> with a Small Sample </a:t>
            </a:r>
            <a:r>
              <a:rPr lang="en-US" sz="2000" b="0" dirty="0">
                <a:latin typeface="+mj-lt"/>
              </a:rPr>
              <a:t>(1 of 2)</a:t>
            </a:r>
          </a:p>
        </p:txBody>
      </p:sp>
      <p:sp>
        <p:nvSpPr>
          <p:cNvPr id="3" name="Content Placeholder 2"/>
          <p:cNvSpPr>
            <a:spLocks noGrp="1"/>
          </p:cNvSpPr>
          <p:nvPr>
            <p:ph idx="1"/>
          </p:nvPr>
        </p:nvSpPr>
        <p:spPr>
          <a:xfrm>
            <a:off x="457200" y="1600201"/>
            <a:ext cx="8077200" cy="3124200"/>
          </a:xfrm>
        </p:spPr>
        <p:txBody>
          <a:bodyPr/>
          <a:lstStyle/>
          <a:p>
            <a:pPr marL="0" indent="0">
              <a:buNone/>
            </a:pPr>
            <a:r>
              <a:rPr lang="en-US" sz="2600" dirty="0"/>
              <a:t>A used car dealer says that the mean price of a two-year-old sedan is at least $20,500. You suspect this claim is incorrect and find that a random sample of 14 similar vehicles has a mean price of $19,850 and a standard deviation of $1084. Is there enough evidence to reject the dealer</a:t>
            </a:r>
            <a:r>
              <a:rPr lang="en-US" altLang="en-US" sz="2600" dirty="0"/>
              <a:t>’</a:t>
            </a:r>
            <a:r>
              <a:rPr lang="en-US" sz="2600" dirty="0"/>
              <a:t>s claim at </a:t>
            </a:r>
            <a:r>
              <a:rPr lang="el-GR" sz="2600" i="1" dirty="0"/>
              <a:t>α</a:t>
            </a:r>
            <a:r>
              <a:rPr lang="en-US" sz="2600" dirty="0"/>
              <a:t> = 0.05? Assume the population is normally distributed. </a:t>
            </a:r>
            <a:r>
              <a:rPr lang="en-US" sz="2000" b="1" dirty="0">
                <a:solidFill>
                  <a:schemeClr val="tx2"/>
                </a:solidFill>
              </a:rPr>
              <a:t>(Adapted from Kelley Blue Book)</a:t>
            </a:r>
            <a:endParaRPr lang="en-US" sz="2000" b="1" dirty="0"/>
          </a:p>
        </p:txBody>
      </p:sp>
      <p:pic>
        <p:nvPicPr>
          <p:cNvPr id="4" name="Picture 11" descr="A cartoon depicts a ca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50553" y="4979508"/>
            <a:ext cx="2436247" cy="1248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3260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457200" y="215372"/>
            <a:ext cx="8229600" cy="1097280"/>
          </a:xfrm>
        </p:spPr>
        <p:txBody>
          <a:bodyPr/>
          <a:lstStyle/>
          <a:p>
            <a:r>
              <a:rPr lang="en-US" sz="3600" dirty="0">
                <a:latin typeface="+mj-lt"/>
              </a:rPr>
              <a:t>Example 1: Testing </a:t>
            </a:r>
            <a:r>
              <a:rPr lang="el-GR" sz="3600" i="1" dirty="0">
                <a:latin typeface="+mj-lt"/>
              </a:rPr>
              <a:t>μ</a:t>
            </a:r>
            <a:r>
              <a:rPr lang="en-US" sz="3600" dirty="0">
                <a:latin typeface="+mj-lt"/>
              </a:rPr>
              <a:t> with a Small Sample </a:t>
            </a:r>
            <a:r>
              <a:rPr lang="en-US" sz="2000" b="0" dirty="0">
                <a:latin typeface="+mj-lt"/>
              </a:rPr>
              <a:t>(2 of 2)</a:t>
            </a:r>
          </a:p>
        </p:txBody>
      </p:sp>
      <p:pic>
        <p:nvPicPr>
          <p:cNvPr id="10" name="Picture 4" descr="Solutio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671595"/>
            <a:ext cx="1394431" cy="253534"/>
          </a:xfrm>
          <a:prstGeom prst="rect">
            <a:avLst/>
          </a:prstGeom>
        </p:spPr>
      </p:pic>
      <p:pic>
        <p:nvPicPr>
          <p:cNvPr id="26" name="Picture 5" descr="H 0: mu is greater than or equal to $20,500; H a: mu is less than $20,500; alpha = 0.05; d f = 14 minus 1 = 13; rejection regio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2788" y="2133600"/>
            <a:ext cx="2685389" cy="1941020"/>
          </a:xfrm>
          <a:prstGeom prst="rect">
            <a:avLst/>
          </a:prstGeom>
        </p:spPr>
      </p:pic>
      <p:pic>
        <p:nvPicPr>
          <p:cNvPr id="15" name="Picture 6" descr="a standard normal curve has tail shaded left of t 0 = negative 1.771 with area alpha = 0.05. Point t = negative 2.244 is within the shaded tai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2978" y="4187825"/>
            <a:ext cx="2857500"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7" descr="Test Statistic: t = fraction x bar minus mu over fraction s over square root of n = fraction 19,850 minus 20,500 over fraction 1084 over square root of 14 = approximately negative 2.24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80952" y="1391238"/>
            <a:ext cx="4635833" cy="1300295"/>
          </a:xfrm>
          <a:prstGeom prst="rect">
            <a:avLst/>
          </a:prstGeom>
        </p:spPr>
      </p:pic>
      <p:sp>
        <p:nvSpPr>
          <p:cNvPr id="3" name="Content Placeholder 2"/>
          <p:cNvSpPr>
            <a:spLocks noGrp="1"/>
          </p:cNvSpPr>
          <p:nvPr>
            <p:ph idx="1"/>
          </p:nvPr>
        </p:nvSpPr>
        <p:spPr>
          <a:xfrm>
            <a:off x="4457700" y="3159125"/>
            <a:ext cx="4229100" cy="2860675"/>
          </a:xfrm>
        </p:spPr>
        <p:txBody>
          <a:bodyPr/>
          <a:lstStyle/>
          <a:p>
            <a:pPr>
              <a:spcBef>
                <a:spcPts val="0"/>
              </a:spcBef>
            </a:pPr>
            <a:r>
              <a:rPr lang="en-US" sz="2400" b="1" dirty="0">
                <a:cs typeface="Arial" charset="0"/>
              </a:rPr>
              <a:t>Decision: </a:t>
            </a:r>
            <a:r>
              <a:rPr lang="en-US" sz="2400" b="1" dirty="0"/>
              <a:t>Reject </a:t>
            </a:r>
            <a:r>
              <a:rPr lang="en-US" sz="2400" b="1" i="1" dirty="0"/>
              <a:t>H</a:t>
            </a:r>
            <a:r>
              <a:rPr lang="en-US" sz="2400" b="1" baseline="-25000" dirty="0"/>
              <a:t>0</a:t>
            </a:r>
          </a:p>
          <a:p>
            <a:pPr marL="288925" indent="0">
              <a:spcBef>
                <a:spcPts val="600"/>
              </a:spcBef>
              <a:buNone/>
            </a:pPr>
            <a:r>
              <a:rPr lang="en-US" sz="2200" dirty="0"/>
              <a:t>At the 0.05 level of significance, there is enough evidence to reject the claim that the mean price of a two-year-old sedan is at least $20,500.</a:t>
            </a:r>
            <a:endParaRPr lang="en-US" sz="2200" b="1" baseline="-25000" dirty="0"/>
          </a:p>
        </p:txBody>
      </p:sp>
    </p:spTree>
    <p:extLst>
      <p:ext uri="{BB962C8B-B14F-4D97-AF65-F5344CB8AC3E}">
        <p14:creationId xmlns:p14="http://schemas.microsoft.com/office/powerpoint/2010/main" val="1607907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15372"/>
            <a:ext cx="8229600" cy="1097280"/>
          </a:xfrm>
        </p:spPr>
        <p:txBody>
          <a:bodyPr/>
          <a:lstStyle/>
          <a:p>
            <a:r>
              <a:rPr lang="en-US" sz="3600" dirty="0">
                <a:latin typeface="+mj-lt"/>
              </a:rPr>
              <a:t>Example 2: Testing </a:t>
            </a:r>
            <a:r>
              <a:rPr lang="el-GR" sz="3600" i="1" dirty="0">
                <a:latin typeface="+mj-lt"/>
              </a:rPr>
              <a:t>μ</a:t>
            </a:r>
            <a:r>
              <a:rPr lang="en-US" sz="3600" dirty="0">
                <a:latin typeface="+mj-lt"/>
              </a:rPr>
              <a:t> with a Small Sample </a:t>
            </a:r>
            <a:r>
              <a:rPr lang="en-US" sz="2000" b="0" dirty="0">
                <a:latin typeface="+mj-lt"/>
              </a:rPr>
              <a:t>(1 of 2)</a:t>
            </a:r>
          </a:p>
        </p:txBody>
      </p:sp>
      <p:sp>
        <p:nvSpPr>
          <p:cNvPr id="3" name="Content Placeholder 2"/>
          <p:cNvSpPr>
            <a:spLocks noGrp="1"/>
          </p:cNvSpPr>
          <p:nvPr>
            <p:ph idx="1"/>
          </p:nvPr>
        </p:nvSpPr>
        <p:spPr>
          <a:xfrm>
            <a:off x="457200" y="1600201"/>
            <a:ext cx="8229600" cy="2743200"/>
          </a:xfrm>
        </p:spPr>
        <p:txBody>
          <a:bodyPr/>
          <a:lstStyle/>
          <a:p>
            <a:pPr marL="0" indent="0">
              <a:buNone/>
            </a:pPr>
            <a:r>
              <a:rPr lang="en-US" sz="2600" dirty="0"/>
              <a:t>An industrial company claims that the mean pH level of the water in a nearby river is 6.8. You randomly select 39 water samples and measure the pH of each. The sample mean and standard deviation are 6.7 and 0.35, respectively. Is there enough evidence to reject the company</a:t>
            </a:r>
            <a:r>
              <a:rPr lang="ja-JP" altLang="en-US" sz="2600" dirty="0"/>
              <a:t>’</a:t>
            </a:r>
            <a:r>
              <a:rPr lang="en-US" altLang="ja-JP" sz="2600" dirty="0"/>
              <a:t>s claim at </a:t>
            </a:r>
            <a:r>
              <a:rPr lang="el-GR" altLang="ja-JP" sz="2600" i="1" dirty="0"/>
              <a:t>α</a:t>
            </a:r>
            <a:r>
              <a:rPr lang="en-US" altLang="ja-JP" sz="2600" dirty="0"/>
              <a:t> = 0.05? Assume the population is normally distributed.</a:t>
            </a:r>
            <a:endParaRPr lang="en-US" sz="2600" dirty="0"/>
          </a:p>
        </p:txBody>
      </p:sp>
      <p:pic>
        <p:nvPicPr>
          <p:cNvPr id="4" name="Picture 4" descr="A cartoon depicts a riverside tow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00800" y="4602375"/>
            <a:ext cx="2197481" cy="169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089484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457200" y="215372"/>
            <a:ext cx="8229600" cy="1097280"/>
          </a:xfrm>
        </p:spPr>
        <p:txBody>
          <a:bodyPr/>
          <a:lstStyle/>
          <a:p>
            <a:r>
              <a:rPr lang="en-US" sz="3600" dirty="0">
                <a:latin typeface="+mj-lt"/>
              </a:rPr>
              <a:t>Example 2: Testing </a:t>
            </a:r>
            <a:r>
              <a:rPr lang="el-GR" sz="3600" i="1" dirty="0">
                <a:latin typeface="+mj-lt"/>
              </a:rPr>
              <a:t>μ</a:t>
            </a:r>
            <a:r>
              <a:rPr lang="en-US" sz="3600" dirty="0">
                <a:latin typeface="+mj-lt"/>
              </a:rPr>
              <a:t> with a Small Sample </a:t>
            </a:r>
            <a:r>
              <a:rPr lang="en-US" sz="2000" b="0" dirty="0">
                <a:latin typeface="+mj-lt"/>
              </a:rPr>
              <a:t>(2 of 2)</a:t>
            </a:r>
          </a:p>
        </p:txBody>
      </p:sp>
      <p:pic>
        <p:nvPicPr>
          <p:cNvPr id="8" name="Picture 4" descr="Solutio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671595"/>
            <a:ext cx="1394431" cy="253534"/>
          </a:xfrm>
          <a:prstGeom prst="rect">
            <a:avLst/>
          </a:prstGeom>
        </p:spPr>
      </p:pic>
      <p:pic>
        <p:nvPicPr>
          <p:cNvPr id="24" name="Picture 3" descr="H 0: mu 6.8; H a: mu does not equal 6.8; alpha = 0.05; d f = 39 minus 1 = 38; rejection regio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2038" y="2144708"/>
            <a:ext cx="2685389" cy="1922173"/>
          </a:xfrm>
          <a:prstGeom prst="rect">
            <a:avLst/>
          </a:prstGeom>
        </p:spPr>
      </p:pic>
      <p:pic>
        <p:nvPicPr>
          <p:cNvPr id="45" name="Picture 4" descr="a standard normal curve has tails shaded left of t 0 = negative 2.024 and right of t = 2.024, each with area 0.025. Find point negative 1.78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4863" y="4376527"/>
            <a:ext cx="2659906" cy="1881398"/>
          </a:xfrm>
          <a:prstGeom prst="rect">
            <a:avLst/>
          </a:prstGeom>
        </p:spPr>
      </p:pic>
      <p:pic>
        <p:nvPicPr>
          <p:cNvPr id="25" name="Picture 5" descr="Test Statistic: t = fraction x bar minus mu over fraction s over square root of n = fraction 6.7 minus 6.8 over fraction 0.35 over square root of 39 = approximately negative 1.78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76513" y="1396554"/>
            <a:ext cx="3740702" cy="1300295"/>
          </a:xfrm>
          <a:prstGeom prst="rect">
            <a:avLst/>
          </a:prstGeom>
        </p:spPr>
      </p:pic>
      <p:sp>
        <p:nvSpPr>
          <p:cNvPr id="7" name="Content Placeholder 2"/>
          <p:cNvSpPr>
            <a:spLocks noGrp="1"/>
          </p:cNvSpPr>
          <p:nvPr>
            <p:ph idx="1"/>
          </p:nvPr>
        </p:nvSpPr>
        <p:spPr>
          <a:xfrm>
            <a:off x="4457700" y="3159125"/>
            <a:ext cx="4229100" cy="2860675"/>
          </a:xfrm>
        </p:spPr>
        <p:txBody>
          <a:bodyPr/>
          <a:lstStyle/>
          <a:p>
            <a:pPr>
              <a:spcBef>
                <a:spcPts val="0"/>
              </a:spcBef>
            </a:pPr>
            <a:r>
              <a:rPr lang="en-US" sz="2400" b="1" dirty="0">
                <a:cs typeface="Arial" charset="0"/>
              </a:rPr>
              <a:t>Decision: Fail to </a:t>
            </a:r>
            <a:r>
              <a:rPr lang="en-US" sz="2400" b="1" dirty="0"/>
              <a:t>reject </a:t>
            </a:r>
            <a:r>
              <a:rPr lang="en-US" sz="2400" b="1" i="1" dirty="0"/>
              <a:t>H</a:t>
            </a:r>
            <a:r>
              <a:rPr lang="en-US" sz="2400" b="1" baseline="-25000" dirty="0"/>
              <a:t>0</a:t>
            </a:r>
          </a:p>
          <a:p>
            <a:pPr marL="288925" indent="0">
              <a:spcBef>
                <a:spcPts val="600"/>
              </a:spcBef>
              <a:buNone/>
            </a:pPr>
            <a:r>
              <a:rPr lang="en-US" sz="2200" dirty="0">
                <a:cs typeface="Arial" charset="0"/>
              </a:rPr>
              <a:t>At the 0.05 level of significance, there is not enough evidence to reject the claim that the mean pH is 6.8.</a:t>
            </a:r>
            <a:endParaRPr lang="en-US" sz="2200" b="1" baseline="-25000" dirty="0"/>
          </a:p>
        </p:txBody>
      </p:sp>
    </p:spTree>
    <p:extLst>
      <p:ext uri="{BB962C8B-B14F-4D97-AF65-F5344CB8AC3E}">
        <p14:creationId xmlns:p14="http://schemas.microsoft.com/office/powerpoint/2010/main" val="3929092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6705600" cy="1097280"/>
          </a:xfrm>
        </p:spPr>
        <p:txBody>
          <a:bodyPr/>
          <a:lstStyle/>
          <a:p>
            <a:r>
              <a:rPr lang="en-US" altLang="en-US" sz="3600" dirty="0">
                <a:latin typeface="+mj-lt"/>
              </a:rPr>
              <a:t>Example: Using </a:t>
            </a:r>
            <a:r>
              <a:rPr lang="en-US" altLang="en-US" sz="3600" i="1" dirty="0">
                <a:latin typeface="+mj-lt"/>
              </a:rPr>
              <a:t>P</a:t>
            </a:r>
            <a:r>
              <a:rPr lang="en-US" altLang="en-US" sz="3600" dirty="0">
                <a:latin typeface="+mj-lt"/>
              </a:rPr>
              <a:t>-values with </a:t>
            </a:r>
            <a:r>
              <a:rPr lang="en-US" altLang="en-US" sz="3600" i="1" dirty="0">
                <a:latin typeface="+mj-lt"/>
              </a:rPr>
              <a:t>t</a:t>
            </a:r>
            <a:r>
              <a:rPr lang="en-US" altLang="en-US" sz="3600" dirty="0">
                <a:latin typeface="+mj-lt"/>
              </a:rPr>
              <a:t>-Tests </a:t>
            </a:r>
            <a:r>
              <a:rPr lang="en-US" altLang="en-US" sz="2000" b="0" dirty="0">
                <a:latin typeface="+mj-lt"/>
              </a:rPr>
              <a:t>(1 of 2)</a:t>
            </a:r>
            <a:endParaRPr lang="en-US" sz="2000" b="0" dirty="0">
              <a:latin typeface="+mj-lt"/>
            </a:endParaRPr>
          </a:p>
        </p:txBody>
      </p:sp>
      <p:sp>
        <p:nvSpPr>
          <p:cNvPr id="3" name="Content Placeholder 2"/>
          <p:cNvSpPr>
            <a:spLocks noGrp="1"/>
          </p:cNvSpPr>
          <p:nvPr>
            <p:ph idx="1"/>
          </p:nvPr>
        </p:nvSpPr>
        <p:spPr>
          <a:xfrm>
            <a:off x="457200" y="1600200"/>
            <a:ext cx="8077200" cy="4525963"/>
          </a:xfrm>
        </p:spPr>
        <p:txBody>
          <a:bodyPr/>
          <a:lstStyle/>
          <a:p>
            <a:pPr marL="0" indent="0">
              <a:buNone/>
            </a:pPr>
            <a:r>
              <a:rPr lang="en-US" sz="2600" dirty="0"/>
              <a:t>A department of motor vehicles office claims that the mean wait time is less than 14 minutes. A random sample of 10 people has a mean wait time of 13 minutes with a standard deviation of 3.5 minutes. At </a:t>
            </a:r>
            <a:r>
              <a:rPr lang="el-GR" sz="2600" i="1" dirty="0"/>
              <a:t>α</a:t>
            </a:r>
            <a:r>
              <a:rPr lang="en-US" sz="2600" dirty="0"/>
              <a:t> = 0.10, test the office</a:t>
            </a:r>
            <a:r>
              <a:rPr lang="en-US" altLang="en-US" sz="2600" dirty="0"/>
              <a:t>’</a:t>
            </a:r>
            <a:r>
              <a:rPr lang="en-US" sz="2600" dirty="0"/>
              <a:t>s claim. Assume the population is normally distributed.</a:t>
            </a:r>
          </a:p>
        </p:txBody>
      </p:sp>
    </p:spTree>
    <p:extLst>
      <p:ext uri="{BB962C8B-B14F-4D97-AF65-F5344CB8AC3E}">
        <p14:creationId xmlns:p14="http://schemas.microsoft.com/office/powerpoint/2010/main" val="13664596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457200" y="215372"/>
            <a:ext cx="6781800" cy="1097280"/>
          </a:xfrm>
        </p:spPr>
        <p:txBody>
          <a:bodyPr/>
          <a:lstStyle/>
          <a:p>
            <a:r>
              <a:rPr lang="en-US" altLang="en-US" sz="3600" dirty="0">
                <a:latin typeface="+mj-lt"/>
              </a:rPr>
              <a:t>Example: Using </a:t>
            </a:r>
            <a:r>
              <a:rPr lang="en-US" altLang="en-US" sz="3600" i="1" dirty="0">
                <a:latin typeface="+mj-lt"/>
              </a:rPr>
              <a:t>P</a:t>
            </a:r>
            <a:r>
              <a:rPr lang="en-US" altLang="en-US" sz="3600" dirty="0">
                <a:latin typeface="+mj-lt"/>
              </a:rPr>
              <a:t>-values with </a:t>
            </a:r>
            <a:r>
              <a:rPr lang="en-US" altLang="en-US" sz="3600" i="1" dirty="0">
                <a:latin typeface="+mj-lt"/>
              </a:rPr>
              <a:t>t</a:t>
            </a:r>
            <a:r>
              <a:rPr lang="en-US" altLang="en-US" sz="3600" dirty="0">
                <a:latin typeface="+mj-lt"/>
              </a:rPr>
              <a:t>-Tests </a:t>
            </a:r>
            <a:r>
              <a:rPr lang="en-US" altLang="en-US" sz="2000" b="0" dirty="0">
                <a:latin typeface="+mj-lt"/>
              </a:rPr>
              <a:t>(2 of 2)</a:t>
            </a:r>
            <a:endParaRPr lang="en-US" sz="2000" b="0" dirty="0">
              <a:latin typeface="+mj-lt"/>
            </a:endParaRPr>
          </a:p>
        </p:txBody>
      </p:sp>
      <p:pic>
        <p:nvPicPr>
          <p:cNvPr id="12" name="Picture 4" descr="Solutio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508500"/>
            <a:ext cx="1394431" cy="253534"/>
          </a:xfrm>
          <a:prstGeom prst="rect">
            <a:avLst/>
          </a:prstGeom>
        </p:spPr>
      </p:pic>
      <p:pic>
        <p:nvPicPr>
          <p:cNvPr id="4" name="Picture 3" descr="H 0: mu is greater than or equal to 14 minutes; H a: mu is less than 14 minutes (claim)."/>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1926901"/>
            <a:ext cx="3475650" cy="740099"/>
          </a:xfrm>
          <a:prstGeom prst="rect">
            <a:avLst/>
          </a:prstGeom>
        </p:spPr>
      </p:pic>
      <p:pic>
        <p:nvPicPr>
          <p:cNvPr id="10" name="Picture 4" descr="T I 83 or 84 setup: under T-Test menu, select input stats, mu 0: 14, x bar: 13, S x: 3.5, n: 10, mu is less than mu 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5835" y="2928469"/>
            <a:ext cx="2022655" cy="1872131"/>
          </a:xfrm>
          <a:prstGeom prst="rect">
            <a:avLst/>
          </a:prstGeom>
        </p:spPr>
      </p:pic>
      <p:pic>
        <p:nvPicPr>
          <p:cNvPr id="11" name="Picture 5" descr="Calculate: a calculator t-test screen lists mu is less than 14, t = negative .9035079029, p = .1948994027, x bar = 13, S x = 3.5, n =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69026" y="2908196"/>
            <a:ext cx="2005947" cy="1892404"/>
          </a:xfrm>
          <a:prstGeom prst="rect">
            <a:avLst/>
          </a:prstGeom>
        </p:spPr>
      </p:pic>
      <p:pic>
        <p:nvPicPr>
          <p:cNvPr id="14" name="Picture 6" descr="Draw: a calculator graph displays a standard normal curve with tail shaded left of t = negative .9035 with p = .194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365509" y="3031953"/>
            <a:ext cx="2022655" cy="1768647"/>
          </a:xfrm>
          <a:prstGeom prst="rect">
            <a:avLst/>
          </a:prstGeom>
        </p:spPr>
      </p:pic>
      <p:sp>
        <p:nvSpPr>
          <p:cNvPr id="3" name="Content Placeholder 2"/>
          <p:cNvSpPr>
            <a:spLocks noGrp="1"/>
          </p:cNvSpPr>
          <p:nvPr>
            <p:ph idx="1"/>
          </p:nvPr>
        </p:nvSpPr>
        <p:spPr>
          <a:xfrm>
            <a:off x="457200" y="4876800"/>
            <a:ext cx="8305800" cy="1524000"/>
          </a:xfrm>
        </p:spPr>
        <p:txBody>
          <a:bodyPr/>
          <a:lstStyle/>
          <a:p>
            <a:pPr eaLnBrk="0" hangingPunct="0">
              <a:spcBef>
                <a:spcPts val="0"/>
              </a:spcBef>
              <a:defRPr/>
            </a:pPr>
            <a:r>
              <a:rPr lang="en-US" sz="2400" b="1" dirty="0">
                <a:cs typeface="Arial" charset="0"/>
              </a:rPr>
              <a:t>Decision: </a:t>
            </a:r>
            <a:r>
              <a:rPr lang="en-US" sz="2400" b="1" dirty="0"/>
              <a:t>0.1949 &gt; 0.10</a:t>
            </a:r>
          </a:p>
          <a:p>
            <a:pPr marL="282575" indent="0" eaLnBrk="0" hangingPunct="0">
              <a:spcBef>
                <a:spcPts val="600"/>
              </a:spcBef>
              <a:buNone/>
              <a:defRPr/>
            </a:pPr>
            <a:r>
              <a:rPr lang="en-US" sz="2400" b="1" dirty="0"/>
              <a:t>Fail to reject </a:t>
            </a:r>
            <a:r>
              <a:rPr lang="en-US" sz="2400" b="1" i="1" dirty="0"/>
              <a:t>H</a:t>
            </a:r>
            <a:r>
              <a:rPr lang="en-US" sz="2400" b="1" baseline="-25000" dirty="0"/>
              <a:t>0</a:t>
            </a:r>
            <a:r>
              <a:rPr lang="en-US" sz="2400" b="1" dirty="0"/>
              <a:t>.</a:t>
            </a:r>
            <a:r>
              <a:rPr lang="en-US" sz="2400" dirty="0"/>
              <a:t> </a:t>
            </a:r>
            <a:r>
              <a:rPr lang="en-US" sz="2200" dirty="0">
                <a:solidFill>
                  <a:srgbClr val="000000"/>
                </a:solidFill>
              </a:rPr>
              <a:t>At the 0.10 level of significance, there is not enough evidence to support the office</a:t>
            </a:r>
            <a:r>
              <a:rPr lang="en-US" altLang="en-US" sz="2200" dirty="0">
                <a:solidFill>
                  <a:srgbClr val="000000"/>
                </a:solidFill>
              </a:rPr>
              <a:t>’</a:t>
            </a:r>
            <a:r>
              <a:rPr lang="en-US" sz="2200" dirty="0">
                <a:solidFill>
                  <a:srgbClr val="000000"/>
                </a:solidFill>
              </a:rPr>
              <a:t>s claim that the mean wait time is less than 14 minutes.</a:t>
            </a:r>
            <a:endParaRPr lang="en-US" sz="2200" dirty="0"/>
          </a:p>
        </p:txBody>
      </p:sp>
    </p:spTree>
    <p:extLst>
      <p:ext uri="{BB962C8B-B14F-4D97-AF65-F5344CB8AC3E}">
        <p14:creationId xmlns:p14="http://schemas.microsoft.com/office/powerpoint/2010/main" val="4063451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Section 7.3 Summary</a:t>
            </a:r>
          </a:p>
        </p:txBody>
      </p:sp>
      <p:sp>
        <p:nvSpPr>
          <p:cNvPr id="3" name="Content Placeholder 2"/>
          <p:cNvSpPr>
            <a:spLocks noGrp="1"/>
          </p:cNvSpPr>
          <p:nvPr>
            <p:ph idx="1"/>
          </p:nvPr>
        </p:nvSpPr>
        <p:spPr/>
        <p:txBody>
          <a:bodyPr/>
          <a:lstStyle/>
          <a:p>
            <a:r>
              <a:rPr lang="en-US" sz="2600" dirty="0"/>
              <a:t>Found critical values in a </a:t>
            </a:r>
            <a:r>
              <a:rPr lang="en-US" sz="2600" i="1" dirty="0"/>
              <a:t>t</a:t>
            </a:r>
            <a:r>
              <a:rPr lang="en-US" sz="2600" dirty="0"/>
              <a:t>-distribution</a:t>
            </a:r>
          </a:p>
          <a:p>
            <a:r>
              <a:rPr lang="en-US" sz="2600" dirty="0"/>
              <a:t>Used the </a:t>
            </a:r>
            <a:r>
              <a:rPr lang="en-US" sz="2600" i="1" dirty="0"/>
              <a:t>t</a:t>
            </a:r>
            <a:r>
              <a:rPr lang="en-US" sz="2600" dirty="0"/>
              <a:t>-test to test a mean </a:t>
            </a:r>
            <a:r>
              <a:rPr lang="el-GR" sz="2600" i="1" dirty="0"/>
              <a:t>μ</a:t>
            </a:r>
            <a:r>
              <a:rPr lang="en-US" sz="2600" dirty="0"/>
              <a:t> when </a:t>
            </a:r>
            <a:r>
              <a:rPr lang="en-US" sz="2600" i="1" dirty="0">
                <a:sym typeface="Symbol" panose="05050102010706020507" pitchFamily="18" charset="2"/>
              </a:rPr>
              <a:t></a:t>
            </a:r>
            <a:r>
              <a:rPr lang="en-US" sz="2600" dirty="0">
                <a:sym typeface="Symbol" panose="05050102010706020507" pitchFamily="18" charset="2"/>
              </a:rPr>
              <a:t> is not known</a:t>
            </a:r>
            <a:endParaRPr lang="en-US" sz="2600" dirty="0"/>
          </a:p>
          <a:p>
            <a:r>
              <a:rPr lang="en-US" sz="2600" dirty="0"/>
              <a:t>Used technology to find </a:t>
            </a:r>
            <a:r>
              <a:rPr lang="en-US" sz="2600" i="1" dirty="0"/>
              <a:t>P</a:t>
            </a:r>
            <a:r>
              <a:rPr lang="en-US" sz="2600" dirty="0"/>
              <a:t>-values and used them with a </a:t>
            </a:r>
            <a:r>
              <a:rPr lang="en-US" sz="2600" i="1" dirty="0"/>
              <a:t>t</a:t>
            </a:r>
            <a:r>
              <a:rPr lang="en-US" sz="2600" dirty="0"/>
              <a:t>-test to test a mean </a:t>
            </a:r>
            <a:r>
              <a:rPr lang="el-GR" sz="2600" i="1" dirty="0"/>
              <a:t>μ</a:t>
            </a:r>
            <a:r>
              <a:rPr lang="en-US" sz="2600" dirty="0"/>
              <a:t> when </a:t>
            </a:r>
            <a:r>
              <a:rPr lang="en-US" sz="2600" i="1" dirty="0">
                <a:sym typeface="Symbol" panose="05050102010706020507" pitchFamily="18" charset="2"/>
              </a:rPr>
              <a:t></a:t>
            </a:r>
            <a:r>
              <a:rPr lang="en-US" sz="2600" dirty="0">
                <a:sym typeface="Symbol" panose="05050102010706020507" pitchFamily="18" charset="2"/>
              </a:rPr>
              <a:t> is not known</a:t>
            </a:r>
            <a:endParaRPr lang="en-US" sz="2600" dirty="0"/>
          </a:p>
        </p:txBody>
      </p:sp>
    </p:spTree>
    <p:extLst>
      <p:ext uri="{BB962C8B-B14F-4D97-AF65-F5344CB8AC3E}">
        <p14:creationId xmlns:p14="http://schemas.microsoft.com/office/powerpoint/2010/main" val="169322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Chapter Outline</a:t>
            </a:r>
          </a:p>
        </p:txBody>
      </p:sp>
      <p:sp>
        <p:nvSpPr>
          <p:cNvPr id="3" name="Content Placeholder 2"/>
          <p:cNvSpPr>
            <a:spLocks noGrp="1"/>
          </p:cNvSpPr>
          <p:nvPr>
            <p:ph idx="1"/>
          </p:nvPr>
        </p:nvSpPr>
        <p:spPr/>
        <p:txBody>
          <a:bodyPr/>
          <a:lstStyle/>
          <a:p>
            <a:pPr marL="649224" indent="-649224">
              <a:buNone/>
              <a:defRPr/>
            </a:pPr>
            <a:r>
              <a:rPr lang="en-US" sz="2600" dirty="0">
                <a:solidFill>
                  <a:srgbClr val="007FA3"/>
                </a:solidFill>
              </a:rPr>
              <a:t>7.1</a:t>
            </a:r>
            <a:r>
              <a:rPr lang="en-US" sz="2600" dirty="0"/>
              <a:t> Introduction to Hypothesis Testing</a:t>
            </a:r>
          </a:p>
          <a:p>
            <a:pPr marL="647700" indent="-647700">
              <a:buNone/>
              <a:tabLst>
                <a:tab pos="536575" algn="l"/>
              </a:tabLst>
              <a:defRPr/>
            </a:pPr>
            <a:r>
              <a:rPr lang="en-US" sz="2600" dirty="0">
                <a:solidFill>
                  <a:srgbClr val="007FA3"/>
                </a:solidFill>
              </a:rPr>
              <a:t>7.2</a:t>
            </a:r>
            <a:r>
              <a:rPr lang="en-US" sz="2600" dirty="0"/>
              <a:t> Hypothesis Testing for the Mean (</a:t>
            </a:r>
            <a:r>
              <a:rPr lang="en-US" sz="2600" i="1" dirty="0">
                <a:sym typeface="Symbol"/>
              </a:rPr>
              <a:t></a:t>
            </a:r>
            <a:r>
              <a:rPr lang="en-US" sz="2600" dirty="0">
                <a:sym typeface="Symbol"/>
              </a:rPr>
              <a:t> Known</a:t>
            </a:r>
            <a:r>
              <a:rPr lang="en-US" sz="2600" dirty="0"/>
              <a:t>)</a:t>
            </a:r>
          </a:p>
          <a:p>
            <a:pPr marL="649224" indent="-649224">
              <a:buNone/>
              <a:defRPr/>
            </a:pPr>
            <a:r>
              <a:rPr lang="en-US" sz="2600" dirty="0">
                <a:solidFill>
                  <a:srgbClr val="007FA3"/>
                </a:solidFill>
              </a:rPr>
              <a:t>7.3</a:t>
            </a:r>
            <a:r>
              <a:rPr lang="en-US" sz="2600" dirty="0"/>
              <a:t> Hypothesis Testing for the Mean (</a:t>
            </a:r>
            <a:r>
              <a:rPr lang="en-US" sz="2600" i="1" dirty="0">
                <a:sym typeface="Symbol"/>
              </a:rPr>
              <a:t></a:t>
            </a:r>
            <a:r>
              <a:rPr lang="en-US" sz="2600" dirty="0">
                <a:sym typeface="Symbol"/>
              </a:rPr>
              <a:t> Unknown</a:t>
            </a:r>
            <a:r>
              <a:rPr lang="en-US" sz="2600" dirty="0"/>
              <a:t>)</a:t>
            </a:r>
          </a:p>
          <a:p>
            <a:pPr marL="649224" indent="-649224">
              <a:buNone/>
              <a:defRPr/>
            </a:pPr>
            <a:r>
              <a:rPr lang="en-US" sz="2600" dirty="0">
                <a:solidFill>
                  <a:srgbClr val="007FA3"/>
                </a:solidFill>
              </a:rPr>
              <a:t>7.4</a:t>
            </a:r>
            <a:r>
              <a:rPr lang="en-US" sz="2600" dirty="0"/>
              <a:t> Hypothesis Testing for Proportions</a:t>
            </a:r>
          </a:p>
          <a:p>
            <a:pPr marL="574675" indent="-574675">
              <a:buNone/>
              <a:defRPr/>
            </a:pPr>
            <a:r>
              <a:rPr lang="en-US" sz="2600" dirty="0">
                <a:solidFill>
                  <a:srgbClr val="007FA3"/>
                </a:solidFill>
              </a:rPr>
              <a:t>7.5</a:t>
            </a:r>
            <a:r>
              <a:rPr lang="en-US" sz="2600" dirty="0"/>
              <a:t> Hypothesis Testing for Variance and Standard Deviation</a:t>
            </a:r>
          </a:p>
        </p:txBody>
      </p:sp>
    </p:spTree>
    <p:extLst>
      <p:ext uri="{BB962C8B-B14F-4D97-AF65-F5344CB8AC3E}">
        <p14:creationId xmlns:p14="http://schemas.microsoft.com/office/powerpoint/2010/main" val="2411974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000" dirty="0">
                <a:latin typeface="+mj-lt"/>
              </a:rPr>
              <a:t>Section 7.3</a:t>
            </a:r>
          </a:p>
        </p:txBody>
      </p:sp>
      <p:sp>
        <p:nvSpPr>
          <p:cNvPr id="3" name="Subtitle 2"/>
          <p:cNvSpPr>
            <a:spLocks noGrp="1"/>
          </p:cNvSpPr>
          <p:nvPr>
            <p:ph type="subTitle" idx="1"/>
          </p:nvPr>
        </p:nvSpPr>
        <p:spPr>
          <a:xfrm>
            <a:off x="1066800" y="3962400"/>
            <a:ext cx="7021513" cy="1752600"/>
          </a:xfrm>
        </p:spPr>
        <p:txBody>
          <a:bodyPr/>
          <a:lstStyle/>
          <a:p>
            <a:pPr algn="ctr">
              <a:defRPr/>
            </a:pPr>
            <a:r>
              <a:rPr lang="en-US" sz="3600" dirty="0"/>
              <a:t>Hypothesis Testing for the Mean (</a:t>
            </a:r>
            <a:r>
              <a:rPr lang="en-US" sz="3600" i="1" dirty="0">
                <a:sym typeface="Symbol"/>
              </a:rPr>
              <a:t></a:t>
            </a:r>
            <a:r>
              <a:rPr lang="en-US" sz="3600" dirty="0">
                <a:sym typeface="Symbol"/>
              </a:rPr>
              <a:t> Unknown</a:t>
            </a:r>
            <a:r>
              <a:rPr lang="en-US" sz="3600" dirty="0"/>
              <a:t>)</a:t>
            </a:r>
          </a:p>
        </p:txBody>
      </p:sp>
    </p:spTree>
    <p:extLst>
      <p:ext uri="{BB962C8B-B14F-4D97-AF65-F5344CB8AC3E}">
        <p14:creationId xmlns:p14="http://schemas.microsoft.com/office/powerpoint/2010/main" val="3966551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Section 7.3 Objectives</a:t>
            </a:r>
          </a:p>
        </p:txBody>
      </p:sp>
      <p:sp>
        <p:nvSpPr>
          <p:cNvPr id="3" name="Content Placeholder 2"/>
          <p:cNvSpPr>
            <a:spLocks noGrp="1"/>
          </p:cNvSpPr>
          <p:nvPr>
            <p:ph idx="1"/>
          </p:nvPr>
        </p:nvSpPr>
        <p:spPr/>
        <p:txBody>
          <a:bodyPr/>
          <a:lstStyle/>
          <a:p>
            <a:pPr marL="256032" indent="-256032">
              <a:buSzPct val="100000"/>
            </a:pPr>
            <a:r>
              <a:rPr lang="en-US" sz="2600" dirty="0"/>
              <a:t>Find critical values in a </a:t>
            </a:r>
            <a:r>
              <a:rPr lang="en-US" sz="2600" i="1" dirty="0"/>
              <a:t>t</a:t>
            </a:r>
            <a:r>
              <a:rPr lang="en-US" sz="2600" dirty="0"/>
              <a:t>-distribution</a:t>
            </a:r>
          </a:p>
          <a:p>
            <a:pPr marL="256032" indent="-256032">
              <a:buSzPct val="100000"/>
            </a:pPr>
            <a:r>
              <a:rPr lang="en-US" sz="2600" dirty="0"/>
              <a:t>Use the </a:t>
            </a:r>
            <a:r>
              <a:rPr lang="en-US" sz="2600" i="1" dirty="0"/>
              <a:t>t</a:t>
            </a:r>
            <a:r>
              <a:rPr lang="en-US" sz="2600" dirty="0"/>
              <a:t>-test to test a mean </a:t>
            </a:r>
            <a:r>
              <a:rPr lang="el-GR" sz="2600" i="1" dirty="0"/>
              <a:t>μ</a:t>
            </a:r>
            <a:r>
              <a:rPr lang="en-US" sz="2600" dirty="0"/>
              <a:t> when </a:t>
            </a:r>
            <a:r>
              <a:rPr lang="el-GR" sz="2600" i="1" dirty="0"/>
              <a:t>σ</a:t>
            </a:r>
            <a:r>
              <a:rPr lang="en-US" sz="2600" dirty="0"/>
              <a:t> is not known</a:t>
            </a:r>
            <a:endParaRPr lang="en-US" sz="2600" i="1" dirty="0"/>
          </a:p>
          <a:p>
            <a:pPr marL="256032" indent="-256032">
              <a:buSzPct val="100000"/>
            </a:pPr>
            <a:r>
              <a:rPr lang="en-US" sz="2600" dirty="0"/>
              <a:t>Use technology to find </a:t>
            </a:r>
            <a:r>
              <a:rPr lang="en-US" sz="2600" i="1" dirty="0"/>
              <a:t>P</a:t>
            </a:r>
            <a:r>
              <a:rPr lang="en-US" sz="2600" dirty="0"/>
              <a:t>-values and use them with a </a:t>
            </a:r>
            <a:r>
              <a:rPr lang="en-US" sz="2600" i="1" dirty="0"/>
              <a:t>t</a:t>
            </a:r>
            <a:r>
              <a:rPr lang="en-US" sz="2600" dirty="0"/>
              <a:t>-test to test a mean </a:t>
            </a:r>
            <a:r>
              <a:rPr lang="el-GR" sz="2600" i="1" dirty="0"/>
              <a:t>μ</a:t>
            </a:r>
            <a:endParaRPr lang="en-US" sz="2600" dirty="0"/>
          </a:p>
        </p:txBody>
      </p:sp>
    </p:spTree>
    <p:extLst>
      <p:ext uri="{BB962C8B-B14F-4D97-AF65-F5344CB8AC3E}">
        <p14:creationId xmlns:p14="http://schemas.microsoft.com/office/powerpoint/2010/main" val="3109375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Finding Critical Values in a </a:t>
            </a:r>
            <a:r>
              <a:rPr lang="en-US" sz="3600" i="1" dirty="0">
                <a:latin typeface="+mj-lt"/>
              </a:rPr>
              <a:t>t</a:t>
            </a:r>
            <a:r>
              <a:rPr lang="en-US" sz="3600" dirty="0">
                <a:latin typeface="+mj-lt"/>
              </a:rPr>
              <a:t> Distribution</a:t>
            </a:r>
          </a:p>
        </p:txBody>
      </p:sp>
      <p:sp>
        <p:nvSpPr>
          <p:cNvPr id="3" name="Content Placeholder 2"/>
          <p:cNvSpPr>
            <a:spLocks noGrp="1"/>
          </p:cNvSpPr>
          <p:nvPr>
            <p:ph idx="1"/>
          </p:nvPr>
        </p:nvSpPr>
        <p:spPr>
          <a:xfrm>
            <a:off x="457200" y="1600200"/>
            <a:ext cx="8229600" cy="4648200"/>
          </a:xfrm>
        </p:spPr>
        <p:txBody>
          <a:bodyPr/>
          <a:lstStyle/>
          <a:p>
            <a:pPr marL="457200" indent="-457200">
              <a:buFontTx/>
              <a:buAutoNum type="arabicPeriod"/>
            </a:pPr>
            <a:r>
              <a:rPr lang="en-US" sz="2400" dirty="0">
                <a:sym typeface="Symbol" panose="05050102010706020507" pitchFamily="18" charset="2"/>
              </a:rPr>
              <a:t>Identify the level of significance </a:t>
            </a:r>
            <a:r>
              <a:rPr lang="en-US" sz="2400" i="1" dirty="0">
                <a:sym typeface="Symbol" panose="05050102010706020507" pitchFamily="18" charset="2"/>
              </a:rPr>
              <a:t></a:t>
            </a:r>
            <a:r>
              <a:rPr lang="en-US" sz="2400" dirty="0">
                <a:sym typeface="Symbol" panose="05050102010706020507" pitchFamily="18" charset="2"/>
              </a:rPr>
              <a:t>.</a:t>
            </a:r>
          </a:p>
          <a:p>
            <a:pPr marL="457200" indent="-457200">
              <a:buFontTx/>
              <a:buAutoNum type="arabicPeriod"/>
            </a:pPr>
            <a:r>
              <a:rPr lang="en-US" sz="2400" dirty="0">
                <a:sym typeface="Symbol" panose="05050102010706020507" pitchFamily="18" charset="2"/>
              </a:rPr>
              <a:t>Identify the degrees of freedom d.f. = </a:t>
            </a:r>
            <a:r>
              <a:rPr lang="en-US" sz="2400" i="1" dirty="0">
                <a:sym typeface="Symbol" panose="05050102010706020507" pitchFamily="18" charset="2"/>
              </a:rPr>
              <a:t>n</a:t>
            </a:r>
            <a:r>
              <a:rPr lang="en-US" sz="2400" dirty="0">
                <a:sym typeface="Symbol" panose="05050102010706020507" pitchFamily="18" charset="2"/>
              </a:rPr>
              <a:t> </a:t>
            </a:r>
            <a:r>
              <a:rPr lang="en-US" sz="2400" dirty="0">
                <a:latin typeface="Arial" panose="020B0604020202020204" pitchFamily="34" charset="0"/>
                <a:cs typeface="Arial" panose="020B0604020202020204" pitchFamily="34" charset="0"/>
                <a:sym typeface="Symbol" panose="05050102010706020507" pitchFamily="18" charset="2"/>
              </a:rPr>
              <a:t>−</a:t>
            </a:r>
            <a:r>
              <a:rPr lang="en-US" sz="2400" dirty="0">
                <a:sym typeface="Symbol" panose="05050102010706020507" pitchFamily="18" charset="2"/>
              </a:rPr>
              <a:t> 1.</a:t>
            </a:r>
          </a:p>
          <a:p>
            <a:pPr marL="457200" indent="-457200">
              <a:buFontTx/>
              <a:buAutoNum type="arabicPeriod"/>
            </a:pPr>
            <a:r>
              <a:rPr lang="en-US" sz="2400" dirty="0">
                <a:sym typeface="Symbol" panose="05050102010706020507" pitchFamily="18" charset="2"/>
              </a:rPr>
              <a:t>Find the critical value(s) using Table 5 in Appendix B in the row with </a:t>
            </a:r>
            <a:r>
              <a:rPr lang="en-US" sz="2400" i="1" dirty="0">
                <a:sym typeface="Symbol" panose="05050102010706020507" pitchFamily="18" charset="2"/>
              </a:rPr>
              <a:t>n</a:t>
            </a:r>
            <a:r>
              <a:rPr lang="en-US" sz="2400" dirty="0">
                <a:sym typeface="Symbol" panose="05050102010706020507" pitchFamily="18" charset="2"/>
              </a:rPr>
              <a:t> – 1 degrees of freedom. If the hypothesis test is</a:t>
            </a:r>
          </a:p>
          <a:p>
            <a:pPr marL="914400" lvl="1" indent="-457200">
              <a:buClr>
                <a:schemeClr val="tx1"/>
              </a:buClr>
              <a:buFontTx/>
              <a:buAutoNum type="alphaLcPeriod"/>
            </a:pPr>
            <a:r>
              <a:rPr lang="en-US" sz="2200" b="1" dirty="0">
                <a:ea typeface="Times New Roman" panose="02020603050405020304" pitchFamily="18" charset="0"/>
                <a:sym typeface="Symbol" panose="05050102010706020507" pitchFamily="18" charset="2"/>
              </a:rPr>
              <a:t>left-tailed</a:t>
            </a:r>
            <a:r>
              <a:rPr lang="en-US" sz="2200" dirty="0">
                <a:ea typeface="Times New Roman" panose="02020603050405020304" pitchFamily="18" charset="0"/>
                <a:sym typeface="Symbol" panose="05050102010706020507" pitchFamily="18" charset="2"/>
              </a:rPr>
              <a:t>, use </a:t>
            </a:r>
            <a:r>
              <a:rPr lang="en-US" altLang="en-US" sz="2200" dirty="0">
                <a:ea typeface="Times New Roman" panose="02020603050405020304" pitchFamily="18" charset="0"/>
                <a:sym typeface="Symbol" panose="05050102010706020507" pitchFamily="18" charset="2"/>
              </a:rPr>
              <a:t>“</a:t>
            </a:r>
            <a:r>
              <a:rPr lang="en-US" sz="2200" dirty="0">
                <a:ea typeface="Times New Roman" panose="02020603050405020304" pitchFamily="18" charset="0"/>
                <a:sym typeface="Symbol" panose="05050102010706020507" pitchFamily="18" charset="2"/>
              </a:rPr>
              <a:t>One Tail, </a:t>
            </a:r>
            <a:r>
              <a:rPr lang="en-US" sz="2200" i="1" dirty="0">
                <a:ea typeface="Times New Roman" panose="02020603050405020304" pitchFamily="18" charset="0"/>
                <a:sym typeface="Symbol" panose="05050102010706020507" pitchFamily="18" charset="2"/>
              </a:rPr>
              <a:t> </a:t>
            </a:r>
            <a:r>
              <a:rPr lang="en-US" altLang="en-US" sz="2200" dirty="0">
                <a:ea typeface="Times New Roman" panose="02020603050405020304" pitchFamily="18" charset="0"/>
                <a:sym typeface="Symbol" panose="05050102010706020507" pitchFamily="18" charset="2"/>
              </a:rPr>
              <a:t>”</a:t>
            </a:r>
            <a:r>
              <a:rPr lang="en-US" sz="2200" dirty="0">
                <a:ea typeface="Times New Roman" panose="02020603050405020304" pitchFamily="18" charset="0"/>
                <a:sym typeface="Symbol" panose="05050102010706020507" pitchFamily="18" charset="2"/>
              </a:rPr>
              <a:t> column with a negative sign,</a:t>
            </a:r>
          </a:p>
          <a:p>
            <a:pPr marL="914400" lvl="1" indent="-457200">
              <a:spcBef>
                <a:spcPts val="1200"/>
              </a:spcBef>
              <a:buClr>
                <a:schemeClr val="tx1"/>
              </a:buClr>
              <a:buFontTx/>
              <a:buAutoNum type="alphaLcPeriod"/>
            </a:pPr>
            <a:r>
              <a:rPr lang="en-US" sz="2200" b="1" dirty="0">
                <a:ea typeface="Times New Roman" panose="02020603050405020304" pitchFamily="18" charset="0"/>
                <a:sym typeface="Symbol" panose="05050102010706020507" pitchFamily="18" charset="2"/>
              </a:rPr>
              <a:t>right-tailed</a:t>
            </a:r>
            <a:r>
              <a:rPr lang="en-US" sz="2200" dirty="0">
                <a:ea typeface="Times New Roman" panose="02020603050405020304" pitchFamily="18" charset="0"/>
                <a:sym typeface="Symbol" panose="05050102010706020507" pitchFamily="18" charset="2"/>
              </a:rPr>
              <a:t>, use </a:t>
            </a:r>
            <a:r>
              <a:rPr lang="en-US" altLang="en-US" sz="2200" dirty="0">
                <a:ea typeface="Times New Roman" panose="02020603050405020304" pitchFamily="18" charset="0"/>
                <a:sym typeface="Symbol" panose="05050102010706020507" pitchFamily="18" charset="2"/>
              </a:rPr>
              <a:t>“</a:t>
            </a:r>
            <a:r>
              <a:rPr lang="en-US" sz="2200" dirty="0">
                <a:ea typeface="Times New Roman" panose="02020603050405020304" pitchFamily="18" charset="0"/>
                <a:sym typeface="Symbol" panose="05050102010706020507" pitchFamily="18" charset="2"/>
              </a:rPr>
              <a:t>One Tail, </a:t>
            </a:r>
            <a:r>
              <a:rPr lang="en-US" sz="2200" i="1" dirty="0">
                <a:ea typeface="Times New Roman" panose="02020603050405020304" pitchFamily="18" charset="0"/>
                <a:sym typeface="Symbol" panose="05050102010706020507" pitchFamily="18" charset="2"/>
              </a:rPr>
              <a:t> </a:t>
            </a:r>
            <a:r>
              <a:rPr lang="en-US" altLang="en-US" sz="2200" dirty="0">
                <a:ea typeface="Times New Roman" panose="02020603050405020304" pitchFamily="18" charset="0"/>
                <a:sym typeface="Symbol" panose="05050102010706020507" pitchFamily="18" charset="2"/>
              </a:rPr>
              <a:t>”</a:t>
            </a:r>
            <a:r>
              <a:rPr lang="en-US" sz="2200" dirty="0">
                <a:ea typeface="Times New Roman" panose="02020603050405020304" pitchFamily="18" charset="0"/>
                <a:sym typeface="Symbol" panose="05050102010706020507" pitchFamily="18" charset="2"/>
              </a:rPr>
              <a:t> column with a positive sign,</a:t>
            </a:r>
          </a:p>
          <a:p>
            <a:pPr marL="914400" lvl="1" indent="-457200">
              <a:spcBef>
                <a:spcPts val="1200"/>
              </a:spcBef>
              <a:buClr>
                <a:schemeClr val="tx1"/>
              </a:buClr>
              <a:buFontTx/>
              <a:buAutoNum type="alphaLcPeriod"/>
            </a:pPr>
            <a:r>
              <a:rPr lang="en-US" sz="2200" b="1" dirty="0">
                <a:ea typeface="Times New Roman" panose="02020603050405020304" pitchFamily="18" charset="0"/>
                <a:sym typeface="Symbol" panose="05050102010706020507" pitchFamily="18" charset="2"/>
              </a:rPr>
              <a:t>two-tailed</a:t>
            </a:r>
            <a:r>
              <a:rPr lang="en-US" sz="2200" dirty="0">
                <a:ea typeface="Times New Roman" panose="02020603050405020304" pitchFamily="18" charset="0"/>
                <a:sym typeface="Symbol" panose="05050102010706020507" pitchFamily="18" charset="2"/>
              </a:rPr>
              <a:t>, use </a:t>
            </a:r>
            <a:r>
              <a:rPr lang="en-US" altLang="en-US" sz="2200" dirty="0">
                <a:ea typeface="Times New Roman" panose="02020603050405020304" pitchFamily="18" charset="0"/>
                <a:sym typeface="Symbol" panose="05050102010706020507" pitchFamily="18" charset="2"/>
              </a:rPr>
              <a:t>“</a:t>
            </a:r>
            <a:r>
              <a:rPr lang="en-US" sz="2200" dirty="0">
                <a:ea typeface="Times New Roman" panose="02020603050405020304" pitchFamily="18" charset="0"/>
                <a:sym typeface="Symbol" panose="05050102010706020507" pitchFamily="18" charset="2"/>
              </a:rPr>
              <a:t>Two Tails, </a:t>
            </a:r>
            <a:r>
              <a:rPr lang="en-US" sz="2200" i="1" dirty="0">
                <a:ea typeface="Times New Roman" panose="02020603050405020304" pitchFamily="18" charset="0"/>
                <a:sym typeface="Symbol" panose="05050102010706020507" pitchFamily="18" charset="2"/>
              </a:rPr>
              <a:t> </a:t>
            </a:r>
            <a:r>
              <a:rPr lang="en-US" altLang="en-US" sz="2200" dirty="0">
                <a:ea typeface="Times New Roman" panose="02020603050405020304" pitchFamily="18" charset="0"/>
                <a:sym typeface="Symbol" panose="05050102010706020507" pitchFamily="18" charset="2"/>
              </a:rPr>
              <a:t>”</a:t>
            </a:r>
            <a:r>
              <a:rPr lang="en-US" sz="2200" dirty="0">
                <a:ea typeface="Times New Roman" panose="02020603050405020304" pitchFamily="18" charset="0"/>
                <a:sym typeface="Symbol" panose="05050102010706020507" pitchFamily="18" charset="2"/>
              </a:rPr>
              <a:t> column with a negative and a positive sign.</a:t>
            </a:r>
            <a:endParaRPr lang="en-US" sz="2200" dirty="0"/>
          </a:p>
        </p:txBody>
      </p:sp>
    </p:spTree>
    <p:extLst>
      <p:ext uri="{BB962C8B-B14F-4D97-AF65-F5344CB8AC3E}">
        <p14:creationId xmlns:p14="http://schemas.microsoft.com/office/powerpoint/2010/main" val="2798709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i="1" dirty="0">
                <a:latin typeface="+mj-lt"/>
              </a:rPr>
              <a:t>t</a:t>
            </a:r>
            <a:r>
              <a:rPr lang="en-US" sz="3600" dirty="0">
                <a:latin typeface="+mj-lt"/>
              </a:rPr>
              <a:t>-Test for a Mean </a:t>
            </a:r>
            <a:r>
              <a:rPr lang="el-GR" sz="3600" i="1" dirty="0">
                <a:latin typeface="+mj-lt"/>
              </a:rPr>
              <a:t>μ</a:t>
            </a:r>
            <a:r>
              <a:rPr lang="en-US" sz="3600" dirty="0">
                <a:latin typeface="+mj-lt"/>
              </a:rPr>
              <a:t> (</a:t>
            </a:r>
            <a:r>
              <a:rPr lang="en-US" sz="3600" i="1" dirty="0">
                <a:latin typeface="+mj-lt"/>
                <a:sym typeface="Symbol" panose="05050102010706020507" pitchFamily="18" charset="2"/>
              </a:rPr>
              <a:t></a:t>
            </a:r>
            <a:r>
              <a:rPr lang="en-US" sz="3600" dirty="0">
                <a:latin typeface="+mj-lt"/>
                <a:sym typeface="Symbol" panose="05050102010706020507" pitchFamily="18" charset="2"/>
              </a:rPr>
              <a:t>  Unknown)</a:t>
            </a:r>
            <a:endParaRPr lang="en-US" sz="3600" dirty="0">
              <a:latin typeface="+mj-lt"/>
            </a:endParaRPr>
          </a:p>
        </p:txBody>
      </p:sp>
      <p:sp>
        <p:nvSpPr>
          <p:cNvPr id="3" name="Content Placeholder 2"/>
          <p:cNvSpPr>
            <a:spLocks noGrp="1"/>
          </p:cNvSpPr>
          <p:nvPr>
            <p:ph idx="1"/>
          </p:nvPr>
        </p:nvSpPr>
        <p:spPr>
          <a:xfrm>
            <a:off x="457200" y="1600201"/>
            <a:ext cx="8229600" cy="1981200"/>
          </a:xfrm>
        </p:spPr>
        <p:txBody>
          <a:bodyPr/>
          <a:lstStyle/>
          <a:p>
            <a:pPr>
              <a:buNone/>
            </a:pPr>
            <a:r>
              <a:rPr lang="en-US" sz="2800" b="1" i="1" dirty="0"/>
              <a:t>t</a:t>
            </a:r>
            <a:r>
              <a:rPr lang="en-US" sz="2800" b="1" dirty="0"/>
              <a:t>-Test for a Mean</a:t>
            </a:r>
            <a:r>
              <a:rPr lang="en-US" sz="2800" dirty="0"/>
              <a:t> </a:t>
            </a:r>
          </a:p>
          <a:p>
            <a:r>
              <a:rPr lang="en-US" sz="2600" dirty="0"/>
              <a:t>A statistical test for a population mean.  </a:t>
            </a:r>
          </a:p>
          <a:p>
            <a:r>
              <a:rPr lang="en-US" sz="2600" dirty="0"/>
              <a:t>The </a:t>
            </a:r>
            <a:r>
              <a:rPr lang="en-US" sz="2600" i="1" dirty="0"/>
              <a:t>t</a:t>
            </a:r>
            <a:r>
              <a:rPr lang="en-US" sz="2600" dirty="0"/>
              <a:t>-test can be used when the population is normally distributed, or</a:t>
            </a:r>
            <a:r>
              <a:rPr lang="en-US" sz="2600" dirty="0">
                <a:sym typeface="Symbol" panose="05050102010706020507" pitchFamily="18" charset="2"/>
              </a:rPr>
              <a:t> </a:t>
            </a:r>
            <a:r>
              <a:rPr lang="en-US" sz="2600" i="1" dirty="0">
                <a:sym typeface="Symbol" panose="05050102010706020507" pitchFamily="18" charset="2"/>
              </a:rPr>
              <a:t>n</a:t>
            </a:r>
            <a:r>
              <a:rPr lang="en-US" sz="2600" dirty="0">
                <a:sym typeface="Symbol" panose="05050102010706020507" pitchFamily="18" charset="2"/>
              </a:rPr>
              <a:t> </a:t>
            </a:r>
            <a:r>
              <a:rPr lang="en-US" sz="2600" dirty="0">
                <a:cs typeface="Arial" panose="020B0604020202020204" pitchFamily="34" charset="0"/>
                <a:sym typeface="Symbol" panose="05050102010706020507" pitchFamily="18" charset="2"/>
              </a:rPr>
              <a:t></a:t>
            </a:r>
            <a:r>
              <a:rPr lang="en-US" sz="2600" dirty="0">
                <a:sym typeface="Symbol" panose="05050102010706020507" pitchFamily="18" charset="2"/>
              </a:rPr>
              <a:t> 30.</a:t>
            </a:r>
            <a:endParaRPr lang="en-US" sz="2600" b="1" dirty="0">
              <a:sym typeface="Symbol" panose="05050102010706020507" pitchFamily="18" charset="2"/>
            </a:endParaRPr>
          </a:p>
        </p:txBody>
      </p:sp>
      <p:pic>
        <p:nvPicPr>
          <p:cNvPr id="6" name="Picture 5" descr="The test statistic is the sample mean x bar. The standardized test statistic is t. t = fraction x bar minus mu over fraction s over square root of n. The degrees of freedom are d.f. = n minus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767" y="3790050"/>
            <a:ext cx="6130071" cy="2281799"/>
          </a:xfrm>
          <a:prstGeom prst="rect">
            <a:avLst/>
          </a:prstGeom>
        </p:spPr>
      </p:pic>
    </p:spTree>
    <p:extLst>
      <p:ext uri="{BB962C8B-B14F-4D97-AF65-F5344CB8AC3E}">
        <p14:creationId xmlns:p14="http://schemas.microsoft.com/office/powerpoint/2010/main" val="2606237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Using </a:t>
            </a:r>
            <a:r>
              <a:rPr lang="en-US" sz="3600" i="1" dirty="0">
                <a:latin typeface="+mj-lt"/>
              </a:rPr>
              <a:t>P</a:t>
            </a:r>
            <a:r>
              <a:rPr lang="en-US" sz="3600" dirty="0">
                <a:latin typeface="+mj-lt"/>
              </a:rPr>
              <a:t>-values for a </a:t>
            </a:r>
            <a:r>
              <a:rPr lang="en-US" sz="3600" i="1" dirty="0">
                <a:latin typeface="+mj-lt"/>
              </a:rPr>
              <a:t>t</a:t>
            </a:r>
            <a:r>
              <a:rPr lang="en-US" sz="3600" dirty="0">
                <a:latin typeface="+mj-lt"/>
              </a:rPr>
              <a:t>-Test for Mean </a:t>
            </a:r>
            <a:r>
              <a:rPr lang="el-GR" sz="3600" i="1" dirty="0">
                <a:latin typeface="+mj-lt"/>
              </a:rPr>
              <a:t>μ</a:t>
            </a:r>
            <a:r>
              <a:rPr lang="en-US" sz="3600" dirty="0">
                <a:latin typeface="+mj-lt"/>
              </a:rPr>
              <a:t> (</a:t>
            </a:r>
            <a:r>
              <a:rPr lang="en-US" sz="3600" i="1" dirty="0">
                <a:latin typeface="+mj-lt"/>
                <a:sym typeface="Symbol" panose="05050102010706020507" pitchFamily="18" charset="2"/>
              </a:rPr>
              <a:t></a:t>
            </a:r>
            <a:r>
              <a:rPr lang="en-US" sz="3600" dirty="0">
                <a:latin typeface="+mj-lt"/>
                <a:sym typeface="Symbol" panose="05050102010706020507" pitchFamily="18" charset="2"/>
              </a:rPr>
              <a:t> Unknown) </a:t>
            </a:r>
            <a:r>
              <a:rPr lang="en-US" sz="2000" b="0" dirty="0">
                <a:latin typeface="+mj-lt"/>
                <a:sym typeface="Symbol" panose="05050102010706020507" pitchFamily="18" charset="2"/>
              </a:rPr>
              <a:t>(1 of 3)</a:t>
            </a:r>
            <a:endParaRPr lang="en-US" sz="2000" b="0" dirty="0">
              <a:latin typeface="+mj-lt"/>
            </a:endParaRPr>
          </a:p>
        </p:txBody>
      </p:sp>
      <p:graphicFrame>
        <p:nvGraphicFramePr>
          <p:cNvPr id="4" name="Table 3"/>
          <p:cNvGraphicFramePr>
            <a:graphicFrameLocks noGrp="1"/>
          </p:cNvGraphicFramePr>
          <p:nvPr>
            <p:extLst>
              <p:ext uri="{D42A27DB-BD31-4B8C-83A1-F6EECF244321}">
                <p14:modId xmlns:p14="http://schemas.microsoft.com/office/powerpoint/2010/main" val="338383434"/>
              </p:ext>
            </p:extLst>
          </p:nvPr>
        </p:nvGraphicFramePr>
        <p:xfrm>
          <a:off x="762000" y="1600201"/>
          <a:ext cx="7620000" cy="3365107"/>
        </p:xfrm>
        <a:graphic>
          <a:graphicData uri="http://schemas.openxmlformats.org/drawingml/2006/table">
            <a:tbl>
              <a:tblPr firstRow="1" bandRow="1">
                <a:tableStyleId>{9D7B26C5-4107-4FEC-AEDC-1716B250A1EF}</a:tableStyleId>
              </a:tblPr>
              <a:tblGrid>
                <a:gridCol w="5486400">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tblGrid>
              <a:tr h="422659">
                <a:tc>
                  <a:txBody>
                    <a:bodyPr/>
                    <a:lstStyle/>
                    <a:p>
                      <a:pPr marL="0" indent="514350" algn="l"/>
                      <a:r>
                        <a:rPr lang="en-US" sz="2400" b="1" dirty="0">
                          <a:latin typeface="+mn-lt"/>
                        </a:rPr>
                        <a:t>In Words		</a:t>
                      </a:r>
                      <a:endParaRPr lang="en-US" sz="24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400" b="1" dirty="0">
                          <a:latin typeface="+mn-lt"/>
                        </a:rPr>
                        <a:t> In Symbols</a:t>
                      </a:r>
                      <a:endParaRPr lang="en-US" sz="2400"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1142999">
                <a:tc>
                  <a:txBody>
                    <a:bodyPr/>
                    <a:lstStyle/>
                    <a:p>
                      <a:pPr marL="514350" marR="0" indent="-514350" algn="l" defTabSz="914400" rtl="0" eaLnBrk="1" fontAlgn="auto" latinLnBrk="0" hangingPunct="1">
                        <a:lnSpc>
                          <a:spcPct val="100000"/>
                        </a:lnSpc>
                        <a:spcBef>
                          <a:spcPct val="60000"/>
                        </a:spcBef>
                        <a:spcAft>
                          <a:spcPts val="0"/>
                        </a:spcAft>
                        <a:buClr>
                          <a:srgbClr val="007FA3"/>
                        </a:buClr>
                        <a:buSzTx/>
                        <a:buFont typeface="+mj-lt"/>
                        <a:buAutoNum type="arabicPeriod"/>
                        <a:tabLst/>
                        <a:defRPr/>
                      </a:pPr>
                      <a:r>
                        <a:rPr lang="en-US" sz="2200" dirty="0">
                          <a:latin typeface="+mn-lt"/>
                        </a:rPr>
                        <a:t>Verify that </a:t>
                      </a:r>
                      <a:r>
                        <a:rPr lang="en-US" sz="2200" i="1" dirty="0">
                          <a:latin typeface="+mn-lt"/>
                          <a:sym typeface="Symbol" panose="05050102010706020507" pitchFamily="18" charset="2"/>
                        </a:rPr>
                        <a:t></a:t>
                      </a:r>
                      <a:r>
                        <a:rPr lang="en-US" sz="2200" dirty="0">
                          <a:latin typeface="+mn-lt"/>
                          <a:sym typeface="Symbol" panose="05050102010706020507" pitchFamily="18" charset="2"/>
                        </a:rPr>
                        <a:t> is not known, the sample is random, and either the population is normally distributed or </a:t>
                      </a:r>
                      <a:r>
                        <a:rPr lang="en-US" sz="2200" i="1" dirty="0">
                          <a:latin typeface="+mn-lt"/>
                          <a:sym typeface="Symbol" panose="05050102010706020507" pitchFamily="18" charset="2"/>
                        </a:rPr>
                        <a:t>n</a:t>
                      </a:r>
                      <a:r>
                        <a:rPr lang="en-US" sz="2200" dirty="0">
                          <a:latin typeface="+mn-lt"/>
                          <a:sym typeface="Symbol" panose="05050102010706020507" pitchFamily="18" charset="2"/>
                        </a:rPr>
                        <a:t>  30</a:t>
                      </a:r>
                      <a:r>
                        <a:rPr lang="en-US" sz="2200" dirty="0">
                          <a:latin typeface="+mn-lt"/>
                        </a:rPr>
                        <a:t>.</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r>
                        <a:rPr lang="en-US" sz="2200" dirty="0">
                          <a:solidFill>
                            <a:schemeClr val="bg1"/>
                          </a:solidFill>
                          <a:latin typeface="+mn-lt"/>
                        </a:rPr>
                        <a:t>blank</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val="10001"/>
                  </a:ext>
                </a:extLst>
              </a:tr>
              <a:tr h="1014381">
                <a:tc>
                  <a:txBody>
                    <a:bodyPr/>
                    <a:lstStyle/>
                    <a:p>
                      <a:pPr marL="514350" indent="-514350" eaLnBrk="1" hangingPunct="1">
                        <a:buClr>
                          <a:srgbClr val="007FA3"/>
                        </a:buClr>
                        <a:buFont typeface="+mj-lt"/>
                        <a:buAutoNum type="arabicPeriod" startAt="2"/>
                      </a:pPr>
                      <a:r>
                        <a:rPr lang="en-US" sz="2200" dirty="0">
                          <a:latin typeface="+mn-lt"/>
                        </a:rPr>
                        <a:t>State the claim mathematically and verbally. Identify the null and alternative hypotheses.</a:t>
                      </a:r>
                      <a:endParaRPr lang="en-US" sz="2200" dirty="0">
                        <a:latin typeface="+mn-lt"/>
                        <a:sym typeface="Symbol" panose="05050102010706020507" pitchFamily="18" charset="2"/>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a:latin typeface="+mn-lt"/>
                        </a:rPr>
                        <a:t>State </a:t>
                      </a:r>
                      <a:r>
                        <a:rPr lang="en-US" sz="2200" i="1" dirty="0">
                          <a:latin typeface="+mn-lt"/>
                        </a:rPr>
                        <a:t>H</a:t>
                      </a:r>
                      <a:r>
                        <a:rPr lang="en-US" sz="2200" baseline="-25000" dirty="0">
                          <a:latin typeface="+mn-lt"/>
                        </a:rPr>
                        <a:t>0</a:t>
                      </a:r>
                      <a:r>
                        <a:rPr lang="en-US" sz="2200" dirty="0">
                          <a:latin typeface="+mn-lt"/>
                        </a:rPr>
                        <a:t> and </a:t>
                      </a:r>
                      <a:r>
                        <a:rPr lang="en-US" sz="2200" i="1" dirty="0">
                          <a:latin typeface="+mn-lt"/>
                        </a:rPr>
                        <a:t>H</a:t>
                      </a:r>
                      <a:r>
                        <a:rPr lang="en-US" sz="2200" i="1" baseline="-25000" dirty="0">
                          <a:latin typeface="+mn-lt"/>
                        </a:rPr>
                        <a:t>a</a:t>
                      </a:r>
                      <a:r>
                        <a:rPr lang="en-US" sz="2200" dirty="0">
                          <a:latin typeface="+mn-lt"/>
                        </a:rPr>
                        <a:t>.</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667628">
                <a:tc>
                  <a:txBody>
                    <a:bodyPr/>
                    <a:lstStyle/>
                    <a:p>
                      <a:pPr marL="514350" indent="-514350" eaLnBrk="1" hangingPunct="1">
                        <a:buClr>
                          <a:srgbClr val="007FA3"/>
                        </a:buClr>
                        <a:buFont typeface="+mj-lt"/>
                        <a:buAutoNum type="arabicPeriod" startAt="3"/>
                      </a:pPr>
                      <a:r>
                        <a:rPr lang="en-US" sz="2200" dirty="0">
                          <a:latin typeface="+mn-lt"/>
                          <a:sym typeface="Symbol" panose="05050102010706020507" pitchFamily="18" charset="2"/>
                        </a:rPr>
                        <a:t>Specify the level of significance.</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200" dirty="0">
                          <a:latin typeface="+mn-lt"/>
                        </a:rPr>
                        <a:t>Identify </a:t>
                      </a:r>
                      <a:r>
                        <a:rPr lang="en-US" sz="2200" i="1" dirty="0">
                          <a:latin typeface="+mn-lt"/>
                          <a:sym typeface="Symbol" panose="05050102010706020507" pitchFamily="18" charset="2"/>
                        </a:rPr>
                        <a:t></a:t>
                      </a:r>
                      <a:r>
                        <a:rPr lang="en-US" sz="2200" dirty="0">
                          <a:latin typeface="+mn-lt"/>
                          <a:sym typeface="Symbol" panose="05050102010706020507" pitchFamily="18" charset="2"/>
                        </a:rPr>
                        <a:t>.</a:t>
                      </a:r>
                      <a:endParaRPr lang="en-US" sz="2200" dirty="0">
                        <a:latin typeface="+mn-lt"/>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764445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Using </a:t>
            </a:r>
            <a:r>
              <a:rPr lang="en-US" sz="3600" i="1" dirty="0">
                <a:latin typeface="+mj-lt"/>
              </a:rPr>
              <a:t>P</a:t>
            </a:r>
            <a:r>
              <a:rPr lang="en-US" sz="3600" dirty="0">
                <a:latin typeface="+mj-lt"/>
              </a:rPr>
              <a:t>-values for a </a:t>
            </a:r>
            <a:r>
              <a:rPr lang="en-US" sz="3600" i="1" dirty="0">
                <a:latin typeface="+mj-lt"/>
              </a:rPr>
              <a:t>t</a:t>
            </a:r>
            <a:r>
              <a:rPr lang="en-US" sz="3600" dirty="0">
                <a:latin typeface="+mj-lt"/>
              </a:rPr>
              <a:t>-Test for Mean </a:t>
            </a:r>
            <a:r>
              <a:rPr lang="el-GR" sz="3600" i="1" dirty="0">
                <a:latin typeface="+mj-lt"/>
              </a:rPr>
              <a:t>μ</a:t>
            </a:r>
            <a:r>
              <a:rPr lang="en-US" sz="3600" dirty="0">
                <a:latin typeface="+mj-lt"/>
              </a:rPr>
              <a:t> (</a:t>
            </a:r>
            <a:r>
              <a:rPr lang="en-US" sz="3600" i="1" dirty="0">
                <a:latin typeface="+mj-lt"/>
                <a:sym typeface="Symbol" panose="05050102010706020507" pitchFamily="18" charset="2"/>
              </a:rPr>
              <a:t></a:t>
            </a:r>
            <a:r>
              <a:rPr lang="en-US" sz="3600" dirty="0">
                <a:latin typeface="+mj-lt"/>
                <a:sym typeface="Symbol" panose="05050102010706020507" pitchFamily="18" charset="2"/>
              </a:rPr>
              <a:t> Unknown) </a:t>
            </a:r>
            <a:r>
              <a:rPr lang="en-US" sz="2000" b="0" dirty="0">
                <a:latin typeface="+mj-lt"/>
                <a:sym typeface="Symbol" panose="05050102010706020507" pitchFamily="18" charset="2"/>
              </a:rPr>
              <a:t>(2 of 3)</a:t>
            </a:r>
            <a:endParaRPr lang="en-US" sz="2000" b="0" dirty="0">
              <a:latin typeface="+mj-lt"/>
            </a:endParaRPr>
          </a:p>
        </p:txBody>
      </p:sp>
      <p:pic>
        <p:nvPicPr>
          <p:cNvPr id="5" name="Picture 4" descr="The table is continued: 4. Identify the degrees of freedom: d.f. = n minus 1. 5. Find the critical values. 6. Determine the rejection region(s): use table 4 in appendix b. 7. Find the standardized test statistic and sketch the sampling distribution: t = fraction x bar minus mu over fraction s over square root of 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729" y="1581346"/>
            <a:ext cx="7644543" cy="3642953"/>
          </a:xfrm>
          <a:prstGeom prst="rect">
            <a:avLst/>
          </a:prstGeom>
        </p:spPr>
      </p:pic>
    </p:spTree>
    <p:extLst>
      <p:ext uri="{BB962C8B-B14F-4D97-AF65-F5344CB8AC3E}">
        <p14:creationId xmlns:p14="http://schemas.microsoft.com/office/powerpoint/2010/main" val="1609883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Using </a:t>
            </a:r>
            <a:r>
              <a:rPr lang="en-US" sz="3600" i="1" dirty="0">
                <a:latin typeface="+mj-lt"/>
              </a:rPr>
              <a:t>P</a:t>
            </a:r>
            <a:r>
              <a:rPr lang="en-US" sz="3600" dirty="0">
                <a:latin typeface="+mj-lt"/>
              </a:rPr>
              <a:t>-values for a </a:t>
            </a:r>
            <a:r>
              <a:rPr lang="en-US" sz="3600" i="1" dirty="0">
                <a:latin typeface="+mj-lt"/>
              </a:rPr>
              <a:t>t</a:t>
            </a:r>
            <a:r>
              <a:rPr lang="en-US" sz="3600" dirty="0">
                <a:latin typeface="+mj-lt"/>
              </a:rPr>
              <a:t>-Test for Mean </a:t>
            </a:r>
            <a:r>
              <a:rPr lang="el-GR" sz="3600" i="1" dirty="0">
                <a:latin typeface="+mj-lt"/>
              </a:rPr>
              <a:t>μ</a:t>
            </a:r>
            <a:r>
              <a:rPr lang="en-US" sz="3600" dirty="0">
                <a:latin typeface="+mj-lt"/>
              </a:rPr>
              <a:t> (</a:t>
            </a:r>
            <a:r>
              <a:rPr lang="en-US" sz="3600" i="1" dirty="0">
                <a:latin typeface="+mj-lt"/>
                <a:sym typeface="Symbol" panose="05050102010706020507" pitchFamily="18" charset="2"/>
              </a:rPr>
              <a:t></a:t>
            </a:r>
            <a:r>
              <a:rPr lang="en-US" sz="3600" dirty="0">
                <a:latin typeface="+mj-lt"/>
                <a:sym typeface="Symbol" panose="05050102010706020507" pitchFamily="18" charset="2"/>
              </a:rPr>
              <a:t> Unknown) </a:t>
            </a:r>
            <a:r>
              <a:rPr lang="en-US" sz="2000" b="0" dirty="0">
                <a:latin typeface="+mj-lt"/>
                <a:sym typeface="Symbol" panose="05050102010706020507" pitchFamily="18" charset="2"/>
              </a:rPr>
              <a:t>(3 of 3)</a:t>
            </a:r>
            <a:endParaRPr lang="en-US" sz="2000" b="0" dirty="0">
              <a:latin typeface="+mj-lt"/>
            </a:endParaRPr>
          </a:p>
        </p:txBody>
      </p:sp>
      <p:graphicFrame>
        <p:nvGraphicFramePr>
          <p:cNvPr id="4" name="Table 3"/>
          <p:cNvGraphicFramePr>
            <a:graphicFrameLocks noGrp="1"/>
          </p:cNvGraphicFramePr>
          <p:nvPr>
            <p:extLst>
              <p:ext uri="{D42A27DB-BD31-4B8C-83A1-F6EECF244321}">
                <p14:modId xmlns:p14="http://schemas.microsoft.com/office/powerpoint/2010/main" val="2960960017"/>
              </p:ext>
            </p:extLst>
          </p:nvPr>
        </p:nvGraphicFramePr>
        <p:xfrm>
          <a:off x="762000" y="1600200"/>
          <a:ext cx="7620000" cy="3042655"/>
        </p:xfrm>
        <a:graphic>
          <a:graphicData uri="http://schemas.openxmlformats.org/drawingml/2006/table">
            <a:tbl>
              <a:tblPr firstRow="1" bandRow="1">
                <a:tableStyleId>{9D7B26C5-4107-4FEC-AEDC-1716B250A1EF}</a:tableStyleId>
              </a:tblPr>
              <a:tblGrid>
                <a:gridCol w="5486400">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tblGrid>
              <a:tr h="468124">
                <a:tc>
                  <a:txBody>
                    <a:bodyPr/>
                    <a:lstStyle/>
                    <a:p>
                      <a:pPr marL="0" indent="514350" algn="l"/>
                      <a:r>
                        <a:rPr lang="en-US" sz="2400" b="1" dirty="0">
                          <a:latin typeface="+mn-lt"/>
                        </a:rPr>
                        <a:t>In Words		</a:t>
                      </a:r>
                      <a:endParaRPr lang="en-US" sz="24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400" b="1" dirty="0">
                          <a:latin typeface="+mn-lt"/>
                        </a:rPr>
                        <a:t> In Symbols</a:t>
                      </a:r>
                      <a:endParaRPr lang="en-US" sz="2400"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1741676">
                <a:tc>
                  <a:txBody>
                    <a:bodyPr/>
                    <a:lstStyle/>
                    <a:p>
                      <a:pPr marL="514350" marR="0" indent="-514350" algn="l" defTabSz="914400" rtl="0" eaLnBrk="1" fontAlgn="auto" latinLnBrk="0" hangingPunct="1">
                        <a:lnSpc>
                          <a:spcPct val="100000"/>
                        </a:lnSpc>
                        <a:spcBef>
                          <a:spcPct val="60000"/>
                        </a:spcBef>
                        <a:spcAft>
                          <a:spcPts val="0"/>
                        </a:spcAft>
                        <a:buClr>
                          <a:srgbClr val="007FA3"/>
                        </a:buClr>
                        <a:buSzTx/>
                        <a:buFont typeface="+mj-lt"/>
                        <a:buAutoNum type="arabicPeriod" startAt="8"/>
                        <a:tabLst/>
                        <a:defRPr/>
                      </a:pPr>
                      <a:r>
                        <a:rPr lang="en-US" sz="2200" dirty="0">
                          <a:sym typeface="Symbol" panose="05050102010706020507" pitchFamily="18" charset="2"/>
                        </a:rPr>
                        <a:t>Make a decision to reject or </a:t>
                      </a:r>
                      <a:br>
                        <a:rPr lang="en-US" sz="2200" dirty="0">
                          <a:sym typeface="Symbol" panose="05050102010706020507" pitchFamily="18" charset="2"/>
                        </a:rPr>
                      </a:br>
                      <a:r>
                        <a:rPr lang="en-US" sz="2200" dirty="0">
                          <a:sym typeface="Symbol" panose="05050102010706020507" pitchFamily="18" charset="2"/>
                        </a:rPr>
                        <a:t>fail to reject the null hypothesis.</a:t>
                      </a:r>
                      <a:endParaRPr lang="en-US" sz="2200" dirty="0">
                        <a:latin typeface="+mn-lt"/>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a:t>If </a:t>
                      </a:r>
                      <a:r>
                        <a:rPr lang="en-US" sz="2200" i="1" dirty="0"/>
                        <a:t>t</a:t>
                      </a:r>
                      <a:r>
                        <a:rPr lang="en-US" sz="2200" dirty="0"/>
                        <a:t> is in the rejection region, reject </a:t>
                      </a:r>
                      <a:r>
                        <a:rPr lang="en-US" sz="2200" i="1" dirty="0"/>
                        <a:t>H</a:t>
                      </a:r>
                      <a:r>
                        <a:rPr lang="en-US" sz="2200" baseline="-25000" dirty="0"/>
                        <a:t>0</a:t>
                      </a:r>
                      <a:r>
                        <a:rPr lang="en-US" sz="2200" dirty="0"/>
                        <a:t>. Otherwise, fail to reject </a:t>
                      </a:r>
                      <a:r>
                        <a:rPr lang="en-US" sz="2200" i="1" dirty="0"/>
                        <a:t>H</a:t>
                      </a:r>
                      <a:r>
                        <a:rPr lang="en-US" sz="2200" baseline="-25000" dirty="0"/>
                        <a:t>0</a:t>
                      </a:r>
                      <a:r>
                        <a:rPr lang="en-US" sz="2200" dirty="0"/>
                        <a:t>.</a:t>
                      </a:r>
                      <a:endParaRPr lang="en-US" sz="2200" dirty="0">
                        <a:sym typeface="Symbol" panose="05050102010706020507" pitchFamily="18" charset="2"/>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val="10001"/>
                  </a:ext>
                </a:extLst>
              </a:tr>
              <a:tr h="806691">
                <a:tc>
                  <a:txBody>
                    <a:bodyPr/>
                    <a:lstStyle/>
                    <a:p>
                      <a:pPr marL="514350" indent="-514350" eaLnBrk="1" hangingPunct="1">
                        <a:spcBef>
                          <a:spcPct val="0"/>
                        </a:spcBef>
                        <a:buClr>
                          <a:srgbClr val="007FA3"/>
                        </a:buClr>
                        <a:buFont typeface="+mj-lt"/>
                        <a:buAutoNum type="arabicPeriod" startAt="9"/>
                      </a:pPr>
                      <a:r>
                        <a:rPr lang="en-US" sz="2200" dirty="0">
                          <a:sym typeface="Symbol" panose="05050102010706020507" pitchFamily="18" charset="2"/>
                        </a:rPr>
                        <a:t>Interpret the decision in the </a:t>
                      </a:r>
                      <a:br>
                        <a:rPr lang="en-US" sz="2200" dirty="0">
                          <a:sym typeface="Symbol" panose="05050102010706020507" pitchFamily="18" charset="2"/>
                        </a:rPr>
                      </a:br>
                      <a:r>
                        <a:rPr lang="en-US" sz="2200" dirty="0">
                          <a:sym typeface="Symbol" panose="05050102010706020507" pitchFamily="18" charset="2"/>
                        </a:rPr>
                        <a:t>context of the original claim.</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a:solidFill>
                            <a:schemeClr val="bg1"/>
                          </a:solidFill>
                          <a:latin typeface="+mn-lt"/>
                        </a:rPr>
                        <a:t>blank</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673600210"/>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1097</TotalTime>
  <Words>831</Words>
  <Application>Microsoft Office PowerPoint</Application>
  <PresentationFormat>On-screen Show (4:3)</PresentationFormat>
  <Paragraphs>65</Paragraphs>
  <Slides>16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Symbol</vt:lpstr>
      <vt:lpstr>Times New Roman</vt:lpstr>
      <vt:lpstr>Verdana</vt:lpstr>
      <vt:lpstr>Wingdings</vt:lpstr>
      <vt:lpstr>508 Lecture</vt:lpstr>
      <vt:lpstr>Elementary Statistics: Picturing The World</vt:lpstr>
      <vt:lpstr>Chapter Outline</vt:lpstr>
      <vt:lpstr>Section 7.3</vt:lpstr>
      <vt:lpstr>Section 7.3 Objectives</vt:lpstr>
      <vt:lpstr>Finding Critical Values in a t Distribution</vt:lpstr>
      <vt:lpstr>t-Test for a Mean μ (  Unknown)</vt:lpstr>
      <vt:lpstr>Using P-values for a t-Test for Mean μ ( Unknown) (1 of 3)</vt:lpstr>
      <vt:lpstr>Using P-values for a t-Test for Mean μ ( Unknown) (2 of 3)</vt:lpstr>
      <vt:lpstr>Using P-values for a t-Test for Mean μ ( Unknown) (3 of 3)</vt:lpstr>
      <vt:lpstr>Example 1: Testing μ with a Small Sample (1 of 2)</vt:lpstr>
      <vt:lpstr>Example 1: Testing μ with a Small Sample (2 of 2)</vt:lpstr>
      <vt:lpstr>Example 2: Testing μ with a Small Sample (1 of 2)</vt:lpstr>
      <vt:lpstr>Example 2: Testing μ with a Small Sample (2 of 2)</vt:lpstr>
      <vt:lpstr>Example: Using P-values with t-Tests (1 of 2)</vt:lpstr>
      <vt:lpstr>Example: Using P-values with t-Tests (2 of 2)</vt:lpstr>
      <vt:lpstr>Section 7.3 Summary</vt:lpstr>
    </vt:vector>
  </TitlesOfParts>
  <Company>echosvoice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Elementary Statistics: Picturing The World, 6e</dc:title>
  <dc:subject>Statistics</dc:subject>
  <dc:creator>Larson/Farber</dc:creator>
  <cp:lastModifiedBy>Mandy</cp:lastModifiedBy>
  <cp:revision>396</cp:revision>
  <dcterms:created xsi:type="dcterms:W3CDTF">2014-07-14T20:04:21Z</dcterms:created>
  <dcterms:modified xsi:type="dcterms:W3CDTF">2018-06-10T02:15:50Z</dcterms:modified>
</cp:coreProperties>
</file>