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77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406" r:id="rId13"/>
    <p:sldId id="407" r:id="rId14"/>
    <p:sldId id="390" r:id="rId15"/>
    <p:sldId id="414" r:id="rId16"/>
    <p:sldId id="392" r:id="rId17"/>
    <p:sldId id="413" r:id="rId18"/>
    <p:sldId id="401" r:id="rId19"/>
    <p:sldId id="415" r:id="rId20"/>
    <p:sldId id="403" r:id="rId21"/>
    <p:sldId id="416" r:id="rId22"/>
    <p:sldId id="40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ser" initials="l" lastIdx="5" clrIdx="0">
    <p:extLst>
      <p:ext uri="{19B8F6BF-5375-455C-9EA6-DF929625EA0E}">
        <p15:presenceInfo xmlns:p15="http://schemas.microsoft.com/office/powerpoint/2012/main" userId="la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FDB940"/>
    <a:srgbClr val="D4EAE4"/>
    <a:srgbClr val="001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6421" autoAdjust="0"/>
  </p:normalViewPr>
  <p:slideViewPr>
    <p:cSldViewPr>
      <p:cViewPr varScale="1">
        <p:scale>
          <a:sx n="83" d="100"/>
          <a:sy n="83" d="100"/>
        </p:scale>
        <p:origin x="96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38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79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D874E-E9D5-433B-A149-BDF6BFDD40A8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CAA22-461C-45B4-A301-BFCA580174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9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1F04-9E25-42C3-8BC5-EC2E8469D95E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6722-9B4D-4E29-B226-C325925A8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5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D6722-9B4D-4E29-B226-C325925A81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81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>
            <a:solidFill>
              <a:srgbClr val="007F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87" y="3962400"/>
            <a:ext cx="7794626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879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6/5/2018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71113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789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edition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029200" y="1600201"/>
            <a:ext cx="3657600" cy="160019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000" baseline="0"/>
            </a:lvl1pPr>
            <a:lvl2pPr marL="0" indent="0">
              <a:spcBef>
                <a:spcPts val="0"/>
              </a:spcBef>
              <a:buNone/>
              <a:defRPr sz="4400"/>
            </a:lvl2pPr>
            <a:lvl3pPr marL="0" indent="0">
              <a:spcBef>
                <a:spcPts val="0"/>
              </a:spcBef>
              <a:buNone/>
              <a:defRPr sz="4400"/>
            </a:lvl3pPr>
            <a:lvl4pPr marL="0" indent="0">
              <a:spcBef>
                <a:spcPts val="0"/>
              </a:spcBef>
              <a:buNone/>
              <a:defRPr sz="4400"/>
            </a:lvl4pPr>
            <a:lvl5pPr marL="0" indent="0">
              <a:spcBef>
                <a:spcPts val="0"/>
              </a:spcBef>
              <a:buNone/>
              <a:defRPr sz="4400"/>
            </a:lvl5pPr>
            <a:lvl6pPr marL="0" indent="0">
              <a:spcBef>
                <a:spcPts val="0"/>
              </a:spcBef>
              <a:buNone/>
              <a:defRPr sz="4400"/>
            </a:lvl6pPr>
            <a:lvl7pPr marL="0" indent="0">
              <a:spcBef>
                <a:spcPts val="0"/>
              </a:spcBef>
              <a:buNone/>
              <a:defRPr sz="4400"/>
            </a:lvl7pPr>
            <a:lvl8pPr marL="0" indent="0">
              <a:spcBef>
                <a:spcPts val="0"/>
              </a:spcBef>
              <a:buNone/>
              <a:defRPr sz="4400"/>
            </a:lvl8pPr>
            <a:lvl9pPr marL="0" indent="0">
              <a:spcBef>
                <a:spcPts val="0"/>
              </a:spcBef>
              <a:buNone/>
              <a:defRPr sz="4400"/>
            </a:lvl9pPr>
          </a:lstStyle>
          <a:p>
            <a:pPr lvl="0"/>
            <a:r>
              <a:rPr lang="en-US" dirty="0"/>
              <a:t>Chapter ##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029200" y="3200400"/>
            <a:ext cx="3657600" cy="29257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65337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7755" y="6407126"/>
            <a:ext cx="1611690" cy="417560"/>
            <a:chOff x="21" y="4059"/>
            <a:chExt cx="1046" cy="27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1" y="4059"/>
              <a:ext cx="1046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tx1">
                    <a:alpha val="0"/>
                  </a:schemeClr>
                </a:solidFill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125" y="4168"/>
              <a:ext cx="838" cy="51"/>
            </a:xfrm>
            <a:custGeom>
              <a:avLst/>
              <a:gdLst>
                <a:gd name="T0" fmla="*/ 1055 w 21137"/>
                <a:gd name="T1" fmla="*/ 1285 h 1300"/>
                <a:gd name="T2" fmla="*/ 0 w 21137"/>
                <a:gd name="T3" fmla="*/ 1285 h 1300"/>
                <a:gd name="T4" fmla="*/ 417 w 21137"/>
                <a:gd name="T5" fmla="*/ 748 h 1300"/>
                <a:gd name="T6" fmla="*/ 1860 w 21137"/>
                <a:gd name="T7" fmla="*/ 1119 h 1300"/>
                <a:gd name="T8" fmla="*/ 1678 w 21137"/>
                <a:gd name="T9" fmla="*/ 16 h 1300"/>
                <a:gd name="T10" fmla="*/ 4021 w 21137"/>
                <a:gd name="T11" fmla="*/ 1290 h 1300"/>
                <a:gd name="T12" fmla="*/ 2636 w 21137"/>
                <a:gd name="T13" fmla="*/ 16 h 1300"/>
                <a:gd name="T14" fmla="*/ 3693 w 21137"/>
                <a:gd name="T15" fmla="*/ 16 h 1300"/>
                <a:gd name="T16" fmla="*/ 5470 w 21137"/>
                <a:gd name="T17" fmla="*/ 9 h 1300"/>
                <a:gd name="T18" fmla="*/ 5143 w 21137"/>
                <a:gd name="T19" fmla="*/ 909 h 1300"/>
                <a:gd name="T20" fmla="*/ 5610 w 21137"/>
                <a:gd name="T21" fmla="*/ 748 h 1300"/>
                <a:gd name="T22" fmla="*/ 7109 w 21137"/>
                <a:gd name="T23" fmla="*/ 16 h 1300"/>
                <a:gd name="T24" fmla="*/ 6675 w 21137"/>
                <a:gd name="T25" fmla="*/ 1285 h 1300"/>
                <a:gd name="T26" fmla="*/ 6765 w 21137"/>
                <a:gd name="T27" fmla="*/ 453 h 1300"/>
                <a:gd name="T28" fmla="*/ 7796 w 21137"/>
                <a:gd name="T29" fmla="*/ 514 h 1300"/>
                <a:gd name="T30" fmla="*/ 8407 w 21137"/>
                <a:gd name="T31" fmla="*/ 89 h 1300"/>
                <a:gd name="T32" fmla="*/ 7908 w 21137"/>
                <a:gd name="T33" fmla="*/ 309 h 1300"/>
                <a:gd name="T34" fmla="*/ 8457 w 21137"/>
                <a:gd name="T35" fmla="*/ 956 h 1300"/>
                <a:gd name="T36" fmla="*/ 7746 w 21137"/>
                <a:gd name="T37" fmla="*/ 953 h 1300"/>
                <a:gd name="T38" fmla="*/ 8119 w 21137"/>
                <a:gd name="T39" fmla="*/ 754 h 1300"/>
                <a:gd name="T40" fmla="*/ 10671 w 21137"/>
                <a:gd name="T41" fmla="*/ 1119 h 1300"/>
                <a:gd name="T42" fmla="*/ 11202 w 21137"/>
                <a:gd name="T43" fmla="*/ 16 h 1300"/>
                <a:gd name="T44" fmla="*/ 11383 w 21137"/>
                <a:gd name="T45" fmla="*/ 565 h 1300"/>
                <a:gd name="T46" fmla="*/ 11383 w 21137"/>
                <a:gd name="T47" fmla="*/ 1122 h 1300"/>
                <a:gd name="T48" fmla="*/ 11202 w 21137"/>
                <a:gd name="T49" fmla="*/ 16 h 1300"/>
                <a:gd name="T50" fmla="*/ 13458 w 21137"/>
                <a:gd name="T51" fmla="*/ 1285 h 1300"/>
                <a:gd name="T52" fmla="*/ 12402 w 21137"/>
                <a:gd name="T53" fmla="*/ 1285 h 1300"/>
                <a:gd name="T54" fmla="*/ 12819 w 21137"/>
                <a:gd name="T55" fmla="*/ 748 h 1300"/>
                <a:gd name="T56" fmla="*/ 14478 w 21137"/>
                <a:gd name="T57" fmla="*/ 16 h 1300"/>
                <a:gd name="T58" fmla="*/ 14682 w 21137"/>
                <a:gd name="T59" fmla="*/ 682 h 1300"/>
                <a:gd name="T60" fmla="*/ 15138 w 21137"/>
                <a:gd name="T61" fmla="*/ 1285 h 1300"/>
                <a:gd name="T62" fmla="*/ 14820 w 21137"/>
                <a:gd name="T63" fmla="*/ 1136 h 1300"/>
                <a:gd name="T64" fmla="*/ 14516 w 21137"/>
                <a:gd name="T65" fmla="*/ 754 h 1300"/>
                <a:gd name="T66" fmla="*/ 14160 w 21137"/>
                <a:gd name="T67" fmla="*/ 1285 h 1300"/>
                <a:gd name="T68" fmla="*/ 14411 w 21137"/>
                <a:gd name="T69" fmla="*/ 572 h 1300"/>
                <a:gd name="T70" fmla="*/ 14677 w 21137"/>
                <a:gd name="T71" fmla="*/ 260 h 1300"/>
                <a:gd name="T72" fmla="*/ 16830 w 21137"/>
                <a:gd name="T73" fmla="*/ 16 h 1300"/>
                <a:gd name="T74" fmla="*/ 15827 w 21137"/>
                <a:gd name="T75" fmla="*/ 1285 h 1300"/>
                <a:gd name="T76" fmla="*/ 16658 w 21137"/>
                <a:gd name="T77" fmla="*/ 1002 h 1300"/>
                <a:gd name="T78" fmla="*/ 17658 w 21137"/>
                <a:gd name="T79" fmla="*/ 1285 h 1300"/>
                <a:gd name="T80" fmla="*/ 19493 w 21137"/>
                <a:gd name="T81" fmla="*/ 16 h 1300"/>
                <a:gd name="T82" fmla="*/ 18488 w 21137"/>
                <a:gd name="T83" fmla="*/ 1285 h 1300"/>
                <a:gd name="T84" fmla="*/ 19320 w 21137"/>
                <a:gd name="T85" fmla="*/ 1002 h 1300"/>
                <a:gd name="T86" fmla="*/ 21137 w 21137"/>
                <a:gd name="T87" fmla="*/ 1198 h 1300"/>
                <a:gd name="T88" fmla="*/ 20176 w 21137"/>
                <a:gd name="T89" fmla="*/ 189 h 1300"/>
                <a:gd name="T90" fmla="*/ 21112 w 21137"/>
                <a:gd name="T91" fmla="*/ 293 h 1300"/>
                <a:gd name="T92" fmla="*/ 20311 w 21137"/>
                <a:gd name="T93" fmla="*/ 1004 h 1300"/>
                <a:gd name="T94" fmla="*/ 20956 w 21137"/>
                <a:gd name="T95" fmla="*/ 821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137" h="1300">
                  <a:moveTo>
                    <a:pt x="545" y="9"/>
                  </a:moveTo>
                  <a:cubicBezTo>
                    <a:pt x="672" y="9"/>
                    <a:pt x="672" y="9"/>
                    <a:pt x="672" y="9"/>
                  </a:cubicBezTo>
                  <a:cubicBezTo>
                    <a:pt x="1241" y="1285"/>
                    <a:pt x="1241" y="1285"/>
                    <a:pt x="1241" y="1285"/>
                  </a:cubicBezTo>
                  <a:cubicBezTo>
                    <a:pt x="1055" y="1285"/>
                    <a:pt x="1055" y="1285"/>
                    <a:pt x="1055" y="1285"/>
                  </a:cubicBezTo>
                  <a:cubicBezTo>
                    <a:pt x="886" y="909"/>
                    <a:pt x="886" y="909"/>
                    <a:pt x="886" y="909"/>
                  </a:cubicBezTo>
                  <a:cubicBezTo>
                    <a:pt x="345" y="909"/>
                    <a:pt x="345" y="909"/>
                    <a:pt x="345" y="909"/>
                  </a:cubicBezTo>
                  <a:cubicBezTo>
                    <a:pt x="186" y="1285"/>
                    <a:pt x="186" y="1285"/>
                    <a:pt x="186" y="1285"/>
                  </a:cubicBezTo>
                  <a:cubicBezTo>
                    <a:pt x="0" y="1285"/>
                    <a:pt x="0" y="1285"/>
                    <a:pt x="0" y="1285"/>
                  </a:cubicBezTo>
                  <a:lnTo>
                    <a:pt x="545" y="9"/>
                  </a:lnTo>
                  <a:close/>
                  <a:moveTo>
                    <a:pt x="812" y="748"/>
                  </a:moveTo>
                  <a:cubicBezTo>
                    <a:pt x="607" y="287"/>
                    <a:pt x="607" y="287"/>
                    <a:pt x="607" y="287"/>
                  </a:cubicBezTo>
                  <a:cubicBezTo>
                    <a:pt x="417" y="748"/>
                    <a:pt x="417" y="748"/>
                    <a:pt x="417" y="748"/>
                  </a:cubicBezTo>
                  <a:lnTo>
                    <a:pt x="812" y="748"/>
                  </a:lnTo>
                  <a:close/>
                  <a:moveTo>
                    <a:pt x="1678" y="16"/>
                  </a:moveTo>
                  <a:cubicBezTo>
                    <a:pt x="1860" y="16"/>
                    <a:pt x="1860" y="16"/>
                    <a:pt x="1860" y="16"/>
                  </a:cubicBezTo>
                  <a:cubicBezTo>
                    <a:pt x="1860" y="1119"/>
                    <a:pt x="1860" y="1119"/>
                    <a:pt x="1860" y="1119"/>
                  </a:cubicBezTo>
                  <a:cubicBezTo>
                    <a:pt x="2431" y="1119"/>
                    <a:pt x="2431" y="1119"/>
                    <a:pt x="2431" y="1119"/>
                  </a:cubicBezTo>
                  <a:cubicBezTo>
                    <a:pt x="2431" y="1285"/>
                    <a:pt x="2431" y="1285"/>
                    <a:pt x="2431" y="1285"/>
                  </a:cubicBezTo>
                  <a:cubicBezTo>
                    <a:pt x="1678" y="1285"/>
                    <a:pt x="1678" y="1285"/>
                    <a:pt x="1678" y="1285"/>
                  </a:cubicBezTo>
                  <a:lnTo>
                    <a:pt x="1678" y="16"/>
                  </a:lnTo>
                  <a:close/>
                  <a:moveTo>
                    <a:pt x="4392" y="16"/>
                  </a:moveTo>
                  <a:cubicBezTo>
                    <a:pt x="4573" y="16"/>
                    <a:pt x="4573" y="16"/>
                    <a:pt x="4573" y="16"/>
                  </a:cubicBezTo>
                  <a:cubicBezTo>
                    <a:pt x="4061" y="1290"/>
                    <a:pt x="4061" y="1290"/>
                    <a:pt x="4061" y="1290"/>
                  </a:cubicBezTo>
                  <a:cubicBezTo>
                    <a:pt x="4021" y="1290"/>
                    <a:pt x="4021" y="1290"/>
                    <a:pt x="4021" y="1290"/>
                  </a:cubicBezTo>
                  <a:cubicBezTo>
                    <a:pt x="3606" y="258"/>
                    <a:pt x="3606" y="258"/>
                    <a:pt x="3606" y="258"/>
                  </a:cubicBezTo>
                  <a:cubicBezTo>
                    <a:pt x="3187" y="1290"/>
                    <a:pt x="3187" y="1290"/>
                    <a:pt x="3187" y="1290"/>
                  </a:cubicBezTo>
                  <a:cubicBezTo>
                    <a:pt x="3147" y="1290"/>
                    <a:pt x="3147" y="1290"/>
                    <a:pt x="3147" y="1290"/>
                  </a:cubicBezTo>
                  <a:cubicBezTo>
                    <a:pt x="2636" y="16"/>
                    <a:pt x="2636" y="16"/>
                    <a:pt x="2636" y="16"/>
                  </a:cubicBezTo>
                  <a:cubicBezTo>
                    <a:pt x="2819" y="16"/>
                    <a:pt x="2819" y="16"/>
                    <a:pt x="2819" y="16"/>
                  </a:cubicBezTo>
                  <a:cubicBezTo>
                    <a:pt x="3168" y="891"/>
                    <a:pt x="3168" y="891"/>
                    <a:pt x="3168" y="891"/>
                  </a:cubicBezTo>
                  <a:cubicBezTo>
                    <a:pt x="3521" y="16"/>
                    <a:pt x="3521" y="16"/>
                    <a:pt x="3521" y="16"/>
                  </a:cubicBezTo>
                  <a:cubicBezTo>
                    <a:pt x="3693" y="16"/>
                    <a:pt x="3693" y="16"/>
                    <a:pt x="3693" y="16"/>
                  </a:cubicBezTo>
                  <a:cubicBezTo>
                    <a:pt x="4047" y="891"/>
                    <a:pt x="4047" y="891"/>
                    <a:pt x="4047" y="891"/>
                  </a:cubicBezTo>
                  <a:lnTo>
                    <a:pt x="4392" y="16"/>
                  </a:lnTo>
                  <a:close/>
                  <a:moveTo>
                    <a:pt x="5343" y="9"/>
                  </a:moveTo>
                  <a:cubicBezTo>
                    <a:pt x="5470" y="9"/>
                    <a:pt x="5470" y="9"/>
                    <a:pt x="5470" y="9"/>
                  </a:cubicBezTo>
                  <a:cubicBezTo>
                    <a:pt x="6039" y="1285"/>
                    <a:pt x="6039" y="1285"/>
                    <a:pt x="6039" y="1285"/>
                  </a:cubicBezTo>
                  <a:cubicBezTo>
                    <a:pt x="5853" y="1285"/>
                    <a:pt x="5853" y="1285"/>
                    <a:pt x="5853" y="1285"/>
                  </a:cubicBezTo>
                  <a:cubicBezTo>
                    <a:pt x="5685" y="909"/>
                    <a:pt x="5685" y="909"/>
                    <a:pt x="5685" y="909"/>
                  </a:cubicBezTo>
                  <a:cubicBezTo>
                    <a:pt x="5143" y="909"/>
                    <a:pt x="5143" y="909"/>
                    <a:pt x="5143" y="909"/>
                  </a:cubicBezTo>
                  <a:cubicBezTo>
                    <a:pt x="4984" y="1285"/>
                    <a:pt x="4984" y="1285"/>
                    <a:pt x="4984" y="1285"/>
                  </a:cubicBezTo>
                  <a:cubicBezTo>
                    <a:pt x="4798" y="1285"/>
                    <a:pt x="4798" y="1285"/>
                    <a:pt x="4798" y="1285"/>
                  </a:cubicBezTo>
                  <a:lnTo>
                    <a:pt x="5343" y="9"/>
                  </a:lnTo>
                  <a:close/>
                  <a:moveTo>
                    <a:pt x="5610" y="748"/>
                  </a:moveTo>
                  <a:cubicBezTo>
                    <a:pt x="5405" y="287"/>
                    <a:pt x="5405" y="287"/>
                    <a:pt x="5405" y="287"/>
                  </a:cubicBezTo>
                  <a:cubicBezTo>
                    <a:pt x="5215" y="748"/>
                    <a:pt x="5215" y="748"/>
                    <a:pt x="5215" y="748"/>
                  </a:cubicBezTo>
                  <a:lnTo>
                    <a:pt x="5610" y="748"/>
                  </a:lnTo>
                  <a:close/>
                  <a:moveTo>
                    <a:pt x="7109" y="16"/>
                  </a:moveTo>
                  <a:cubicBezTo>
                    <a:pt x="7330" y="16"/>
                    <a:pt x="7330" y="16"/>
                    <a:pt x="7330" y="16"/>
                  </a:cubicBezTo>
                  <a:cubicBezTo>
                    <a:pt x="6861" y="614"/>
                    <a:pt x="6861" y="614"/>
                    <a:pt x="6861" y="614"/>
                  </a:cubicBezTo>
                  <a:cubicBezTo>
                    <a:pt x="6861" y="1285"/>
                    <a:pt x="6861" y="1285"/>
                    <a:pt x="6861" y="1285"/>
                  </a:cubicBezTo>
                  <a:cubicBezTo>
                    <a:pt x="6675" y="1285"/>
                    <a:pt x="6675" y="1285"/>
                    <a:pt x="6675" y="1285"/>
                  </a:cubicBezTo>
                  <a:cubicBezTo>
                    <a:pt x="6675" y="614"/>
                    <a:pt x="6675" y="614"/>
                    <a:pt x="6675" y="614"/>
                  </a:cubicBezTo>
                  <a:cubicBezTo>
                    <a:pt x="6206" y="16"/>
                    <a:pt x="6206" y="16"/>
                    <a:pt x="6206" y="16"/>
                  </a:cubicBezTo>
                  <a:cubicBezTo>
                    <a:pt x="6426" y="16"/>
                    <a:pt x="6426" y="16"/>
                    <a:pt x="6426" y="16"/>
                  </a:cubicBezTo>
                  <a:cubicBezTo>
                    <a:pt x="6765" y="453"/>
                    <a:pt x="6765" y="453"/>
                    <a:pt x="6765" y="453"/>
                  </a:cubicBezTo>
                  <a:lnTo>
                    <a:pt x="7109" y="16"/>
                  </a:lnTo>
                  <a:close/>
                  <a:moveTo>
                    <a:pt x="8119" y="754"/>
                  </a:moveTo>
                  <a:cubicBezTo>
                    <a:pt x="7981" y="670"/>
                    <a:pt x="7981" y="670"/>
                    <a:pt x="7981" y="670"/>
                  </a:cubicBezTo>
                  <a:cubicBezTo>
                    <a:pt x="7894" y="617"/>
                    <a:pt x="7833" y="565"/>
                    <a:pt x="7796" y="514"/>
                  </a:cubicBezTo>
                  <a:cubicBezTo>
                    <a:pt x="7759" y="463"/>
                    <a:pt x="7741" y="404"/>
                    <a:pt x="7741" y="337"/>
                  </a:cubicBezTo>
                  <a:cubicBezTo>
                    <a:pt x="7741" y="236"/>
                    <a:pt x="7776" y="157"/>
                    <a:pt x="7845" y="93"/>
                  </a:cubicBezTo>
                  <a:cubicBezTo>
                    <a:pt x="7914" y="31"/>
                    <a:pt x="8005" y="0"/>
                    <a:pt x="8115" y="0"/>
                  </a:cubicBezTo>
                  <a:cubicBezTo>
                    <a:pt x="8221" y="0"/>
                    <a:pt x="8318" y="30"/>
                    <a:pt x="8407" y="89"/>
                  </a:cubicBezTo>
                  <a:cubicBezTo>
                    <a:pt x="8407" y="295"/>
                    <a:pt x="8407" y="295"/>
                    <a:pt x="8407" y="295"/>
                  </a:cubicBezTo>
                  <a:cubicBezTo>
                    <a:pt x="8315" y="208"/>
                    <a:pt x="8217" y="164"/>
                    <a:pt x="8112" y="164"/>
                  </a:cubicBezTo>
                  <a:cubicBezTo>
                    <a:pt x="8052" y="164"/>
                    <a:pt x="8004" y="177"/>
                    <a:pt x="7965" y="204"/>
                  </a:cubicBezTo>
                  <a:cubicBezTo>
                    <a:pt x="7927" y="232"/>
                    <a:pt x="7908" y="267"/>
                    <a:pt x="7908" y="309"/>
                  </a:cubicBezTo>
                  <a:cubicBezTo>
                    <a:pt x="7908" y="348"/>
                    <a:pt x="7922" y="384"/>
                    <a:pt x="7950" y="416"/>
                  </a:cubicBezTo>
                  <a:cubicBezTo>
                    <a:pt x="7979" y="450"/>
                    <a:pt x="8023" y="485"/>
                    <a:pt x="8086" y="521"/>
                  </a:cubicBezTo>
                  <a:cubicBezTo>
                    <a:pt x="8224" y="603"/>
                    <a:pt x="8224" y="603"/>
                    <a:pt x="8224" y="603"/>
                  </a:cubicBezTo>
                  <a:cubicBezTo>
                    <a:pt x="8379" y="696"/>
                    <a:pt x="8457" y="813"/>
                    <a:pt x="8457" y="956"/>
                  </a:cubicBezTo>
                  <a:cubicBezTo>
                    <a:pt x="8457" y="1057"/>
                    <a:pt x="8423" y="1141"/>
                    <a:pt x="8355" y="1204"/>
                  </a:cubicBezTo>
                  <a:cubicBezTo>
                    <a:pt x="8287" y="1268"/>
                    <a:pt x="8198" y="1300"/>
                    <a:pt x="8089" y="1300"/>
                  </a:cubicBezTo>
                  <a:cubicBezTo>
                    <a:pt x="7964" y="1300"/>
                    <a:pt x="7849" y="1261"/>
                    <a:pt x="7746" y="1185"/>
                  </a:cubicBezTo>
                  <a:cubicBezTo>
                    <a:pt x="7746" y="953"/>
                    <a:pt x="7746" y="953"/>
                    <a:pt x="7746" y="953"/>
                  </a:cubicBezTo>
                  <a:cubicBezTo>
                    <a:pt x="7845" y="1077"/>
                    <a:pt x="7958" y="1140"/>
                    <a:pt x="8087" y="1140"/>
                  </a:cubicBezTo>
                  <a:cubicBezTo>
                    <a:pt x="8144" y="1140"/>
                    <a:pt x="8192" y="1124"/>
                    <a:pt x="8229" y="1092"/>
                  </a:cubicBezTo>
                  <a:cubicBezTo>
                    <a:pt x="8267" y="1061"/>
                    <a:pt x="8286" y="1021"/>
                    <a:pt x="8286" y="973"/>
                  </a:cubicBezTo>
                  <a:cubicBezTo>
                    <a:pt x="8286" y="896"/>
                    <a:pt x="8230" y="823"/>
                    <a:pt x="8119" y="754"/>
                  </a:cubicBezTo>
                  <a:moveTo>
                    <a:pt x="9917" y="16"/>
                  </a:moveTo>
                  <a:cubicBezTo>
                    <a:pt x="10099" y="16"/>
                    <a:pt x="10099" y="16"/>
                    <a:pt x="10099" y="16"/>
                  </a:cubicBezTo>
                  <a:cubicBezTo>
                    <a:pt x="10099" y="1119"/>
                    <a:pt x="10099" y="1119"/>
                    <a:pt x="10099" y="1119"/>
                  </a:cubicBezTo>
                  <a:cubicBezTo>
                    <a:pt x="10671" y="1119"/>
                    <a:pt x="10671" y="1119"/>
                    <a:pt x="10671" y="1119"/>
                  </a:cubicBezTo>
                  <a:cubicBezTo>
                    <a:pt x="10671" y="1285"/>
                    <a:pt x="10671" y="1285"/>
                    <a:pt x="10671" y="1285"/>
                  </a:cubicBezTo>
                  <a:cubicBezTo>
                    <a:pt x="9917" y="1285"/>
                    <a:pt x="9917" y="1285"/>
                    <a:pt x="9917" y="1285"/>
                  </a:cubicBezTo>
                  <a:lnTo>
                    <a:pt x="9917" y="16"/>
                  </a:lnTo>
                  <a:close/>
                  <a:moveTo>
                    <a:pt x="11202" y="16"/>
                  </a:moveTo>
                  <a:cubicBezTo>
                    <a:pt x="11921" y="16"/>
                    <a:pt x="11921" y="16"/>
                    <a:pt x="11921" y="16"/>
                  </a:cubicBezTo>
                  <a:cubicBezTo>
                    <a:pt x="11921" y="177"/>
                    <a:pt x="11921" y="177"/>
                    <a:pt x="11921" y="177"/>
                  </a:cubicBezTo>
                  <a:cubicBezTo>
                    <a:pt x="11383" y="177"/>
                    <a:pt x="11383" y="177"/>
                    <a:pt x="11383" y="177"/>
                  </a:cubicBezTo>
                  <a:cubicBezTo>
                    <a:pt x="11383" y="565"/>
                    <a:pt x="11383" y="565"/>
                    <a:pt x="11383" y="565"/>
                  </a:cubicBezTo>
                  <a:cubicBezTo>
                    <a:pt x="11903" y="565"/>
                    <a:pt x="11903" y="565"/>
                    <a:pt x="11903" y="565"/>
                  </a:cubicBezTo>
                  <a:cubicBezTo>
                    <a:pt x="11903" y="727"/>
                    <a:pt x="11903" y="727"/>
                    <a:pt x="11903" y="727"/>
                  </a:cubicBezTo>
                  <a:cubicBezTo>
                    <a:pt x="11383" y="727"/>
                    <a:pt x="11383" y="727"/>
                    <a:pt x="11383" y="727"/>
                  </a:cubicBezTo>
                  <a:cubicBezTo>
                    <a:pt x="11383" y="1122"/>
                    <a:pt x="11383" y="1122"/>
                    <a:pt x="11383" y="1122"/>
                  </a:cubicBezTo>
                  <a:cubicBezTo>
                    <a:pt x="11939" y="1122"/>
                    <a:pt x="11939" y="1122"/>
                    <a:pt x="11939" y="1122"/>
                  </a:cubicBezTo>
                  <a:cubicBezTo>
                    <a:pt x="11939" y="1283"/>
                    <a:pt x="11939" y="1283"/>
                    <a:pt x="11939" y="1283"/>
                  </a:cubicBezTo>
                  <a:cubicBezTo>
                    <a:pt x="11202" y="1283"/>
                    <a:pt x="11202" y="1283"/>
                    <a:pt x="11202" y="1283"/>
                  </a:cubicBezTo>
                  <a:lnTo>
                    <a:pt x="11202" y="16"/>
                  </a:lnTo>
                  <a:close/>
                  <a:moveTo>
                    <a:pt x="12946" y="9"/>
                  </a:moveTo>
                  <a:cubicBezTo>
                    <a:pt x="13075" y="9"/>
                    <a:pt x="13075" y="9"/>
                    <a:pt x="13075" y="9"/>
                  </a:cubicBezTo>
                  <a:cubicBezTo>
                    <a:pt x="13643" y="1285"/>
                    <a:pt x="13643" y="1285"/>
                    <a:pt x="13643" y="1285"/>
                  </a:cubicBezTo>
                  <a:cubicBezTo>
                    <a:pt x="13458" y="1285"/>
                    <a:pt x="13458" y="1285"/>
                    <a:pt x="13458" y="1285"/>
                  </a:cubicBezTo>
                  <a:cubicBezTo>
                    <a:pt x="13288" y="909"/>
                    <a:pt x="13288" y="909"/>
                    <a:pt x="13288" y="909"/>
                  </a:cubicBezTo>
                  <a:cubicBezTo>
                    <a:pt x="12746" y="909"/>
                    <a:pt x="12746" y="909"/>
                    <a:pt x="12746" y="909"/>
                  </a:cubicBezTo>
                  <a:cubicBezTo>
                    <a:pt x="12588" y="1285"/>
                    <a:pt x="12588" y="1285"/>
                    <a:pt x="12588" y="1285"/>
                  </a:cubicBezTo>
                  <a:cubicBezTo>
                    <a:pt x="12402" y="1285"/>
                    <a:pt x="12402" y="1285"/>
                    <a:pt x="12402" y="1285"/>
                  </a:cubicBezTo>
                  <a:lnTo>
                    <a:pt x="12946" y="9"/>
                  </a:lnTo>
                  <a:close/>
                  <a:moveTo>
                    <a:pt x="13214" y="748"/>
                  </a:moveTo>
                  <a:cubicBezTo>
                    <a:pt x="13009" y="287"/>
                    <a:pt x="13009" y="287"/>
                    <a:pt x="13009" y="287"/>
                  </a:cubicBezTo>
                  <a:cubicBezTo>
                    <a:pt x="12819" y="748"/>
                    <a:pt x="12819" y="748"/>
                    <a:pt x="12819" y="748"/>
                  </a:cubicBezTo>
                  <a:lnTo>
                    <a:pt x="13214" y="748"/>
                  </a:lnTo>
                  <a:close/>
                  <a:moveTo>
                    <a:pt x="14160" y="1285"/>
                  </a:moveTo>
                  <a:cubicBezTo>
                    <a:pt x="14160" y="16"/>
                    <a:pt x="14160" y="16"/>
                    <a:pt x="14160" y="16"/>
                  </a:cubicBezTo>
                  <a:cubicBezTo>
                    <a:pt x="14478" y="16"/>
                    <a:pt x="14478" y="16"/>
                    <a:pt x="14478" y="16"/>
                  </a:cubicBezTo>
                  <a:cubicBezTo>
                    <a:pt x="14606" y="16"/>
                    <a:pt x="14708" y="48"/>
                    <a:pt x="14784" y="112"/>
                  </a:cubicBezTo>
                  <a:cubicBezTo>
                    <a:pt x="14859" y="175"/>
                    <a:pt x="14896" y="261"/>
                    <a:pt x="14896" y="369"/>
                  </a:cubicBezTo>
                  <a:cubicBezTo>
                    <a:pt x="14896" y="444"/>
                    <a:pt x="14878" y="507"/>
                    <a:pt x="14841" y="560"/>
                  </a:cubicBezTo>
                  <a:cubicBezTo>
                    <a:pt x="14804" y="616"/>
                    <a:pt x="14751" y="655"/>
                    <a:pt x="14682" y="682"/>
                  </a:cubicBezTo>
                  <a:cubicBezTo>
                    <a:pt x="14723" y="708"/>
                    <a:pt x="14762" y="745"/>
                    <a:pt x="14801" y="791"/>
                  </a:cubicBezTo>
                  <a:cubicBezTo>
                    <a:pt x="14840" y="837"/>
                    <a:pt x="14895" y="917"/>
                    <a:pt x="14964" y="1031"/>
                  </a:cubicBezTo>
                  <a:cubicBezTo>
                    <a:pt x="15008" y="1103"/>
                    <a:pt x="15045" y="1158"/>
                    <a:pt x="15071" y="1195"/>
                  </a:cubicBezTo>
                  <a:cubicBezTo>
                    <a:pt x="15138" y="1285"/>
                    <a:pt x="15138" y="1285"/>
                    <a:pt x="15138" y="1285"/>
                  </a:cubicBezTo>
                  <a:cubicBezTo>
                    <a:pt x="14922" y="1285"/>
                    <a:pt x="14922" y="1285"/>
                    <a:pt x="14922" y="1285"/>
                  </a:cubicBezTo>
                  <a:cubicBezTo>
                    <a:pt x="14867" y="1201"/>
                    <a:pt x="14867" y="1201"/>
                    <a:pt x="14867" y="1201"/>
                  </a:cubicBezTo>
                  <a:cubicBezTo>
                    <a:pt x="14865" y="1199"/>
                    <a:pt x="14861" y="1193"/>
                    <a:pt x="14856" y="1186"/>
                  </a:cubicBezTo>
                  <a:cubicBezTo>
                    <a:pt x="14820" y="1136"/>
                    <a:pt x="14820" y="1136"/>
                    <a:pt x="14820" y="1136"/>
                  </a:cubicBezTo>
                  <a:cubicBezTo>
                    <a:pt x="14764" y="1043"/>
                    <a:pt x="14764" y="1043"/>
                    <a:pt x="14764" y="1043"/>
                  </a:cubicBezTo>
                  <a:cubicBezTo>
                    <a:pt x="14704" y="944"/>
                    <a:pt x="14704" y="944"/>
                    <a:pt x="14704" y="944"/>
                  </a:cubicBezTo>
                  <a:cubicBezTo>
                    <a:pt x="14666" y="893"/>
                    <a:pt x="14631" y="851"/>
                    <a:pt x="14600" y="820"/>
                  </a:cubicBezTo>
                  <a:cubicBezTo>
                    <a:pt x="14569" y="788"/>
                    <a:pt x="14541" y="767"/>
                    <a:pt x="14516" y="754"/>
                  </a:cubicBezTo>
                  <a:cubicBezTo>
                    <a:pt x="14490" y="740"/>
                    <a:pt x="14449" y="733"/>
                    <a:pt x="14389" y="733"/>
                  </a:cubicBezTo>
                  <a:cubicBezTo>
                    <a:pt x="14342" y="733"/>
                    <a:pt x="14342" y="733"/>
                    <a:pt x="14342" y="733"/>
                  </a:cubicBezTo>
                  <a:cubicBezTo>
                    <a:pt x="14342" y="1285"/>
                    <a:pt x="14342" y="1285"/>
                    <a:pt x="14342" y="1285"/>
                  </a:cubicBezTo>
                  <a:lnTo>
                    <a:pt x="14160" y="1285"/>
                  </a:lnTo>
                  <a:close/>
                  <a:moveTo>
                    <a:pt x="14396" y="170"/>
                  </a:moveTo>
                  <a:cubicBezTo>
                    <a:pt x="14342" y="170"/>
                    <a:pt x="14342" y="170"/>
                    <a:pt x="14342" y="170"/>
                  </a:cubicBezTo>
                  <a:cubicBezTo>
                    <a:pt x="14342" y="572"/>
                    <a:pt x="14342" y="572"/>
                    <a:pt x="14342" y="572"/>
                  </a:cubicBezTo>
                  <a:cubicBezTo>
                    <a:pt x="14411" y="572"/>
                    <a:pt x="14411" y="572"/>
                    <a:pt x="14411" y="572"/>
                  </a:cubicBezTo>
                  <a:cubicBezTo>
                    <a:pt x="14503" y="572"/>
                    <a:pt x="14566" y="564"/>
                    <a:pt x="14600" y="548"/>
                  </a:cubicBezTo>
                  <a:cubicBezTo>
                    <a:pt x="14634" y="531"/>
                    <a:pt x="14661" y="508"/>
                    <a:pt x="14680" y="476"/>
                  </a:cubicBezTo>
                  <a:cubicBezTo>
                    <a:pt x="14699" y="445"/>
                    <a:pt x="14709" y="408"/>
                    <a:pt x="14709" y="368"/>
                  </a:cubicBezTo>
                  <a:cubicBezTo>
                    <a:pt x="14709" y="327"/>
                    <a:pt x="14698" y="292"/>
                    <a:pt x="14677" y="260"/>
                  </a:cubicBezTo>
                  <a:cubicBezTo>
                    <a:pt x="14655" y="227"/>
                    <a:pt x="14626" y="204"/>
                    <a:pt x="14587" y="191"/>
                  </a:cubicBezTo>
                  <a:cubicBezTo>
                    <a:pt x="14548" y="177"/>
                    <a:pt x="14485" y="170"/>
                    <a:pt x="14396" y="170"/>
                  </a:cubicBezTo>
                  <a:moveTo>
                    <a:pt x="16658" y="16"/>
                  </a:moveTo>
                  <a:cubicBezTo>
                    <a:pt x="16830" y="16"/>
                    <a:pt x="16830" y="16"/>
                    <a:pt x="16830" y="16"/>
                  </a:cubicBezTo>
                  <a:cubicBezTo>
                    <a:pt x="16830" y="1285"/>
                    <a:pt x="16830" y="1285"/>
                    <a:pt x="16830" y="1285"/>
                  </a:cubicBezTo>
                  <a:cubicBezTo>
                    <a:pt x="16675" y="1285"/>
                    <a:pt x="16675" y="1285"/>
                    <a:pt x="16675" y="1285"/>
                  </a:cubicBezTo>
                  <a:cubicBezTo>
                    <a:pt x="15827" y="308"/>
                    <a:pt x="15827" y="308"/>
                    <a:pt x="15827" y="308"/>
                  </a:cubicBezTo>
                  <a:cubicBezTo>
                    <a:pt x="15827" y="1285"/>
                    <a:pt x="15827" y="1285"/>
                    <a:pt x="15827" y="1285"/>
                  </a:cubicBezTo>
                  <a:cubicBezTo>
                    <a:pt x="15656" y="1285"/>
                    <a:pt x="15656" y="1285"/>
                    <a:pt x="15656" y="1285"/>
                  </a:cubicBezTo>
                  <a:cubicBezTo>
                    <a:pt x="15656" y="16"/>
                    <a:pt x="15656" y="16"/>
                    <a:pt x="15656" y="16"/>
                  </a:cubicBezTo>
                  <a:cubicBezTo>
                    <a:pt x="15803" y="16"/>
                    <a:pt x="15803" y="16"/>
                    <a:pt x="15803" y="16"/>
                  </a:cubicBezTo>
                  <a:cubicBezTo>
                    <a:pt x="16658" y="1002"/>
                    <a:pt x="16658" y="1002"/>
                    <a:pt x="16658" y="1002"/>
                  </a:cubicBezTo>
                  <a:lnTo>
                    <a:pt x="16658" y="16"/>
                  </a:lnTo>
                  <a:close/>
                  <a:moveTo>
                    <a:pt x="17477" y="16"/>
                  </a:moveTo>
                  <a:cubicBezTo>
                    <a:pt x="17658" y="16"/>
                    <a:pt x="17658" y="16"/>
                    <a:pt x="17658" y="16"/>
                  </a:cubicBezTo>
                  <a:cubicBezTo>
                    <a:pt x="17658" y="1285"/>
                    <a:pt x="17658" y="1285"/>
                    <a:pt x="17658" y="1285"/>
                  </a:cubicBezTo>
                  <a:cubicBezTo>
                    <a:pt x="17477" y="1285"/>
                    <a:pt x="17477" y="1285"/>
                    <a:pt x="17477" y="1285"/>
                  </a:cubicBezTo>
                  <a:lnTo>
                    <a:pt x="17477" y="16"/>
                  </a:lnTo>
                  <a:close/>
                  <a:moveTo>
                    <a:pt x="19320" y="16"/>
                  </a:moveTo>
                  <a:cubicBezTo>
                    <a:pt x="19493" y="16"/>
                    <a:pt x="19493" y="16"/>
                    <a:pt x="19493" y="16"/>
                  </a:cubicBezTo>
                  <a:cubicBezTo>
                    <a:pt x="19493" y="1285"/>
                    <a:pt x="19493" y="1285"/>
                    <a:pt x="19493" y="1285"/>
                  </a:cubicBezTo>
                  <a:cubicBezTo>
                    <a:pt x="19337" y="1285"/>
                    <a:pt x="19337" y="1285"/>
                    <a:pt x="19337" y="1285"/>
                  </a:cubicBezTo>
                  <a:cubicBezTo>
                    <a:pt x="18488" y="308"/>
                    <a:pt x="18488" y="308"/>
                    <a:pt x="18488" y="308"/>
                  </a:cubicBezTo>
                  <a:cubicBezTo>
                    <a:pt x="18488" y="1285"/>
                    <a:pt x="18488" y="1285"/>
                    <a:pt x="18488" y="1285"/>
                  </a:cubicBezTo>
                  <a:cubicBezTo>
                    <a:pt x="18317" y="1285"/>
                    <a:pt x="18317" y="1285"/>
                    <a:pt x="18317" y="1285"/>
                  </a:cubicBezTo>
                  <a:cubicBezTo>
                    <a:pt x="18317" y="16"/>
                    <a:pt x="18317" y="16"/>
                    <a:pt x="18317" y="16"/>
                  </a:cubicBezTo>
                  <a:cubicBezTo>
                    <a:pt x="18464" y="16"/>
                    <a:pt x="18464" y="16"/>
                    <a:pt x="18464" y="16"/>
                  </a:cubicBezTo>
                  <a:cubicBezTo>
                    <a:pt x="19320" y="1002"/>
                    <a:pt x="19320" y="1002"/>
                    <a:pt x="19320" y="1002"/>
                  </a:cubicBezTo>
                  <a:lnTo>
                    <a:pt x="19320" y="16"/>
                  </a:lnTo>
                  <a:close/>
                  <a:moveTo>
                    <a:pt x="20712" y="659"/>
                  </a:moveTo>
                  <a:cubicBezTo>
                    <a:pt x="21137" y="659"/>
                    <a:pt x="21137" y="659"/>
                    <a:pt x="21137" y="659"/>
                  </a:cubicBezTo>
                  <a:cubicBezTo>
                    <a:pt x="21137" y="1198"/>
                    <a:pt x="21137" y="1198"/>
                    <a:pt x="21137" y="1198"/>
                  </a:cubicBezTo>
                  <a:cubicBezTo>
                    <a:pt x="20981" y="1266"/>
                    <a:pt x="20826" y="1300"/>
                    <a:pt x="20673" y="1300"/>
                  </a:cubicBezTo>
                  <a:cubicBezTo>
                    <a:pt x="20463" y="1300"/>
                    <a:pt x="20294" y="1239"/>
                    <a:pt x="20169" y="1115"/>
                  </a:cubicBezTo>
                  <a:cubicBezTo>
                    <a:pt x="20043" y="994"/>
                    <a:pt x="19980" y="842"/>
                    <a:pt x="19980" y="662"/>
                  </a:cubicBezTo>
                  <a:cubicBezTo>
                    <a:pt x="19980" y="473"/>
                    <a:pt x="20045" y="314"/>
                    <a:pt x="20176" y="189"/>
                  </a:cubicBezTo>
                  <a:cubicBezTo>
                    <a:pt x="20306" y="63"/>
                    <a:pt x="20469" y="0"/>
                    <a:pt x="20666" y="0"/>
                  </a:cubicBezTo>
                  <a:cubicBezTo>
                    <a:pt x="20736" y="0"/>
                    <a:pt x="20804" y="8"/>
                    <a:pt x="20869" y="22"/>
                  </a:cubicBezTo>
                  <a:cubicBezTo>
                    <a:pt x="20933" y="39"/>
                    <a:pt x="21014" y="66"/>
                    <a:pt x="21112" y="109"/>
                  </a:cubicBezTo>
                  <a:cubicBezTo>
                    <a:pt x="21112" y="293"/>
                    <a:pt x="21112" y="293"/>
                    <a:pt x="21112" y="293"/>
                  </a:cubicBezTo>
                  <a:cubicBezTo>
                    <a:pt x="20961" y="205"/>
                    <a:pt x="20811" y="161"/>
                    <a:pt x="20661" y="161"/>
                  </a:cubicBezTo>
                  <a:cubicBezTo>
                    <a:pt x="20523" y="161"/>
                    <a:pt x="20407" y="209"/>
                    <a:pt x="20311" y="303"/>
                  </a:cubicBezTo>
                  <a:cubicBezTo>
                    <a:pt x="20215" y="397"/>
                    <a:pt x="20169" y="514"/>
                    <a:pt x="20169" y="651"/>
                  </a:cubicBezTo>
                  <a:cubicBezTo>
                    <a:pt x="20169" y="795"/>
                    <a:pt x="20215" y="913"/>
                    <a:pt x="20311" y="1004"/>
                  </a:cubicBezTo>
                  <a:cubicBezTo>
                    <a:pt x="20407" y="1096"/>
                    <a:pt x="20528" y="1142"/>
                    <a:pt x="20678" y="1142"/>
                  </a:cubicBezTo>
                  <a:cubicBezTo>
                    <a:pt x="20750" y="1142"/>
                    <a:pt x="20838" y="1125"/>
                    <a:pt x="20939" y="1092"/>
                  </a:cubicBezTo>
                  <a:cubicBezTo>
                    <a:pt x="20956" y="1087"/>
                    <a:pt x="20956" y="1087"/>
                    <a:pt x="20956" y="1087"/>
                  </a:cubicBezTo>
                  <a:cubicBezTo>
                    <a:pt x="20956" y="821"/>
                    <a:pt x="20956" y="821"/>
                    <a:pt x="20956" y="821"/>
                  </a:cubicBezTo>
                  <a:cubicBezTo>
                    <a:pt x="20712" y="821"/>
                    <a:pt x="20712" y="821"/>
                    <a:pt x="20712" y="821"/>
                  </a:cubicBezTo>
                  <a:lnTo>
                    <a:pt x="20712" y="65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tx1">
                    <a:alpha val="0"/>
                  </a:schemeClr>
                </a:solidFill>
              </a:endParaRPr>
            </a:p>
          </p:txBody>
        </p:sp>
      </p:grp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1752600" y="6529254"/>
            <a:ext cx="5867400" cy="187537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add copyright line</a:t>
            </a:r>
            <a:endParaRPr lang="en-IN" dirty="0"/>
          </a:p>
        </p:txBody>
      </p:sp>
      <p:pic>
        <p:nvPicPr>
          <p:cNvPr id="15" name="Picture 14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21" y="1794433"/>
            <a:ext cx="3530579" cy="451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062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earning Objectiv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622828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Learning Objectives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16430"/>
            <a:ext cx="8229600" cy="4027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Learning Objective(s)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pPr/>
              <a:t>6/5/2018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6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FA3"/>
              </a:buClr>
              <a:buSzPct val="100000"/>
              <a:defRPr/>
            </a:lvl1pPr>
            <a:lvl2pPr>
              <a:buClr>
                <a:srgbClr val="007FA3"/>
              </a:buClr>
              <a:defRPr/>
            </a:lvl2pPr>
            <a:lvl3pPr>
              <a:buClr>
                <a:srgbClr val="007FA3"/>
              </a:buClr>
              <a:defRPr/>
            </a:lvl3pPr>
            <a:lvl4pPr>
              <a:buClr>
                <a:srgbClr val="007FA3"/>
              </a:buClr>
              <a:defRPr/>
            </a:lvl4pPr>
            <a:lvl5pPr>
              <a:buClr>
                <a:srgbClr val="007FA3"/>
              </a:buClr>
              <a:defRPr/>
            </a:lvl5pPr>
            <a:lvl6pPr>
              <a:buClr>
                <a:srgbClr val="007FA3"/>
              </a:buClr>
              <a:defRPr/>
            </a:lvl6pPr>
            <a:lvl7pPr>
              <a:buClr>
                <a:srgbClr val="007FA3"/>
              </a:buClr>
              <a:defRPr/>
            </a:lvl7pPr>
            <a:lvl8pPr>
              <a:buClr>
                <a:srgbClr val="007FA3"/>
              </a:buClr>
              <a:defRPr/>
            </a:lvl8pPr>
            <a:lvl9pPr>
              <a:buClr>
                <a:srgbClr val="007FA3"/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35713" y="113072"/>
            <a:ext cx="2133600" cy="182880"/>
          </a:xfrm>
        </p:spPr>
        <p:txBody>
          <a:bodyPr/>
          <a:lstStyle/>
          <a:p>
            <a:fld id="{A9DF6EFB-3F44-496C-A842-1E0B3D3B975A}" type="datetimeFigureOut">
              <a:rPr lang="en-US" smtClean="0"/>
              <a:pPr/>
              <a:t>6/5/2018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9312" y="113072"/>
            <a:ext cx="551783" cy="182880"/>
          </a:xfrm>
        </p:spPr>
        <p:txBody>
          <a:bodyPr/>
          <a:lstStyle/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8872" indent="-118872">
              <a:buClr>
                <a:srgbClr val="007FA3"/>
              </a:buClr>
              <a:buSzPct val="25000"/>
              <a:defRPr sz="1600"/>
            </a:lvl1pPr>
            <a:lvl2pPr marL="569913" indent="-285750">
              <a:buClr>
                <a:srgbClr val="007FA3"/>
              </a:buClr>
              <a:defRPr sz="1600"/>
            </a:lvl2pPr>
            <a:lvl3pPr>
              <a:buClr>
                <a:srgbClr val="007FA3"/>
              </a:buClr>
              <a:defRPr sz="1600"/>
            </a:lvl3pPr>
            <a:lvl4pPr>
              <a:buClr>
                <a:srgbClr val="007FA3"/>
              </a:buClr>
              <a:defRPr sz="1600"/>
            </a:lvl4pPr>
            <a:lvl5pPr>
              <a:buClr>
                <a:srgbClr val="007FA3"/>
              </a:buClr>
              <a:defRPr sz="1600"/>
            </a:lvl5pPr>
            <a:lvl6pPr>
              <a:buClr>
                <a:srgbClr val="007FA3"/>
              </a:buClr>
              <a:defRPr sz="1600"/>
            </a:lvl6pPr>
            <a:lvl7pPr>
              <a:buClr>
                <a:srgbClr val="007FA3"/>
              </a:buClr>
              <a:defRPr sz="1600"/>
            </a:lvl7pPr>
            <a:lvl8pPr>
              <a:buClr>
                <a:srgbClr val="007FA3"/>
              </a:buClr>
              <a:defRPr sz="1600"/>
            </a:lvl8pPr>
            <a:lvl9pPr>
              <a:buClr>
                <a:srgbClr val="007FA3"/>
              </a:buCl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1066800"/>
          </a:xfrm>
        </p:spPr>
        <p:txBody>
          <a:bodyPr anchor="t"/>
          <a:lstStyle>
            <a:lvl1pPr>
              <a:defRPr sz="340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add figure number and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368160"/>
            <a:ext cx="8229600" cy="91685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 marL="0" indent="0">
              <a:spcBef>
                <a:spcPts val="0"/>
              </a:spcBef>
              <a:buNone/>
              <a:defRPr sz="1600"/>
            </a:lvl6pPr>
            <a:lvl7pPr marL="0" indent="0">
              <a:spcBef>
                <a:spcPts val="0"/>
              </a:spcBef>
              <a:buNone/>
              <a:defRPr sz="1600"/>
            </a:lvl7pPr>
            <a:lvl8pPr marL="0" indent="0">
              <a:spcBef>
                <a:spcPts val="0"/>
              </a:spcBef>
              <a:buNone/>
              <a:defRPr sz="1600"/>
            </a:lvl8pPr>
            <a:lvl9pPr marL="0" indent="0">
              <a:spcBef>
                <a:spcPts val="0"/>
              </a:spcBef>
              <a:buNone/>
              <a:defRPr sz="1600"/>
            </a:lvl9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6/5/2018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Pearson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037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3962400"/>
            <a:ext cx="8229600" cy="2163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9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rgbClr val="007FA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7" y="3962400"/>
            <a:ext cx="7794627" cy="17526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rgbClr val="007FA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969" y="6172200"/>
            <a:ext cx="8595360" cy="235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6EFB-3F44-496C-A842-1E0B3D3B975A}" type="datetimeFigureOut">
              <a:rPr lang="en-US" smtClean="0"/>
              <a:t>6/5/2018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2350-5261-4F5C-9DF5-EF0D264FC8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2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  <a:p>
            <a:pPr lvl="6"/>
            <a:r>
              <a:rPr lang="en-US" dirty="0"/>
              <a:t>Seventh</a:t>
            </a:r>
          </a:p>
          <a:p>
            <a:pPr lvl="7"/>
            <a:r>
              <a:rPr lang="en-US" dirty="0"/>
              <a:t>Eighth</a:t>
            </a:r>
          </a:p>
          <a:p>
            <a:pPr lvl="8"/>
            <a:r>
              <a:rPr lang="en-US" dirty="0"/>
              <a:t>Ninth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69" y="6172200"/>
            <a:ext cx="8595360" cy="235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35713" y="113072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9DF6EFB-3F44-496C-A842-1E0B3D3B975A}" type="datetimeFigureOut">
              <a:rPr lang="en-US" smtClean="0"/>
              <a:pPr/>
              <a:t>6/5/2018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312" y="113072"/>
            <a:ext cx="551783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00B2350-5261-4F5C-9DF5-EF0D264FC8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earson Logo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400" y="6434394"/>
            <a:ext cx="918000" cy="27991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95799" y="6438054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157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0" r:id="rId4"/>
    <p:sldLayoutId id="2147483659" r:id="rId5"/>
    <p:sldLayoutId id="2147483658" r:id="rId6"/>
    <p:sldLayoutId id="2147483660" r:id="rId7"/>
    <p:sldLayoutId id="2147483651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rgbClr val="007FA3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6032" indent="-256032" algn="l" defTabSz="914400" rtl="0" eaLnBrk="1" latinLnBrk="0" hangingPunct="1">
        <a:spcBef>
          <a:spcPts val="15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rgbClr val="007FA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300"/>
        </a:spcBef>
        <a:buClr>
          <a:srgbClr val="007F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1111068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Elementary Statistics: Picturing The World</a:t>
            </a:r>
            <a:endParaRPr lang="en-IN" sz="36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39670"/>
            <a:ext cx="8229600" cy="326570"/>
          </a:xfrm>
        </p:spPr>
        <p:txBody>
          <a:bodyPr/>
          <a:lstStyle/>
          <a:p>
            <a:r>
              <a:rPr lang="en-IN" sz="2400" dirty="0">
                <a:latin typeface="+mj-lt"/>
              </a:rPr>
              <a:t>Sixth Edition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IN" sz="4000" b="1" dirty="0"/>
              <a:t>Chapter 7</a:t>
            </a:r>
            <a:endParaRPr lang="en-IN" sz="4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029200" y="3322637"/>
            <a:ext cx="3886200" cy="2925763"/>
          </a:xfrm>
        </p:spPr>
        <p:txBody>
          <a:bodyPr/>
          <a:lstStyle/>
          <a:p>
            <a:pPr algn="ctr"/>
            <a:r>
              <a:rPr lang="en-US" sz="3600" dirty="0">
                <a:cs typeface="Times New Roman" panose="02020603050405020304" pitchFamily="18" charset="0"/>
              </a:rPr>
              <a:t>Hypothesis Testing with One Sample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828800" y="6508934"/>
            <a:ext cx="5867400" cy="187537"/>
          </a:xfrm>
        </p:spPr>
        <p:txBody>
          <a:bodyPr/>
          <a:lstStyle/>
          <a:p>
            <a:pPr>
              <a:spcBef>
                <a:spcPts val="0"/>
              </a:spcBef>
              <a:buClrTx/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Copyright © 2015, 2012, 2009 Pearson Education,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4555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latin typeface="+mj-lt"/>
              </a:rPr>
              <a:t>z</a:t>
            </a:r>
            <a:r>
              <a:rPr lang="en-US" sz="3600" dirty="0">
                <a:latin typeface="+mj-lt"/>
              </a:rPr>
              <a:t>-Test for a Mean </a:t>
            </a:r>
            <a:r>
              <a:rPr lang="el-GR" sz="3600" i="1" dirty="0">
                <a:latin typeface="+mj-lt"/>
              </a:rPr>
              <a:t>μ</a:t>
            </a:r>
            <a:endParaRPr lang="en-US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/>
          <a:lstStyle/>
          <a:p>
            <a:pPr marL="0" indent="0">
              <a:spcBef>
                <a:spcPts val="500"/>
              </a:spcBef>
              <a:buNone/>
              <a:defRPr/>
            </a:pPr>
            <a:r>
              <a:rPr lang="en-US" sz="2600" dirty="0">
                <a:ea typeface="ＭＳ Ｐゴシック" charset="0"/>
              </a:rPr>
              <a:t>Can be used when </a:t>
            </a:r>
          </a:p>
          <a:p>
            <a:pPr>
              <a:buFont typeface="Arial" charset="0"/>
              <a:buChar char="•"/>
              <a:defRPr/>
            </a:pPr>
            <a:r>
              <a:rPr lang="en-US" sz="2600" dirty="0">
                <a:ea typeface="ＭＳ Ｐゴシック" charset="0"/>
                <a:sym typeface="Symbol" charset="0"/>
              </a:rPr>
              <a:t>Sample is random   </a:t>
            </a:r>
          </a:p>
          <a:p>
            <a:pPr>
              <a:buFont typeface="Arial" charset="0"/>
              <a:buChar char="•"/>
              <a:defRPr/>
            </a:pPr>
            <a:r>
              <a:rPr lang="en-US" sz="2600" dirty="0">
                <a:ea typeface="ＭＳ Ｐゴシック" charset="0"/>
              </a:rPr>
              <a:t>The population is normally distributed</a:t>
            </a:r>
            <a:r>
              <a:rPr lang="en-US" sz="2600" dirty="0">
                <a:ea typeface="ＭＳ Ｐゴシック" charset="0"/>
                <a:sym typeface="Symbol" charset="0"/>
              </a:rPr>
              <a:t>, or for any population when the sample size </a:t>
            </a:r>
            <a:r>
              <a:rPr lang="en-US" sz="2600" i="1" dirty="0">
                <a:ea typeface="ＭＳ Ｐゴシック" charset="0"/>
                <a:sym typeface="Symbol" charset="0"/>
              </a:rPr>
              <a:t>n</a:t>
            </a:r>
            <a:r>
              <a:rPr lang="en-US" sz="2600" dirty="0">
                <a:ea typeface="ＭＳ Ｐゴシック" charset="0"/>
                <a:sym typeface="Symbol" charset="0"/>
              </a:rPr>
              <a:t> is at least 30.</a:t>
            </a:r>
          </a:p>
          <a:p>
            <a:pPr>
              <a:buFont typeface="Arial" charset="0"/>
              <a:buChar char="•"/>
              <a:defRPr/>
            </a:pPr>
            <a:endParaRPr lang="en-US" sz="2600" dirty="0"/>
          </a:p>
        </p:txBody>
      </p:sp>
      <p:pic>
        <p:nvPicPr>
          <p:cNvPr id="8" name="Picture 7" descr="The test statistic is the sample mean x bar. The standardized test statistic is z: z = fraction x bar minus mu over fraction sigma over square root of n; sigma over square root of n = standard error = sigma x bar; sigma is known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8950"/>
            <a:ext cx="6454876" cy="21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67056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Using </a:t>
            </a:r>
            <a:r>
              <a:rPr lang="en-US" sz="3600" i="1" dirty="0">
                <a:latin typeface="+mj-lt"/>
              </a:rPr>
              <a:t>P</a:t>
            </a:r>
            <a:r>
              <a:rPr lang="en-US" sz="3600" dirty="0">
                <a:latin typeface="+mj-lt"/>
              </a:rPr>
              <a:t>-values for a </a:t>
            </a:r>
            <a:r>
              <a:rPr lang="en-US" sz="3600" i="1" dirty="0">
                <a:latin typeface="+mj-lt"/>
              </a:rPr>
              <a:t>z</a:t>
            </a:r>
            <a:r>
              <a:rPr lang="en-US" sz="3600" dirty="0">
                <a:latin typeface="+mj-lt"/>
              </a:rPr>
              <a:t>-Test for Mean </a:t>
            </a:r>
            <a:r>
              <a:rPr lang="el-GR" sz="3600" i="1" dirty="0">
                <a:latin typeface="+mj-lt"/>
              </a:rPr>
              <a:t>μ</a:t>
            </a:r>
            <a:r>
              <a:rPr lang="en-US" sz="3600" i="1" dirty="0">
                <a:latin typeface="+mj-lt"/>
              </a:rPr>
              <a:t> </a:t>
            </a:r>
            <a:r>
              <a:rPr lang="en-US" sz="2000" b="0" dirty="0">
                <a:latin typeface="+mj-lt"/>
              </a:rPr>
              <a:t>(1 of 3)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513126"/>
              </p:ext>
            </p:extLst>
          </p:nvPr>
        </p:nvGraphicFramePr>
        <p:xfrm>
          <a:off x="762000" y="1600201"/>
          <a:ext cx="7620000" cy="354643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659">
                <a:tc>
                  <a:txBody>
                    <a:bodyPr/>
                    <a:lstStyle/>
                    <a:p>
                      <a:pPr marL="0" indent="514350" algn="l"/>
                      <a:r>
                        <a:rPr lang="en-US" sz="2400" b="1" dirty="0">
                          <a:latin typeface="+mn-lt"/>
                        </a:rPr>
                        <a:t>In Words		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 In Symbols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4331">
                <a:tc>
                  <a:txBody>
                    <a:bodyPr/>
                    <a:lstStyle/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ts val="0"/>
                        </a:spcAft>
                        <a:buClr>
                          <a:srgbClr val="007FA3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2200" dirty="0">
                          <a:latin typeface="+mn-lt"/>
                        </a:rPr>
                        <a:t>Verify that </a:t>
                      </a:r>
                      <a:r>
                        <a:rPr lang="en-US" sz="2200" i="1" dirty="0">
                          <a:latin typeface="+mn-lt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2200" dirty="0">
                          <a:latin typeface="+mn-lt"/>
                          <a:sym typeface="Symbol" panose="05050102010706020507" pitchFamily="18" charset="2"/>
                        </a:rPr>
                        <a:t> is known, the sample is random, and either the population is normally distributed or </a:t>
                      </a:r>
                      <a:r>
                        <a:rPr lang="en-US" sz="2200" i="1" dirty="0">
                          <a:latin typeface="+mn-lt"/>
                          <a:sym typeface="Symbol" panose="05050102010706020507" pitchFamily="18" charset="2"/>
                        </a:rPr>
                        <a:t>n</a:t>
                      </a:r>
                      <a:r>
                        <a:rPr lang="en-US" sz="2200" dirty="0">
                          <a:latin typeface="+mn-lt"/>
                          <a:sym typeface="Symbol" panose="05050102010706020507" pitchFamily="18" charset="2"/>
                        </a:rPr>
                        <a:t>  30</a:t>
                      </a:r>
                      <a:r>
                        <a:rPr lang="en-US" sz="2200" dirty="0">
                          <a:latin typeface="+mn-lt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+mn-lt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381">
                <a:tc>
                  <a:txBody>
                    <a:bodyPr/>
                    <a:lstStyle/>
                    <a:p>
                      <a:pPr marL="514350" indent="-514350" eaLnBrk="1" hangingPunct="1">
                        <a:buClr>
                          <a:srgbClr val="007FA3"/>
                        </a:buClr>
                        <a:buFont typeface="+mj-lt"/>
                        <a:buAutoNum type="arabicPeriod" startAt="2"/>
                      </a:pPr>
                      <a:r>
                        <a:rPr lang="en-US" sz="2200" dirty="0">
                          <a:latin typeface="+mn-lt"/>
                        </a:rPr>
                        <a:t>State the claim mathematically and verbally. Identify the null and alternative hypotheses.</a:t>
                      </a:r>
                      <a:endParaRPr lang="en-US" sz="2200" dirty="0">
                        <a:latin typeface="+mn-lt"/>
                        <a:sym typeface="Symbol" panose="05050102010706020507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latin typeface="+mn-lt"/>
                        </a:rPr>
                        <a:t>State </a:t>
                      </a:r>
                      <a:r>
                        <a:rPr lang="en-US" sz="2200" i="1" dirty="0">
                          <a:latin typeface="+mn-lt"/>
                        </a:rPr>
                        <a:t>H</a:t>
                      </a:r>
                      <a:r>
                        <a:rPr lang="en-US" sz="2200" baseline="-25000" dirty="0">
                          <a:latin typeface="+mn-lt"/>
                        </a:rPr>
                        <a:t>0</a:t>
                      </a:r>
                      <a:r>
                        <a:rPr lang="en-US" sz="2200" dirty="0">
                          <a:latin typeface="+mn-lt"/>
                        </a:rPr>
                        <a:t> and </a:t>
                      </a:r>
                      <a:r>
                        <a:rPr lang="en-US" sz="2200" i="1" dirty="0">
                          <a:latin typeface="+mn-lt"/>
                        </a:rPr>
                        <a:t>H</a:t>
                      </a:r>
                      <a:r>
                        <a:rPr lang="en-US" sz="2200" i="1" baseline="-25000" dirty="0">
                          <a:latin typeface="+mn-lt"/>
                        </a:rPr>
                        <a:t>a</a:t>
                      </a:r>
                      <a:r>
                        <a:rPr lang="en-US" sz="2200" dirty="0">
                          <a:latin typeface="+mn-lt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628">
                <a:tc>
                  <a:txBody>
                    <a:bodyPr/>
                    <a:lstStyle/>
                    <a:p>
                      <a:pPr marL="514350" indent="-514350" eaLnBrk="1" hangingPunct="1">
                        <a:buClr>
                          <a:srgbClr val="007FA3"/>
                        </a:buClr>
                        <a:buFont typeface="+mj-lt"/>
                        <a:buAutoNum type="arabicPeriod" startAt="3"/>
                      </a:pPr>
                      <a:r>
                        <a:rPr lang="en-US" sz="2200" dirty="0">
                          <a:latin typeface="+mn-lt"/>
                          <a:sym typeface="Symbol" panose="05050102010706020507" pitchFamily="18" charset="2"/>
                        </a:rPr>
                        <a:t>Specify the level of significance.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Identify </a:t>
                      </a:r>
                      <a:r>
                        <a:rPr lang="en-US" sz="2200" i="1" dirty="0">
                          <a:latin typeface="+mn-lt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sz="2200" dirty="0">
                          <a:latin typeface="+mn-lt"/>
                          <a:sym typeface="Symbol" panose="05050102010706020507" pitchFamily="18" charset="2"/>
                        </a:rPr>
                        <a:t>.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433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73914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Using </a:t>
            </a:r>
            <a:r>
              <a:rPr lang="en-US" sz="3600" i="1" dirty="0">
                <a:latin typeface="+mj-lt"/>
              </a:rPr>
              <a:t>P</a:t>
            </a:r>
            <a:r>
              <a:rPr lang="en-US" sz="3600" dirty="0">
                <a:latin typeface="+mj-lt"/>
              </a:rPr>
              <a:t>-values for a </a:t>
            </a:r>
            <a:r>
              <a:rPr lang="en-US" sz="3600" i="1" dirty="0">
                <a:latin typeface="+mj-lt"/>
              </a:rPr>
              <a:t>z</a:t>
            </a:r>
            <a:r>
              <a:rPr lang="en-US" sz="3600" dirty="0">
                <a:latin typeface="+mj-lt"/>
              </a:rPr>
              <a:t>-Test for Mean </a:t>
            </a:r>
            <a:r>
              <a:rPr lang="el-GR" sz="3600" i="1" dirty="0">
                <a:latin typeface="+mj-lt"/>
              </a:rPr>
              <a:t>μ</a:t>
            </a:r>
            <a:r>
              <a:rPr lang="en-US" sz="3600" i="1" dirty="0">
                <a:latin typeface="+mj-lt"/>
              </a:rPr>
              <a:t> </a:t>
            </a:r>
            <a:r>
              <a:rPr lang="en-US" sz="2000" b="0" dirty="0">
                <a:latin typeface="+mj-lt"/>
              </a:rPr>
              <a:t>(2 of 3)</a:t>
            </a:r>
            <a:endParaRPr lang="en-US" sz="2000" dirty="0">
              <a:latin typeface="+mj-lt"/>
            </a:endParaRPr>
          </a:p>
        </p:txBody>
      </p:sp>
      <p:pic>
        <p:nvPicPr>
          <p:cNvPr id="4" name="Picture 3" descr="The table is continued: 4. Find the standardized test statistic: z = fraction x bar minus mu over fraction sigma over square root of n. 5. Find the area that corresponds to z: use table 4 in appendix B. 6. Find the P-value: a. left-tailed test, P = area in left tail; b. right-tailed test, P = area in right tail; c. two-tailed test, P = 2 times area in tail of standardized test statistic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29" y="1591147"/>
            <a:ext cx="7644543" cy="4374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3E44AC-B039-4983-9D82-25BF6D1D6940}"/>
              </a:ext>
            </a:extLst>
          </p:cNvPr>
          <p:cNvSpPr txBox="1"/>
          <p:nvPr/>
        </p:nvSpPr>
        <p:spPr>
          <a:xfrm>
            <a:off x="1219200" y="23622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(skip)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D2E4D-CE47-432D-B6BE-0B9439F999C1}"/>
              </a:ext>
            </a:extLst>
          </p:cNvPr>
          <p:cNvSpPr txBox="1"/>
          <p:nvPr/>
        </p:nvSpPr>
        <p:spPr>
          <a:xfrm>
            <a:off x="2021711" y="3529505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(skip)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D45B1-C3CD-45A7-9C6C-ED9E02D396B8}"/>
              </a:ext>
            </a:extLst>
          </p:cNvPr>
          <p:cNvSpPr txBox="1"/>
          <p:nvPr/>
        </p:nvSpPr>
        <p:spPr>
          <a:xfrm>
            <a:off x="3684608" y="3933865"/>
            <a:ext cx="2106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(Use z-interval)</a:t>
            </a:r>
          </a:p>
        </p:txBody>
      </p:sp>
    </p:spTree>
    <p:extLst>
      <p:ext uri="{BB962C8B-B14F-4D97-AF65-F5344CB8AC3E}">
        <p14:creationId xmlns:p14="http://schemas.microsoft.com/office/powerpoint/2010/main" val="372615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7772400" cy="109728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Using </a:t>
            </a:r>
            <a:r>
              <a:rPr lang="en-US" sz="3600" i="1" dirty="0">
                <a:latin typeface="+mj-lt"/>
              </a:rPr>
              <a:t>P</a:t>
            </a:r>
            <a:r>
              <a:rPr lang="en-US" sz="3600" dirty="0">
                <a:latin typeface="+mj-lt"/>
              </a:rPr>
              <a:t>-values for a </a:t>
            </a:r>
            <a:r>
              <a:rPr lang="en-US" sz="3600" i="1" dirty="0">
                <a:latin typeface="+mj-lt"/>
              </a:rPr>
              <a:t>z</a:t>
            </a:r>
            <a:r>
              <a:rPr lang="en-US" sz="3600" dirty="0">
                <a:latin typeface="+mj-lt"/>
              </a:rPr>
              <a:t>-Test for Mean </a:t>
            </a:r>
            <a:r>
              <a:rPr lang="el-GR" sz="3600" i="1" dirty="0">
                <a:latin typeface="+mj-lt"/>
              </a:rPr>
              <a:t>μ</a:t>
            </a:r>
            <a:r>
              <a:rPr lang="en-US" sz="3600" i="1" dirty="0">
                <a:latin typeface="+mj-lt"/>
              </a:rPr>
              <a:t> </a:t>
            </a:r>
            <a:r>
              <a:rPr lang="en-US" sz="2000" b="0" dirty="0">
                <a:latin typeface="+mj-lt"/>
              </a:rPr>
              <a:t>(3 of 3)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231225"/>
              </p:ext>
            </p:extLst>
          </p:nvPr>
        </p:nvGraphicFramePr>
        <p:xfrm>
          <a:off x="762000" y="1600200"/>
          <a:ext cx="7620000" cy="27378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921">
                <a:tc>
                  <a:txBody>
                    <a:bodyPr/>
                    <a:lstStyle/>
                    <a:p>
                      <a:pPr marL="0" indent="514350" algn="l"/>
                      <a:r>
                        <a:rPr lang="en-US" sz="2400" b="1" dirty="0">
                          <a:latin typeface="+mn-lt"/>
                        </a:rPr>
                        <a:t>In Words		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 In Symbols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011">
                <a:tc>
                  <a:txBody>
                    <a:bodyPr/>
                    <a:lstStyle/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ts val="0"/>
                        </a:spcAft>
                        <a:buClr>
                          <a:srgbClr val="007FA3"/>
                        </a:buClr>
                        <a:buSzTx/>
                        <a:buFont typeface="+mj-lt"/>
                        <a:buAutoNum type="arabicPeriod" startAt="7"/>
                        <a:tabLst/>
                        <a:defRPr/>
                      </a:pPr>
                      <a:r>
                        <a:rPr lang="en-US" sz="2200" dirty="0">
                          <a:latin typeface="+mn-lt"/>
                          <a:sym typeface="Symbol" panose="05050102010706020507" pitchFamily="18" charset="2"/>
                        </a:rPr>
                        <a:t>Make a decision to reject or </a:t>
                      </a:r>
                      <a:br>
                        <a:rPr lang="en-US" sz="2200" dirty="0">
                          <a:latin typeface="+mn-lt"/>
                          <a:sym typeface="Symbol" panose="05050102010706020507" pitchFamily="18" charset="2"/>
                        </a:rPr>
                      </a:br>
                      <a:r>
                        <a:rPr lang="en-US" sz="2200" dirty="0">
                          <a:latin typeface="+mn-lt"/>
                          <a:sym typeface="Symbol" panose="05050102010706020507" pitchFamily="18" charset="2"/>
                        </a:rPr>
                        <a:t>fail to reject the null hypothesis.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+mn-lt"/>
                        </a:rPr>
                        <a:t>If </a:t>
                      </a:r>
                      <a:r>
                        <a:rPr lang="en-US" sz="2200" i="1" dirty="0">
                          <a:latin typeface="+mn-lt"/>
                        </a:rPr>
                        <a:t>P</a:t>
                      </a:r>
                      <a:r>
                        <a:rPr lang="en-US" sz="2200" dirty="0">
                          <a:latin typeface="+mn-lt"/>
                        </a:rPr>
                        <a:t> </a:t>
                      </a:r>
                      <a:r>
                        <a:rPr lang="en-US" sz="2200" dirty="0">
                          <a:latin typeface="+mn-lt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US" sz="2200" i="1" dirty="0">
                          <a:latin typeface="+mn-lt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US" sz="2200" dirty="0">
                          <a:latin typeface="+mn-lt"/>
                          <a:sym typeface="Symbol" panose="05050102010706020507" pitchFamily="18" charset="2"/>
                        </a:rPr>
                        <a:t>, then reject </a:t>
                      </a:r>
                      <a:r>
                        <a:rPr lang="en-US" sz="2200" i="1" dirty="0">
                          <a:latin typeface="+mn-lt"/>
                          <a:sym typeface="Symbol" panose="05050102010706020507" pitchFamily="18" charset="2"/>
                        </a:rPr>
                        <a:t>H</a:t>
                      </a:r>
                      <a:r>
                        <a:rPr lang="en-US" sz="2200" baseline="-25000" dirty="0">
                          <a:latin typeface="+mn-lt"/>
                          <a:sym typeface="Symbol" panose="05050102010706020507" pitchFamily="18" charset="2"/>
                        </a:rPr>
                        <a:t>0.</a:t>
                      </a:r>
                      <a:r>
                        <a:rPr lang="en-US" sz="2200" dirty="0">
                          <a:latin typeface="+mn-lt"/>
                          <a:sym typeface="Symbol" panose="05050102010706020507" pitchFamily="18" charset="2"/>
                        </a:rPr>
                        <a:t> Otherwise, fail to reject </a:t>
                      </a:r>
                      <a:r>
                        <a:rPr lang="en-US" sz="2200" i="1" dirty="0">
                          <a:latin typeface="+mn-lt"/>
                          <a:sym typeface="Symbol" panose="05050102010706020507" pitchFamily="18" charset="2"/>
                        </a:rPr>
                        <a:t>H</a:t>
                      </a:r>
                      <a:r>
                        <a:rPr lang="en-US" sz="2200" baseline="-25000" dirty="0">
                          <a:latin typeface="+mn-lt"/>
                          <a:sym typeface="Symbol" panose="05050102010706020507" pitchFamily="18" charset="2"/>
                        </a:rPr>
                        <a:t>0.</a:t>
                      </a:r>
                      <a:endParaRPr lang="en-US" sz="2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096">
                <a:tc>
                  <a:txBody>
                    <a:bodyPr/>
                    <a:lstStyle/>
                    <a:p>
                      <a:pPr marL="514350" indent="-514350" eaLnBrk="1" hangingPunct="1">
                        <a:buClr>
                          <a:srgbClr val="007FA3"/>
                        </a:buClr>
                        <a:buFont typeface="+mj-lt"/>
                        <a:buAutoNum type="arabicPeriod" startAt="8"/>
                      </a:pPr>
                      <a:r>
                        <a:rPr lang="en-US" sz="2200" dirty="0">
                          <a:latin typeface="+mn-lt"/>
                          <a:sym typeface="Symbol" panose="05050102010706020507" pitchFamily="18" charset="2"/>
                        </a:rPr>
                        <a:t>Interpret the decision in the </a:t>
                      </a:r>
                      <a:br>
                        <a:rPr lang="en-US" sz="2200" dirty="0">
                          <a:latin typeface="+mn-lt"/>
                          <a:sym typeface="Symbol" panose="05050102010706020507" pitchFamily="18" charset="2"/>
                        </a:rPr>
                      </a:br>
                      <a:r>
                        <a:rPr lang="en-US" sz="2200" dirty="0">
                          <a:latin typeface="+mn-lt"/>
                          <a:sym typeface="Symbol" panose="05050102010706020507" pitchFamily="18" charset="2"/>
                        </a:rPr>
                        <a:t>context of the original claim.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latin typeface="+mn-lt"/>
                        </a:rPr>
                        <a:t>blank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566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n-lt"/>
              </a:rPr>
              <a:t>Example 1: Hypothesis Testing Using </a:t>
            </a:r>
            <a:r>
              <a:rPr lang="en-US" altLang="en-US" sz="3600" i="1" dirty="0">
                <a:latin typeface="+mn-lt"/>
              </a:rPr>
              <a:t>P</a:t>
            </a:r>
            <a:r>
              <a:rPr lang="en-US" altLang="en-US" sz="3600" dirty="0">
                <a:latin typeface="+mn-lt"/>
              </a:rPr>
              <a:t>-values </a:t>
            </a:r>
            <a:r>
              <a:rPr lang="en-US" altLang="en-US" sz="2000" b="0" dirty="0">
                <a:latin typeface="+mn-lt"/>
              </a:rPr>
              <a:t>(1 of 2)</a:t>
            </a:r>
            <a:endParaRPr lang="en-US" sz="20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In auto racing, a pit crew claims that its mean pit stop time (for 4 new tires and fuel) is less than 13 seconds. A random selection of 32 pit stop times has a sample mean of 12.9 seconds. Assume the population standard deviation is 0.19 second. Is there enough evidence to support the claim at </a:t>
            </a:r>
            <a:r>
              <a:rPr lang="en-US" sz="2600" i="1" dirty="0">
                <a:sym typeface="Symbol" panose="05050102010706020507" pitchFamily="18" charset="2"/>
              </a:rPr>
              <a:t></a:t>
            </a:r>
            <a:r>
              <a:rPr lang="en-US" sz="2600" dirty="0">
                <a:sym typeface="Symbol" panose="05050102010706020507" pitchFamily="18" charset="2"/>
              </a:rPr>
              <a:t> = 0.01? Use a </a:t>
            </a:r>
            <a:r>
              <a:rPr lang="en-US" sz="2600" i="1" dirty="0">
                <a:sym typeface="Symbol" panose="05050102010706020507" pitchFamily="18" charset="2"/>
              </a:rPr>
              <a:t>P</a:t>
            </a:r>
            <a:r>
              <a:rPr lang="en-US" sz="2600" dirty="0">
                <a:sym typeface="Symbol" panose="05050102010706020507" pitchFamily="18" charset="2"/>
              </a:rPr>
              <a:t>-value.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8712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n-lt"/>
              </a:rPr>
              <a:t>Example 1: Hypothesis Testing Using </a:t>
            </a:r>
            <a:r>
              <a:rPr lang="en-US" altLang="en-US" sz="3600" i="1" dirty="0">
                <a:latin typeface="+mn-lt"/>
              </a:rPr>
              <a:t>P</a:t>
            </a:r>
            <a:r>
              <a:rPr lang="en-US" altLang="en-US" sz="3600" dirty="0">
                <a:latin typeface="+mn-lt"/>
              </a:rPr>
              <a:t>-values </a:t>
            </a:r>
            <a:r>
              <a:rPr lang="en-US" altLang="en-US" sz="2000" b="0" dirty="0">
                <a:latin typeface="+mn-lt"/>
              </a:rPr>
              <a:t>(2 of 2)</a:t>
            </a:r>
            <a:endParaRPr lang="en-US" sz="2000" b="0" dirty="0">
              <a:latin typeface="+mn-lt"/>
            </a:endParaRPr>
          </a:p>
        </p:txBody>
      </p:sp>
      <p:pic>
        <p:nvPicPr>
          <p:cNvPr id="5" name="Picture 4" descr="Solu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3" y="1676400"/>
            <a:ext cx="1394431" cy="253534"/>
          </a:xfrm>
          <a:prstGeom prst="rect">
            <a:avLst/>
          </a:prstGeom>
        </p:spPr>
      </p:pic>
      <p:pic>
        <p:nvPicPr>
          <p:cNvPr id="14" name="Picture 3" descr="H 0: mu is greater than or equal to 13 seconds; H a: mu is less than 13 seconds; alpha = 0.01; test statistic: z = fraction x bar minus mu over fraction sigma over square root of n = fraction 12.9 minus 13 over fraction 0.19 over square root of 32 = approximately negative 2.98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7" y="2180582"/>
            <a:ext cx="2227472" cy="3839218"/>
          </a:xfrm>
          <a:prstGeom prst="rect">
            <a:avLst/>
          </a:prstGeom>
        </p:spPr>
      </p:pic>
      <p:pic>
        <p:nvPicPr>
          <p:cNvPr id="15" name="Picture 4" descr="P-value: a standard normal curve of a left-tailed test has the area to the left of z = negative 2.98 as P = 0.0014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149" y="1676400"/>
            <a:ext cx="3673136" cy="23587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49" y="4114800"/>
            <a:ext cx="4137052" cy="2286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</a:rPr>
              <a:t>Decision: </a:t>
            </a:r>
            <a:r>
              <a:rPr lang="en-US" sz="2400" dirty="0">
                <a:solidFill>
                  <a:srgbClr val="000000"/>
                </a:solidFill>
              </a:rPr>
              <a:t>0.0014 &lt; 0.01</a:t>
            </a:r>
          </a:p>
          <a:p>
            <a:pPr marL="227013" indent="0">
              <a:spcBef>
                <a:spcPts val="1200"/>
              </a:spcBef>
              <a:buNone/>
            </a:pPr>
            <a:r>
              <a:rPr lang="en-US" sz="2400" b="1" dirty="0"/>
              <a:t>Reject </a:t>
            </a:r>
            <a:r>
              <a:rPr lang="en-US" sz="2400" b="1" i="1" dirty="0"/>
              <a:t>H</a:t>
            </a:r>
            <a:r>
              <a:rPr lang="en-US" sz="2400" b="1" baseline="-25000" dirty="0"/>
              <a:t>0</a:t>
            </a:r>
          </a:p>
          <a:p>
            <a:pPr marL="227013" indent="0">
              <a:spcBef>
                <a:spcPts val="600"/>
              </a:spcBef>
              <a:buNone/>
            </a:pPr>
            <a:r>
              <a:rPr lang="en-US" sz="2200" dirty="0"/>
              <a:t>At the 1% level of significance, you have sufficient evidence to conclude the mean pit stop time is less than 13 seconds.</a:t>
            </a:r>
            <a:endParaRPr lang="en-US" sz="2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9067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n-lt"/>
              </a:rPr>
              <a:t>Example 2: Hypothesis Testing Using </a:t>
            </a:r>
            <a:r>
              <a:rPr lang="en-US" altLang="en-US" sz="3600" i="1" dirty="0">
                <a:latin typeface="+mn-lt"/>
              </a:rPr>
              <a:t>P</a:t>
            </a:r>
            <a:r>
              <a:rPr lang="en-US" altLang="en-US" sz="3600" dirty="0">
                <a:latin typeface="+mn-lt"/>
              </a:rPr>
              <a:t>-values </a:t>
            </a:r>
            <a:r>
              <a:rPr lang="en-US" altLang="en-US" sz="2000" b="0" dirty="0">
                <a:latin typeface="+mn-lt"/>
              </a:rPr>
              <a:t>(1 of 2)</a:t>
            </a:r>
            <a:endParaRPr lang="en-US" sz="2000" b="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According to a study, the mean cost of bariatric (weight loss) surgery is $21,500. You think this information is incorrect. You randomly select 25 bariatric surgery patients and find that the average cost for their surgeries is $20,695. The population standard deviation is known to be $2250 and the population is normally distributed. Is there enough evidence to support your claim at </a:t>
            </a:r>
            <a:r>
              <a:rPr lang="en-US" sz="2600" i="1" dirty="0">
                <a:sym typeface="Symbol" panose="05050102010706020507" pitchFamily="18" charset="2"/>
              </a:rPr>
              <a:t></a:t>
            </a:r>
            <a:r>
              <a:rPr lang="en-US" sz="2600" dirty="0">
                <a:sym typeface="Symbol" panose="05050102010706020507" pitchFamily="18" charset="2"/>
              </a:rPr>
              <a:t> = 0.05? Use a </a:t>
            </a:r>
            <a:r>
              <a:rPr lang="en-US" sz="2600" i="1" dirty="0">
                <a:sym typeface="Symbol" panose="05050102010706020507" pitchFamily="18" charset="2"/>
              </a:rPr>
              <a:t>P</a:t>
            </a:r>
            <a:r>
              <a:rPr lang="en-US" sz="2600" dirty="0">
                <a:sym typeface="Symbol" panose="05050102010706020507" pitchFamily="18" charset="2"/>
              </a:rPr>
              <a:t>-value.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16285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n-lt"/>
              </a:rPr>
              <a:t>Example 2: Hypothesis Testing Using </a:t>
            </a:r>
            <a:r>
              <a:rPr lang="en-US" altLang="en-US" sz="3600" i="1" dirty="0">
                <a:latin typeface="+mn-lt"/>
              </a:rPr>
              <a:t>P</a:t>
            </a:r>
            <a:r>
              <a:rPr lang="en-US" altLang="en-US" sz="3600" dirty="0">
                <a:latin typeface="+mn-lt"/>
              </a:rPr>
              <a:t>-values </a:t>
            </a:r>
            <a:r>
              <a:rPr lang="en-US" altLang="en-US" sz="2000" b="0" dirty="0">
                <a:latin typeface="+mn-lt"/>
              </a:rPr>
              <a:t>(2 of 2)</a:t>
            </a:r>
            <a:endParaRPr lang="en-US" sz="2000" b="0" dirty="0">
              <a:latin typeface="+mn-lt"/>
            </a:endParaRPr>
          </a:p>
        </p:txBody>
      </p:sp>
      <p:pic>
        <p:nvPicPr>
          <p:cNvPr id="8" name="Picture 7" descr="Solu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3" y="1676400"/>
            <a:ext cx="1394431" cy="253534"/>
          </a:xfrm>
          <a:prstGeom prst="rect">
            <a:avLst/>
          </a:prstGeom>
        </p:spPr>
      </p:pic>
      <p:pic>
        <p:nvPicPr>
          <p:cNvPr id="19" name="Picture 8" descr="H 0: mu = $21,500; H a: mu does not equal 21,500; alpha = 0.05; test statistic: z = fraction x bar minus mu over fraction sigma over square root of n = approximately fraction 20,695 minus 21,500 over fraction 2250 over square root of 25 = approximately negative 1.79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70" y="2162472"/>
            <a:ext cx="2906579" cy="3857328"/>
          </a:xfrm>
          <a:prstGeom prst="rect">
            <a:avLst/>
          </a:prstGeom>
        </p:spPr>
      </p:pic>
      <p:pic>
        <p:nvPicPr>
          <p:cNvPr id="20" name="Picture 9" descr="P-value: a standard normal curve of a two-tailed test has the area to the left of z = negative 1.79 as 0.0367, so P = 2 times 0.0367 = 0.0734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88373"/>
            <a:ext cx="3549469" cy="24447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049569"/>
            <a:ext cx="5029200" cy="235123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</a:rPr>
              <a:t>Decision: </a:t>
            </a:r>
            <a:r>
              <a:rPr lang="en-US" sz="2400" dirty="0">
                <a:solidFill>
                  <a:srgbClr val="000000"/>
                </a:solidFill>
              </a:rPr>
              <a:t>0.0734 &gt; 0.05</a:t>
            </a:r>
          </a:p>
          <a:p>
            <a:pPr marL="227013" indent="0">
              <a:spcBef>
                <a:spcPts val="1200"/>
              </a:spcBef>
              <a:buClr>
                <a:srgbClr val="D17230"/>
              </a:buClr>
              <a:buNone/>
            </a:pPr>
            <a:r>
              <a:rPr lang="en-US" sz="2400" b="1" dirty="0"/>
              <a:t>Fail to reject </a:t>
            </a:r>
            <a:r>
              <a:rPr lang="en-US" sz="2400" b="1" i="1" dirty="0"/>
              <a:t>H</a:t>
            </a:r>
            <a:r>
              <a:rPr lang="en-US" sz="2400" b="1" baseline="-25000" dirty="0"/>
              <a:t>0</a:t>
            </a:r>
          </a:p>
          <a:p>
            <a:pPr marL="227013" indent="0">
              <a:spcBef>
                <a:spcPts val="600"/>
              </a:spcBef>
              <a:buClr>
                <a:srgbClr val="D17230"/>
              </a:buClr>
              <a:buNone/>
            </a:pPr>
            <a:r>
              <a:rPr lang="en-US" sz="2200" dirty="0"/>
              <a:t>At the 5% level of significance, there is not sufficient evidence to support the claim that the mean cost of bariatric surgery is different from $21,500.</a:t>
            </a:r>
          </a:p>
        </p:txBody>
      </p:sp>
    </p:spTree>
    <p:extLst>
      <p:ext uri="{BB962C8B-B14F-4D97-AF65-F5344CB8AC3E}">
        <p14:creationId xmlns:p14="http://schemas.microsoft.com/office/powerpoint/2010/main" val="3303388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Example 1: Testing Using a Rejection Region </a:t>
            </a:r>
            <a:r>
              <a:rPr lang="en-US" altLang="en-US" sz="2000" b="0" dirty="0">
                <a:latin typeface="+mj-lt"/>
              </a:rPr>
              <a:t>(1 of 2)</a:t>
            </a:r>
            <a:endParaRPr lang="en-US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32004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Employees at a construction and mining company claim that the mean salary of the company</a:t>
            </a:r>
            <a:r>
              <a:rPr lang="en-US" altLang="en-US" sz="2600" dirty="0"/>
              <a:t>’</a:t>
            </a:r>
            <a:r>
              <a:rPr lang="en-US" sz="2600" dirty="0"/>
              <a:t>s mechanical engineers is less than that of the one of its competitors, which is $68,000. A random sample of 20 of the company</a:t>
            </a:r>
            <a:r>
              <a:rPr lang="en-US" altLang="en-US" sz="2600" dirty="0"/>
              <a:t>’</a:t>
            </a:r>
            <a:r>
              <a:rPr lang="en-US" sz="2600" dirty="0"/>
              <a:t>s mechanical engineers has a mean salary of $66,900. Assume the population standard deviation is $5500 and the population is normally distributed. At </a:t>
            </a:r>
            <a:r>
              <a:rPr lang="el-GR" sz="2600" i="1" dirty="0"/>
              <a:t>α</a:t>
            </a:r>
            <a:r>
              <a:rPr lang="en-US" sz="2600" dirty="0"/>
              <a:t> = 0.05, test the employees</a:t>
            </a:r>
            <a:r>
              <a:rPr lang="en-US" altLang="en-US" sz="2600" dirty="0"/>
              <a:t>’</a:t>
            </a:r>
            <a:r>
              <a:rPr lang="en-US" sz="2600" dirty="0"/>
              <a:t> claim.</a:t>
            </a:r>
          </a:p>
        </p:txBody>
      </p:sp>
      <p:pic>
        <p:nvPicPr>
          <p:cNvPr id="4" name="Picture 3" descr="A cartoon depicts an engineer in an offic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4876800"/>
            <a:ext cx="1531937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425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 1: Testing Using a Rejection Region </a:t>
            </a:r>
            <a:r>
              <a:rPr lang="en-US" altLang="en-US" sz="2000" b="0" dirty="0">
                <a:latin typeface="+mj-lt"/>
              </a:rPr>
              <a:t>(2 of 2)</a:t>
            </a:r>
            <a:endParaRPr lang="en-US" sz="2000" b="0" dirty="0">
              <a:latin typeface="+mj-lt"/>
            </a:endParaRPr>
          </a:p>
        </p:txBody>
      </p:sp>
      <p:pic>
        <p:nvPicPr>
          <p:cNvPr id="7" name="Picture 6" descr="Solu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3" y="1676400"/>
            <a:ext cx="1394431" cy="253534"/>
          </a:xfrm>
          <a:prstGeom prst="rect">
            <a:avLst/>
          </a:prstGeom>
        </p:spPr>
      </p:pic>
      <p:pic>
        <p:nvPicPr>
          <p:cNvPr id="19" name="Picture 2" descr="H 0: mu is greater than or equal to $68,000; H a: mu does not equal $13,960; alpha = 0.10; rejection region: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8" y="2152978"/>
            <a:ext cx="2689263" cy="1657022"/>
          </a:xfrm>
          <a:prstGeom prst="rect">
            <a:avLst/>
          </a:prstGeom>
        </p:spPr>
      </p:pic>
      <p:pic>
        <p:nvPicPr>
          <p:cNvPr id="4" name="Picture 3" descr="a standard normal curve has tail shaded left of z 0 = negative 1.645 with area alpha = 0.05. Point z = negative 0.89 is within the area right of the z 0 with area 1 minus alpha = 0.95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0" y="4294145"/>
            <a:ext cx="3245460" cy="1954255"/>
          </a:xfrm>
          <a:prstGeom prst="rect">
            <a:avLst/>
          </a:prstGeom>
        </p:spPr>
      </p:pic>
      <p:pic>
        <p:nvPicPr>
          <p:cNvPr id="18" name="Picture 4" descr="Test statistic: z = fraction x bar minus mu over fraction sigma over square root of n = approximately 66,900 minus 68,000 over fraction 5500 over square root of 20 = approximately 0.89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40" y="1757643"/>
            <a:ext cx="4020316" cy="16932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3886200"/>
            <a:ext cx="4191000" cy="21592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</a:rPr>
              <a:t>Decision:</a:t>
            </a:r>
            <a:r>
              <a:rPr lang="en-US" sz="2400" b="1" dirty="0">
                <a:solidFill>
                  <a:srgbClr val="AE0337"/>
                </a:solidFill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Fail to reject </a:t>
            </a:r>
            <a:r>
              <a:rPr lang="en-US" sz="2400" b="1" i="1" dirty="0">
                <a:cs typeface="Arial" charset="0"/>
              </a:rPr>
              <a:t>H</a:t>
            </a:r>
            <a:r>
              <a:rPr lang="en-US" sz="2400" b="1" baseline="-25000" dirty="0">
                <a:cs typeface="Arial" charset="0"/>
              </a:rPr>
              <a:t>0</a:t>
            </a:r>
          </a:p>
          <a:p>
            <a:pPr marL="288925" indent="0">
              <a:spcBef>
                <a:spcPts val="600"/>
              </a:spcBef>
              <a:buNone/>
            </a:pPr>
            <a:r>
              <a:rPr lang="en-US" sz="2200" dirty="0"/>
              <a:t>At the 5% level of significance, there is not sufficient evidence to support the employees</a:t>
            </a:r>
            <a:r>
              <a:rPr lang="en-US" altLang="en-US" sz="2200" dirty="0"/>
              <a:t>’</a:t>
            </a:r>
            <a:r>
              <a:rPr lang="en-US" sz="2200" dirty="0"/>
              <a:t> claim that the mean salary is less than $68,000.</a:t>
            </a:r>
          </a:p>
        </p:txBody>
      </p:sp>
    </p:spTree>
    <p:extLst>
      <p:ext uri="{BB962C8B-B14F-4D97-AF65-F5344CB8AC3E}">
        <p14:creationId xmlns:p14="http://schemas.microsoft.com/office/powerpoint/2010/main" val="398412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600" dirty="0">
                <a:solidFill>
                  <a:srgbClr val="007FA3"/>
                </a:solidFill>
              </a:rPr>
              <a:t>7.1</a:t>
            </a:r>
            <a:r>
              <a:rPr lang="en-US" sz="2600" dirty="0"/>
              <a:t> Introduction to Hypothesis Testing</a:t>
            </a:r>
          </a:p>
          <a:p>
            <a:pPr marL="0" indent="0">
              <a:buNone/>
              <a:defRPr/>
            </a:pPr>
            <a:r>
              <a:rPr lang="en-US" sz="2600" dirty="0">
                <a:solidFill>
                  <a:srgbClr val="007FA3"/>
                </a:solidFill>
              </a:rPr>
              <a:t>7.2 </a:t>
            </a:r>
            <a:r>
              <a:rPr lang="en-US" sz="2600" dirty="0"/>
              <a:t>Hypothesis Testing for the Mean (</a:t>
            </a:r>
            <a:r>
              <a:rPr lang="en-US" sz="2600" i="1" dirty="0">
                <a:sym typeface="Symbol"/>
              </a:rPr>
              <a:t></a:t>
            </a:r>
            <a:r>
              <a:rPr lang="en-US" sz="2600" dirty="0">
                <a:sym typeface="Symbol"/>
              </a:rPr>
              <a:t> Known</a:t>
            </a:r>
            <a:r>
              <a:rPr lang="en-US" sz="2600" dirty="0"/>
              <a:t>)</a:t>
            </a:r>
          </a:p>
          <a:p>
            <a:pPr marL="0" indent="0">
              <a:buNone/>
              <a:defRPr/>
            </a:pPr>
            <a:r>
              <a:rPr lang="en-US" sz="2600" dirty="0">
                <a:solidFill>
                  <a:srgbClr val="007FA3"/>
                </a:solidFill>
              </a:rPr>
              <a:t>7.3</a:t>
            </a:r>
            <a:r>
              <a:rPr lang="en-US" sz="2600" dirty="0"/>
              <a:t> Hypothesis Testing for the Mean (</a:t>
            </a:r>
            <a:r>
              <a:rPr lang="en-US" sz="2600" i="1" dirty="0">
                <a:sym typeface="Symbol"/>
              </a:rPr>
              <a:t></a:t>
            </a:r>
            <a:r>
              <a:rPr lang="en-US" sz="2600" dirty="0">
                <a:sym typeface="Symbol"/>
              </a:rPr>
              <a:t> Unknown</a:t>
            </a:r>
            <a:r>
              <a:rPr lang="en-US" sz="2600" dirty="0"/>
              <a:t>)</a:t>
            </a:r>
          </a:p>
          <a:p>
            <a:pPr marL="0" indent="0">
              <a:buNone/>
              <a:defRPr/>
            </a:pPr>
            <a:r>
              <a:rPr lang="en-US" sz="2600" dirty="0">
                <a:solidFill>
                  <a:srgbClr val="007FA3"/>
                </a:solidFill>
              </a:rPr>
              <a:t>7.4</a:t>
            </a:r>
            <a:r>
              <a:rPr lang="en-US" sz="2600" dirty="0"/>
              <a:t> Hypothesis Testing for Proportions</a:t>
            </a:r>
          </a:p>
          <a:p>
            <a:pPr marL="569913" indent="-569913">
              <a:buNone/>
              <a:defRPr/>
            </a:pPr>
            <a:r>
              <a:rPr lang="en-US" sz="2600" dirty="0">
                <a:solidFill>
                  <a:srgbClr val="007FA3"/>
                </a:solidFill>
              </a:rPr>
              <a:t>7.5</a:t>
            </a:r>
            <a:r>
              <a:rPr lang="en-US" sz="2600" dirty="0"/>
              <a:t> Hypothesis Testing for Variance and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2149491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 2: Testing Using a Rejection Region </a:t>
            </a:r>
            <a:r>
              <a:rPr lang="en-US" altLang="en-US" sz="2000" b="0" dirty="0">
                <a:latin typeface="+mj-lt"/>
              </a:rPr>
              <a:t>(1 of 2)</a:t>
            </a:r>
            <a:endParaRPr lang="en-US" sz="2000" b="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28194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A researcher claims that the mean cost of raising a child from birth to age 2 by husband-wife families in the U.S. is $13,960. A random sample of 500 children (age 2) has a mean cost of $13,725. Assume the population standard deviation is $2345. At </a:t>
            </a:r>
            <a:r>
              <a:rPr lang="el-GR" sz="2600" i="1" dirty="0"/>
              <a:t>α</a:t>
            </a:r>
            <a:r>
              <a:rPr lang="en-US" sz="2600" dirty="0"/>
              <a:t> = 0.10, is there enough evidence to reject the claim? </a:t>
            </a:r>
            <a:r>
              <a:rPr lang="en-US" sz="2000" b="1" dirty="0"/>
              <a:t>(Adapted from U.S. Department of Agriculture Center for Nutrition Policy and Promotion)</a:t>
            </a:r>
          </a:p>
        </p:txBody>
      </p:sp>
      <p:pic>
        <p:nvPicPr>
          <p:cNvPr id="4" name="Picture 4" descr="A cartoon depicts a mother and child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38" y="4572000"/>
            <a:ext cx="1845962" cy="170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92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15372"/>
            <a:ext cx="8229600" cy="1097280"/>
          </a:xfrm>
        </p:spPr>
        <p:txBody>
          <a:bodyPr/>
          <a:lstStyle/>
          <a:p>
            <a:r>
              <a:rPr lang="en-US" altLang="en-US" sz="3600" dirty="0">
                <a:latin typeface="+mj-lt"/>
              </a:rPr>
              <a:t>Example 2: Testing Using a Rejection Region </a:t>
            </a:r>
            <a:r>
              <a:rPr lang="en-US" altLang="en-US" sz="2000" b="0" dirty="0">
                <a:latin typeface="+mj-lt"/>
              </a:rPr>
              <a:t>(2 of 2)</a:t>
            </a:r>
            <a:endParaRPr lang="en-US" sz="2000" b="0" dirty="0">
              <a:latin typeface="+mj-lt"/>
            </a:endParaRPr>
          </a:p>
        </p:txBody>
      </p:sp>
      <p:pic>
        <p:nvPicPr>
          <p:cNvPr id="7" name="Picture 6" descr="Solu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3" y="1676400"/>
            <a:ext cx="1394431" cy="253534"/>
          </a:xfrm>
          <a:prstGeom prst="rect">
            <a:avLst/>
          </a:prstGeom>
        </p:spPr>
      </p:pic>
      <p:pic>
        <p:nvPicPr>
          <p:cNvPr id="5" name="Picture 4" descr="H 0: mu = $13,960; H a: mu is less tan $68,000; alpha = 0.10; rejection region: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88" y="2156983"/>
            <a:ext cx="2689263" cy="1647967"/>
          </a:xfrm>
          <a:prstGeom prst="rect">
            <a:avLst/>
          </a:prstGeom>
        </p:spPr>
      </p:pic>
      <p:pic>
        <p:nvPicPr>
          <p:cNvPr id="17" name="Picture 6" descr="a standard normal curve has tails shaded left of negative z 0 = negative 1.645 and right of z 0 = 1.645, each with area one-half alpha = 0.05. The area between is 1 minus alpha = 0.90. Point z = negative 2.24 is within the left tail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9" y="4316014"/>
            <a:ext cx="3435355" cy="1932386"/>
          </a:xfrm>
          <a:prstGeom prst="rect">
            <a:avLst/>
          </a:prstGeom>
        </p:spPr>
      </p:pic>
      <p:pic>
        <p:nvPicPr>
          <p:cNvPr id="18" name="Picture 7" descr="Test statistic: z = fraction x bar minus mu over fraction sigma over square root of n = approximately 13,725 minus 13,960 over fraction 2345 over square root of 500 = negative 2.24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30" y="1756376"/>
            <a:ext cx="3803000" cy="1684184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343400" y="3886200"/>
            <a:ext cx="4495800" cy="2438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000000"/>
                </a:solidFill>
              </a:rPr>
              <a:t>Decision:</a:t>
            </a:r>
            <a:r>
              <a:rPr lang="en-US" sz="2400" b="1" dirty="0">
                <a:solidFill>
                  <a:srgbClr val="AE0337"/>
                </a:solidFill>
                <a:cs typeface="Arial" charset="0"/>
              </a:rPr>
              <a:t> </a:t>
            </a:r>
            <a:r>
              <a:rPr lang="en-US" sz="2400" b="1" dirty="0">
                <a:cs typeface="Arial" charset="0"/>
              </a:rPr>
              <a:t>Fail to reject </a:t>
            </a:r>
            <a:r>
              <a:rPr lang="en-US" sz="2400" b="1" i="1" dirty="0">
                <a:cs typeface="Arial" charset="0"/>
              </a:rPr>
              <a:t>H</a:t>
            </a:r>
            <a:r>
              <a:rPr lang="en-US" sz="2400" b="1" baseline="-25000" dirty="0">
                <a:cs typeface="Arial" charset="0"/>
              </a:rPr>
              <a:t>0</a:t>
            </a:r>
          </a:p>
          <a:p>
            <a:pPr marL="288925" indent="0">
              <a:spcBef>
                <a:spcPts val="600"/>
              </a:spcBef>
              <a:buNone/>
            </a:pPr>
            <a:r>
              <a:rPr lang="en-US" sz="2200" dirty="0"/>
              <a:t>At the 10% level of significance, you have enough evidence to reject the claim that  the mean cost of raising a child from birth to age 2 by husband-wife families in the U.S. is $13,960.</a:t>
            </a:r>
          </a:p>
        </p:txBody>
      </p:sp>
    </p:spTree>
    <p:extLst>
      <p:ext uri="{BB962C8B-B14F-4D97-AF65-F5344CB8AC3E}">
        <p14:creationId xmlns:p14="http://schemas.microsoft.com/office/powerpoint/2010/main" val="3662913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Section 7.2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Found and interpreted </a:t>
            </a:r>
            <a:r>
              <a:rPr lang="en-US" sz="2600" i="1" dirty="0"/>
              <a:t>P</a:t>
            </a:r>
            <a:r>
              <a:rPr lang="en-US" sz="2600" dirty="0"/>
              <a:t>-values and used them to test a mean </a:t>
            </a:r>
            <a:r>
              <a:rPr lang="el-GR" sz="2600" i="1" dirty="0"/>
              <a:t>μ</a:t>
            </a:r>
            <a:endParaRPr lang="en-US" sz="2600" i="1" dirty="0"/>
          </a:p>
          <a:p>
            <a:r>
              <a:rPr lang="en-US" sz="2600" dirty="0"/>
              <a:t>Used </a:t>
            </a:r>
            <a:r>
              <a:rPr lang="en-US" sz="2600" i="1" dirty="0"/>
              <a:t>P</a:t>
            </a:r>
            <a:r>
              <a:rPr lang="en-US" sz="2600" dirty="0"/>
              <a:t>-values for a </a:t>
            </a:r>
            <a:r>
              <a:rPr lang="en-US" sz="2600" i="1" dirty="0"/>
              <a:t>z</a:t>
            </a:r>
            <a:r>
              <a:rPr lang="en-US" sz="2600" dirty="0"/>
              <a:t>-test for a mean </a:t>
            </a:r>
            <a:r>
              <a:rPr lang="el-GR" sz="2600" i="1" dirty="0"/>
              <a:t>μ</a:t>
            </a:r>
            <a:r>
              <a:rPr lang="en-US" sz="2600" dirty="0"/>
              <a:t> when </a:t>
            </a:r>
            <a:r>
              <a:rPr lang="en-US" sz="2600" i="1" dirty="0">
                <a:sym typeface="Symbol" panose="05050102010706020507" pitchFamily="18" charset="2"/>
              </a:rPr>
              <a:t></a:t>
            </a:r>
            <a:r>
              <a:rPr lang="en-US" sz="2600" dirty="0">
                <a:sym typeface="Symbol" panose="05050102010706020507" pitchFamily="18" charset="2"/>
              </a:rPr>
              <a:t> is known</a:t>
            </a:r>
            <a:endParaRPr lang="en-US" sz="2600" dirty="0"/>
          </a:p>
          <a:p>
            <a:r>
              <a:rPr lang="en-US" sz="2600" dirty="0"/>
              <a:t>Found critical values and rejection regions in  the standard normal distribution</a:t>
            </a:r>
          </a:p>
          <a:p>
            <a:r>
              <a:rPr lang="en-US" sz="2600" dirty="0"/>
              <a:t>Used rejection regions for a </a:t>
            </a:r>
            <a:r>
              <a:rPr lang="en-US" sz="2600" i="1" dirty="0"/>
              <a:t>z</a:t>
            </a:r>
            <a:r>
              <a:rPr lang="en-US" sz="2600" dirty="0"/>
              <a:t>-test for a mean </a:t>
            </a:r>
            <a:r>
              <a:rPr lang="el-GR" sz="2600" i="1" dirty="0"/>
              <a:t>μ</a:t>
            </a:r>
            <a:r>
              <a:rPr lang="en-US" sz="2600" dirty="0"/>
              <a:t> when </a:t>
            </a:r>
            <a:r>
              <a:rPr lang="en-US" sz="2600" i="1" dirty="0">
                <a:sym typeface="Symbol" panose="05050102010706020507" pitchFamily="18" charset="2"/>
              </a:rPr>
              <a:t></a:t>
            </a:r>
            <a:r>
              <a:rPr lang="en-US" sz="2600" dirty="0">
                <a:sym typeface="Symbol" panose="05050102010706020507" pitchFamily="18" charset="2"/>
              </a:rPr>
              <a:t> is known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4122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>
                <a:latin typeface="+mj-lt"/>
              </a:rPr>
              <a:t>Section 7.2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8087" y="3962400"/>
            <a:ext cx="6716713" cy="17526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Hypothesis Testing for the Mean (</a:t>
            </a:r>
            <a:r>
              <a:rPr lang="en-US" sz="3600" i="1" dirty="0">
                <a:sym typeface="Symbol"/>
              </a:rPr>
              <a:t></a:t>
            </a:r>
            <a:r>
              <a:rPr lang="en-US" sz="3600" dirty="0">
                <a:sym typeface="Symbol"/>
              </a:rPr>
              <a:t> Known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0631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Section 7.2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6032" indent="-256032">
              <a:buSzPct val="100000"/>
            </a:pPr>
            <a:r>
              <a:rPr lang="en-US" sz="2600" dirty="0"/>
              <a:t>How to find and interpret </a:t>
            </a:r>
            <a:r>
              <a:rPr lang="en-US" sz="2600" i="1" dirty="0"/>
              <a:t>P</a:t>
            </a:r>
            <a:r>
              <a:rPr lang="en-US" sz="2600" dirty="0"/>
              <a:t>-values</a:t>
            </a:r>
          </a:p>
          <a:p>
            <a:pPr marL="256032" indent="-256032">
              <a:buSzPct val="100000"/>
            </a:pPr>
            <a:r>
              <a:rPr lang="en-US" sz="2600" dirty="0"/>
              <a:t>How to use </a:t>
            </a:r>
            <a:r>
              <a:rPr lang="en-US" sz="2600" i="1" dirty="0"/>
              <a:t>P</a:t>
            </a:r>
            <a:r>
              <a:rPr lang="en-US" sz="2600" dirty="0"/>
              <a:t>-values for a </a:t>
            </a:r>
            <a:r>
              <a:rPr lang="en-US" sz="2600" i="1" dirty="0"/>
              <a:t>z</a:t>
            </a:r>
            <a:r>
              <a:rPr lang="en-US" sz="2600" dirty="0"/>
              <a:t>-test for a mean </a:t>
            </a:r>
            <a:r>
              <a:rPr lang="el-GR" sz="2600" i="1" dirty="0"/>
              <a:t>μ</a:t>
            </a:r>
            <a:r>
              <a:rPr lang="en-US" sz="2600" dirty="0"/>
              <a:t> when </a:t>
            </a:r>
            <a:r>
              <a:rPr lang="en-US" sz="2600" i="1" dirty="0">
                <a:sym typeface="Symbol" panose="05050102010706020507" pitchFamily="18" charset="2"/>
              </a:rPr>
              <a:t></a:t>
            </a:r>
            <a:r>
              <a:rPr lang="en-US" sz="2600" dirty="0">
                <a:sym typeface="Symbol" panose="05050102010706020507" pitchFamily="18" charset="2"/>
              </a:rPr>
              <a:t> is known</a:t>
            </a:r>
            <a:endParaRPr lang="en-US" sz="2600" dirty="0"/>
          </a:p>
          <a:p>
            <a:pPr marL="256032" indent="-256032">
              <a:buSzPct val="100000"/>
            </a:pPr>
            <a:r>
              <a:rPr lang="en-US" sz="2600" dirty="0"/>
              <a:t>How to find critical values and rejection regions in the standard normal distribution</a:t>
            </a:r>
          </a:p>
          <a:p>
            <a:pPr marL="256032" indent="-256032">
              <a:buSzPct val="100000"/>
            </a:pPr>
            <a:r>
              <a:rPr lang="en-US" sz="2600" dirty="0"/>
              <a:t>How to use rejection regions for a </a:t>
            </a:r>
            <a:r>
              <a:rPr lang="en-US" sz="2600" i="1" dirty="0"/>
              <a:t>z</a:t>
            </a:r>
            <a:r>
              <a:rPr lang="en-US" sz="2600" dirty="0"/>
              <a:t>-test for a mean </a:t>
            </a:r>
            <a:r>
              <a:rPr lang="el-GR" sz="2600" i="1" dirty="0"/>
              <a:t>μ</a:t>
            </a:r>
            <a:r>
              <a:rPr lang="en-US" sz="2600" dirty="0"/>
              <a:t> when </a:t>
            </a:r>
            <a:r>
              <a:rPr lang="en-US" sz="2600" i="1" dirty="0">
                <a:sym typeface="Symbol" panose="05050102010706020507" pitchFamily="18" charset="2"/>
              </a:rPr>
              <a:t></a:t>
            </a:r>
            <a:r>
              <a:rPr lang="en-US" sz="2600" dirty="0">
                <a:sym typeface="Symbol" panose="05050102010706020507" pitchFamily="18" charset="2"/>
              </a:rPr>
              <a:t> is known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4714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Using </a:t>
            </a:r>
            <a:r>
              <a:rPr lang="en-US" sz="3600" i="1" dirty="0">
                <a:latin typeface="+mj-lt"/>
              </a:rPr>
              <a:t>P</a:t>
            </a:r>
            <a:r>
              <a:rPr lang="en-US" sz="3600" dirty="0">
                <a:latin typeface="+mj-lt"/>
              </a:rPr>
              <a:t>-values to Make a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600" b="1" dirty="0"/>
              <a:t>Decision Rule Based on </a:t>
            </a:r>
            <a:r>
              <a:rPr lang="en-US" sz="2600" b="1" i="1" dirty="0"/>
              <a:t>P</a:t>
            </a:r>
            <a:r>
              <a:rPr lang="en-US" sz="2600" b="1" dirty="0"/>
              <a:t>-value</a:t>
            </a:r>
            <a:endParaRPr lang="en-US" sz="2600" dirty="0"/>
          </a:p>
          <a:p>
            <a:r>
              <a:rPr lang="en-US" sz="2600" dirty="0"/>
              <a:t>To use a </a:t>
            </a:r>
            <a:r>
              <a:rPr lang="en-US" sz="2600" i="1" dirty="0"/>
              <a:t>P</a:t>
            </a:r>
            <a:r>
              <a:rPr lang="en-US" sz="2600" dirty="0"/>
              <a:t>-value to make a conclusion in a hypothesis test, compare the </a:t>
            </a:r>
            <a:r>
              <a:rPr lang="en-US" sz="2600" i="1" dirty="0"/>
              <a:t>P</a:t>
            </a:r>
            <a:r>
              <a:rPr lang="en-US" sz="2600" dirty="0"/>
              <a:t>-value with </a:t>
            </a:r>
            <a:r>
              <a:rPr lang="en-US" sz="2600" i="1" dirty="0">
                <a:sym typeface="Symbol" panose="05050102010706020507" pitchFamily="18" charset="2"/>
              </a:rPr>
              <a:t></a:t>
            </a:r>
            <a:r>
              <a:rPr lang="en-US" sz="2600" dirty="0">
                <a:sym typeface="Symbol" panose="05050102010706020507" pitchFamily="18" charset="2"/>
              </a:rPr>
              <a:t>.</a:t>
            </a:r>
          </a:p>
          <a:p>
            <a:pPr marL="857250" lvl="1" indent="-457200">
              <a:spcBef>
                <a:spcPts val="1200"/>
              </a:spcBef>
              <a:buFontTx/>
              <a:buAutoNum type="arabicPeriod"/>
            </a:pPr>
            <a:r>
              <a:rPr lang="en-US" sz="2400" dirty="0">
                <a:ea typeface="Times New Roman" panose="02020603050405020304" pitchFamily="18" charset="0"/>
              </a:rPr>
              <a:t>If </a:t>
            </a:r>
            <a:r>
              <a:rPr lang="en-US" sz="2400" i="1" dirty="0">
                <a:ea typeface="Times New Roman" panose="02020603050405020304" pitchFamily="18" charset="0"/>
              </a:rPr>
              <a:t>P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sz="2400" i="1" dirty="0">
                <a:ea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, then reject </a:t>
            </a:r>
            <a:r>
              <a:rPr lang="en-US" sz="2400" i="1" dirty="0">
                <a:ea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sz="2400" baseline="-25000" dirty="0">
                <a:ea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857250" lvl="1" indent="-457200">
              <a:spcBef>
                <a:spcPts val="1200"/>
              </a:spcBef>
              <a:buFontTx/>
              <a:buAutoNum type="arabicPeriod"/>
            </a:pP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If </a:t>
            </a:r>
            <a:r>
              <a:rPr lang="en-US" sz="2400" i="1" dirty="0">
                <a:ea typeface="Times New Roman" panose="02020603050405020304" pitchFamily="18" charset="0"/>
              </a:rPr>
              <a:t>P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&gt; </a:t>
            </a:r>
            <a:r>
              <a:rPr lang="en-US" sz="2400" i="1" dirty="0">
                <a:ea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, then fail to reject </a:t>
            </a:r>
            <a:r>
              <a:rPr lang="en-US" sz="2400" i="1" dirty="0">
                <a:ea typeface="Times New Roman" panose="02020603050405020304" pitchFamily="18" charset="0"/>
                <a:sym typeface="Symbol" panose="05050102010706020507" pitchFamily="18" charset="2"/>
              </a:rPr>
              <a:t>H</a:t>
            </a:r>
            <a:r>
              <a:rPr lang="en-US" sz="2400" baseline="-25000" dirty="0">
                <a:ea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122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Example: Interpreting a </a:t>
            </a:r>
            <a:r>
              <a:rPr lang="en-US" altLang="en-US" sz="3600" i="1" dirty="0">
                <a:latin typeface="+mj-lt"/>
              </a:rPr>
              <a:t>P</a:t>
            </a:r>
            <a:r>
              <a:rPr lang="en-US" altLang="en-US" sz="3600" dirty="0">
                <a:latin typeface="+mj-lt"/>
              </a:rPr>
              <a:t>-value</a:t>
            </a:r>
            <a:endParaRPr lang="en-US" sz="36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marL="0" indent="0">
              <a:spcBef>
                <a:spcPct val="25000"/>
              </a:spcBef>
              <a:buNone/>
              <a:defRPr/>
            </a:pPr>
            <a:r>
              <a:rPr lang="en-US" sz="2600" dirty="0"/>
              <a:t>The </a:t>
            </a:r>
            <a:r>
              <a:rPr lang="en-US" sz="2600" i="1" dirty="0"/>
              <a:t>P</a:t>
            </a:r>
            <a:r>
              <a:rPr lang="en-US" sz="2600" dirty="0"/>
              <a:t>-value for a hypothesis test is </a:t>
            </a:r>
            <a:r>
              <a:rPr lang="en-US" sz="2600" i="1" dirty="0"/>
              <a:t>P</a:t>
            </a:r>
            <a:r>
              <a:rPr lang="en-US" sz="2600" dirty="0"/>
              <a:t> = 0.0237. What is your decision if the level of significance is</a:t>
            </a:r>
          </a:p>
          <a:p>
            <a:pPr marL="514350" indent="-514350">
              <a:spcBef>
                <a:spcPct val="25000"/>
              </a:spcBef>
              <a:buFont typeface="+mj-lt"/>
              <a:buAutoNum type="arabicPeriod"/>
              <a:defRPr/>
            </a:pPr>
            <a:r>
              <a:rPr lang="en-US" sz="2400" dirty="0">
                <a:cs typeface="Arial" panose="020B0604020202020204" pitchFamily="34" charset="0"/>
                <a:sym typeface="Symbol"/>
              </a:rPr>
              <a:t>​</a:t>
            </a:r>
            <a:r>
              <a:rPr lang="en-US" sz="2400" i="1" dirty="0">
                <a:sym typeface="Symbol"/>
              </a:rPr>
              <a:t></a:t>
            </a:r>
            <a:r>
              <a:rPr lang="en-US" sz="2400" dirty="0">
                <a:sym typeface="Symbol"/>
              </a:rPr>
              <a:t> = </a:t>
            </a:r>
            <a:r>
              <a:rPr lang="en-US" sz="2400" dirty="0"/>
              <a:t>0.05?</a:t>
            </a:r>
          </a:p>
          <a:p>
            <a:pPr marL="0" indent="515938">
              <a:spcBef>
                <a:spcPts val="500"/>
              </a:spcBef>
              <a:buNone/>
            </a:pPr>
            <a:r>
              <a:rPr lang="en-US" sz="2600" b="1" dirty="0"/>
              <a:t>Solution</a:t>
            </a:r>
          </a:p>
          <a:p>
            <a:pPr marL="515938" indent="0">
              <a:spcBef>
                <a:spcPts val="500"/>
              </a:spcBef>
              <a:buNone/>
            </a:pPr>
            <a:r>
              <a:rPr lang="en-US" sz="2400" dirty="0"/>
              <a:t>Because 0.0237 &lt; 0.05, you should </a:t>
            </a:r>
            <a:r>
              <a:rPr lang="en-US" sz="2400" b="1" dirty="0"/>
              <a:t>reject the null hypothesis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>
                <a:cs typeface="Arial" panose="020B0604020202020204" pitchFamily="34" charset="0"/>
                <a:sym typeface="Symbol"/>
              </a:rPr>
              <a:t>​</a:t>
            </a:r>
            <a:r>
              <a:rPr lang="en-US" sz="2400" i="1" dirty="0">
                <a:sym typeface="Symbol"/>
              </a:rPr>
              <a:t></a:t>
            </a:r>
            <a:r>
              <a:rPr lang="en-US" sz="2400" dirty="0">
                <a:sym typeface="Symbol"/>
              </a:rPr>
              <a:t> = </a:t>
            </a:r>
            <a:r>
              <a:rPr lang="en-US" sz="2400" dirty="0"/>
              <a:t>0.01?</a:t>
            </a:r>
          </a:p>
          <a:p>
            <a:pPr marL="0" indent="515938">
              <a:spcBef>
                <a:spcPts val="1000"/>
              </a:spcBef>
              <a:buNone/>
              <a:defRPr/>
            </a:pPr>
            <a:r>
              <a:rPr lang="en-US" sz="2600" b="1" dirty="0">
                <a:cs typeface="Arial" charset="0"/>
              </a:rPr>
              <a:t>Solution</a:t>
            </a:r>
          </a:p>
          <a:p>
            <a:pPr marL="515938" indent="0">
              <a:spcBef>
                <a:spcPts val="1000"/>
              </a:spcBef>
              <a:buNone/>
              <a:defRPr/>
            </a:pPr>
            <a:r>
              <a:rPr lang="en-US" sz="2400" dirty="0"/>
              <a:t>Because 0.0237 &gt; 0.01, you </a:t>
            </a:r>
            <a:r>
              <a:rPr lang="en-US" sz="2400" b="1" dirty="0"/>
              <a:t>fail to reject the null hypothesis.</a:t>
            </a:r>
          </a:p>
        </p:txBody>
      </p:sp>
    </p:spTree>
    <p:extLst>
      <p:ext uri="{BB962C8B-B14F-4D97-AF65-F5344CB8AC3E}">
        <p14:creationId xmlns:p14="http://schemas.microsoft.com/office/powerpoint/2010/main" val="44305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j-lt"/>
              </a:rPr>
              <a:t>Finding the </a:t>
            </a:r>
            <a:r>
              <a:rPr lang="en-US" sz="3600" i="1" dirty="0">
                <a:latin typeface="+mj-lt"/>
              </a:rPr>
              <a:t>P</a:t>
            </a:r>
            <a:r>
              <a:rPr lang="en-US" sz="3600" dirty="0">
                <a:latin typeface="+mj-lt"/>
              </a:rPr>
              <a:t>-value for a Hypothesis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After determining the hypothesis test</a:t>
            </a:r>
            <a:r>
              <a:rPr lang="en-US" altLang="en-US" sz="2600" dirty="0"/>
              <a:t>’</a:t>
            </a:r>
            <a:r>
              <a:rPr lang="en-US" sz="2600" dirty="0"/>
              <a:t>s standardized test statistic and the test statistic</a:t>
            </a:r>
            <a:r>
              <a:rPr lang="en-US" altLang="en-US" sz="2600" dirty="0"/>
              <a:t>’</a:t>
            </a:r>
            <a:r>
              <a:rPr lang="en-US" sz="2600" dirty="0"/>
              <a:t>s corresponding area, do one of the following to find the </a:t>
            </a:r>
            <a:r>
              <a:rPr lang="en-US" sz="2600" i="1" dirty="0"/>
              <a:t>P</a:t>
            </a:r>
            <a:r>
              <a:rPr lang="en-US" sz="2600" dirty="0"/>
              <a:t>-value.</a:t>
            </a:r>
          </a:p>
          <a:p>
            <a:pPr marL="514350" indent="-514350">
              <a:spcBef>
                <a:spcPct val="25000"/>
              </a:spcBef>
              <a:buFont typeface="+mj-lt"/>
              <a:buAutoNum type="alphaLcPeriod"/>
            </a:pPr>
            <a:r>
              <a:rPr lang="en-US" sz="2400" dirty="0"/>
              <a:t>For a left-tailed test, </a:t>
            </a:r>
            <a:r>
              <a:rPr lang="en-US" sz="2400" i="1" dirty="0"/>
              <a:t>P</a:t>
            </a:r>
            <a:r>
              <a:rPr lang="en-US" sz="2400" dirty="0"/>
              <a:t> = (Area in left tail).</a:t>
            </a:r>
          </a:p>
          <a:p>
            <a:pPr marL="514350" indent="-514350">
              <a:spcBef>
                <a:spcPct val="25000"/>
              </a:spcBef>
              <a:buFont typeface="+mj-lt"/>
              <a:buAutoNum type="alphaLcPeriod"/>
            </a:pPr>
            <a:r>
              <a:rPr lang="en-US" sz="2400" dirty="0"/>
              <a:t>For a right-tailed test, </a:t>
            </a:r>
            <a:r>
              <a:rPr lang="en-US" sz="2400" i="1" dirty="0"/>
              <a:t>P</a:t>
            </a:r>
            <a:r>
              <a:rPr lang="en-US" sz="2400" dirty="0"/>
              <a:t> = (Area in right tail).</a:t>
            </a:r>
          </a:p>
          <a:p>
            <a:pPr marL="514350" indent="-514350">
              <a:spcBef>
                <a:spcPct val="25000"/>
              </a:spcBef>
              <a:buFont typeface="+mj-lt"/>
              <a:buAutoNum type="alphaLcPeriod"/>
            </a:pPr>
            <a:r>
              <a:rPr lang="en-US" sz="2400" dirty="0"/>
              <a:t>For a two-tailed test, </a:t>
            </a:r>
            <a:r>
              <a:rPr lang="en-US" sz="2400" i="1" dirty="0"/>
              <a:t>P</a:t>
            </a:r>
            <a:r>
              <a:rPr lang="en-US" sz="2400" dirty="0"/>
              <a:t> = 2(Area in tail of </a:t>
            </a:r>
            <a:r>
              <a:rPr lang="en-US" sz="2400" dirty="0">
                <a:sym typeface="Symbol" panose="05050102010706020507" pitchFamily="18" charset="2"/>
              </a:rPr>
              <a:t>standardized </a:t>
            </a:r>
            <a:r>
              <a:rPr lang="en-US" sz="2400" dirty="0"/>
              <a:t>test statistic).</a:t>
            </a:r>
          </a:p>
        </p:txBody>
      </p:sp>
    </p:spTree>
    <p:extLst>
      <p:ext uri="{BB962C8B-B14F-4D97-AF65-F5344CB8AC3E}">
        <p14:creationId xmlns:p14="http://schemas.microsoft.com/office/powerpoint/2010/main" val="234116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Example: Finding the </a:t>
            </a:r>
            <a:r>
              <a:rPr lang="en-US" altLang="en-US" sz="3600" i="1" dirty="0">
                <a:latin typeface="+mj-lt"/>
              </a:rPr>
              <a:t>P</a:t>
            </a:r>
            <a:r>
              <a:rPr lang="en-US" altLang="en-US" sz="3600" dirty="0">
                <a:latin typeface="+mj-lt"/>
              </a:rPr>
              <a:t>-value for a</a:t>
            </a:r>
            <a:r>
              <a:rPr lang="en-US" altLang="en-US" sz="3600" baseline="0" dirty="0">
                <a:latin typeface="+mj-lt"/>
              </a:rPr>
              <a:t> </a:t>
            </a:r>
            <a:r>
              <a:rPr lang="en-US" altLang="en-US" sz="3600" dirty="0">
                <a:latin typeface="+mj-lt"/>
              </a:rPr>
              <a:t>Left-Tailed Test</a:t>
            </a:r>
            <a:endParaRPr lang="en-US" sz="2000" b="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6625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Find the </a:t>
            </a:r>
            <a:r>
              <a:rPr lang="en-US" sz="2400" i="1" dirty="0"/>
              <a:t>P</a:t>
            </a:r>
            <a:r>
              <a:rPr lang="en-US" sz="2400" dirty="0"/>
              <a:t>-value for a left-tailed hypothesis test with a test statistic of </a:t>
            </a:r>
            <a:r>
              <a:rPr lang="en-US" sz="2400" i="1" dirty="0"/>
              <a:t>z</a:t>
            </a:r>
            <a:r>
              <a:rPr lang="en-US" sz="2400" dirty="0"/>
              <a:t> = –2.23. Decide whether to reject </a:t>
            </a:r>
            <a:r>
              <a:rPr lang="en-US" sz="2400" i="1" dirty="0"/>
              <a:t>H</a:t>
            </a:r>
            <a:r>
              <a:rPr lang="en-US" sz="2400" baseline="-25000" dirty="0"/>
              <a:t>0</a:t>
            </a:r>
            <a:r>
              <a:rPr lang="en-US" sz="2400" dirty="0"/>
              <a:t> if the level of significance is </a:t>
            </a:r>
            <a:r>
              <a:rPr lang="el-GR" sz="2400" i="1" dirty="0"/>
              <a:t>α</a:t>
            </a:r>
            <a:r>
              <a:rPr lang="en-US" sz="2400" dirty="0"/>
              <a:t> = 0.01.</a:t>
            </a:r>
          </a:p>
          <a:p>
            <a:pPr marL="0" indent="0">
              <a:buNone/>
            </a:pPr>
            <a:r>
              <a:rPr lang="en-US" sz="2600" b="1" dirty="0"/>
              <a:t>Solution</a:t>
            </a:r>
            <a:endParaRPr lang="en-US" sz="26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For a left-tailed test, </a:t>
            </a:r>
            <a:r>
              <a:rPr lang="en-US" sz="2400" i="1" dirty="0"/>
              <a:t>P</a:t>
            </a:r>
            <a:r>
              <a:rPr lang="en-US" sz="2400" dirty="0"/>
              <a:t> = (Area in left tail)</a:t>
            </a:r>
          </a:p>
        </p:txBody>
      </p:sp>
      <p:pic>
        <p:nvPicPr>
          <p:cNvPr id="20" name="Picture 9" descr="A standard normal curve has tail shaded left of z = negative 2.23 with area P = 0.0129. Because 0.0129 is greater than 0.01, you should fail to reject H 0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5" y="4279193"/>
            <a:ext cx="7059607" cy="199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+mj-lt"/>
              </a:rPr>
              <a:t>Example: Finding the </a:t>
            </a:r>
            <a:r>
              <a:rPr lang="en-US" altLang="en-US" sz="3600" i="1" dirty="0">
                <a:latin typeface="+mj-lt"/>
              </a:rPr>
              <a:t>P</a:t>
            </a:r>
            <a:r>
              <a:rPr lang="en-US" altLang="en-US" sz="3600" dirty="0">
                <a:latin typeface="+mj-lt"/>
              </a:rPr>
              <a:t>-value for a</a:t>
            </a:r>
            <a:r>
              <a:rPr lang="en-US" altLang="en-US" sz="3600" baseline="0" dirty="0">
                <a:latin typeface="+mj-lt"/>
              </a:rPr>
              <a:t> </a:t>
            </a:r>
            <a:r>
              <a:rPr lang="en-US" altLang="en-US" sz="3600" dirty="0">
                <a:latin typeface="+mj-lt"/>
              </a:rPr>
              <a:t>Two-Tailed Test</a:t>
            </a:r>
            <a:endParaRPr lang="en-US" sz="2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2514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Find the </a:t>
            </a:r>
            <a:r>
              <a:rPr lang="en-US" sz="2400" i="1" dirty="0"/>
              <a:t>P</a:t>
            </a:r>
            <a:r>
              <a:rPr lang="en-US" sz="2400" dirty="0"/>
              <a:t>-value for a two-tailed hypothesis test with a test statistic of </a:t>
            </a:r>
            <a:r>
              <a:rPr lang="en-US" sz="2400" i="1" dirty="0"/>
              <a:t>z</a:t>
            </a:r>
            <a:r>
              <a:rPr lang="en-US" sz="2400" dirty="0"/>
              <a:t> = 2.14. Decide whether to reject </a:t>
            </a:r>
            <a:r>
              <a:rPr lang="en-US" sz="2400" i="1" dirty="0"/>
              <a:t>H</a:t>
            </a:r>
            <a:r>
              <a:rPr lang="en-US" sz="2400" baseline="-25000" dirty="0"/>
              <a:t>0</a:t>
            </a:r>
            <a:r>
              <a:rPr lang="en-US" sz="2400" dirty="0"/>
              <a:t> if the level of significance is </a:t>
            </a:r>
            <a:r>
              <a:rPr lang="el-GR" sz="2400" i="1" dirty="0"/>
              <a:t>α</a:t>
            </a:r>
            <a:r>
              <a:rPr lang="en-US" sz="2400" dirty="0"/>
              <a:t> = 0.05.</a:t>
            </a:r>
          </a:p>
          <a:p>
            <a:pPr marL="0" indent="0">
              <a:buNone/>
            </a:pPr>
            <a:r>
              <a:rPr lang="en-US" sz="2600" b="1" dirty="0"/>
              <a:t>Solution</a:t>
            </a:r>
            <a:endParaRPr lang="en-US" sz="2600" dirty="0"/>
          </a:p>
          <a:p>
            <a:pPr marL="3657600" indent="-3657600">
              <a:spcBef>
                <a:spcPts val="600"/>
              </a:spcBef>
              <a:buNone/>
            </a:pPr>
            <a:r>
              <a:rPr lang="en-US" sz="2200" dirty="0"/>
              <a:t>For a two-tailed test, </a:t>
            </a:r>
            <a:r>
              <a:rPr lang="en-US" sz="2200" i="1" dirty="0"/>
              <a:t>P</a:t>
            </a:r>
            <a:r>
              <a:rPr lang="en-US" sz="2200" dirty="0"/>
              <a:t> = 2(Area in tail of </a:t>
            </a:r>
            <a:r>
              <a:rPr lang="en-US" sz="2200" dirty="0">
                <a:sym typeface="Symbol" panose="05050102010706020507" pitchFamily="18" charset="2"/>
              </a:rPr>
              <a:t>standardized </a:t>
            </a:r>
            <a:r>
              <a:rPr lang="en-US" sz="2200" dirty="0"/>
              <a:t>test statistic)</a:t>
            </a:r>
          </a:p>
          <a:p>
            <a:pPr marL="3657600" indent="-1031875">
              <a:spcBef>
                <a:spcPts val="600"/>
              </a:spcBef>
              <a:buNone/>
            </a:pPr>
            <a:r>
              <a:rPr lang="en-US" sz="2200" i="1" dirty="0">
                <a:cs typeface="Arial" charset="0"/>
              </a:rPr>
              <a:t>P</a:t>
            </a:r>
            <a:r>
              <a:rPr lang="en-US" sz="2200" dirty="0">
                <a:cs typeface="Arial" charset="0"/>
              </a:rPr>
              <a:t> = </a:t>
            </a:r>
            <a:r>
              <a:rPr lang="en-US" sz="2200" b="1" dirty="0">
                <a:cs typeface="Arial" charset="0"/>
              </a:rPr>
              <a:t>2(0.0162)</a:t>
            </a:r>
            <a:r>
              <a:rPr lang="en-US" sz="2200" dirty="0">
                <a:cs typeface="Arial" charset="0"/>
              </a:rPr>
              <a:t> = </a:t>
            </a:r>
            <a:r>
              <a:rPr lang="en-US" sz="2200" b="1" dirty="0">
                <a:cs typeface="Arial" charset="0"/>
              </a:rPr>
              <a:t>0.0324</a:t>
            </a:r>
          </a:p>
        </p:txBody>
      </p:sp>
      <p:pic>
        <p:nvPicPr>
          <p:cNvPr id="4" name="Picture 3" descr="A standard normal curve has tails shaded, the right tail right of 2.14. The area left of 2.14 is 0.9839, to get area of tail 1 minus 0.9838 = 0.0162. Because 0.0324 is less than 0.05, you should reject H 0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7" y="4301890"/>
            <a:ext cx="6148183" cy="197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08 Lecture">
  <a:themeElements>
    <a:clrScheme name="Custom 7">
      <a:dk1>
        <a:sysClr val="windowText" lastClr="000000"/>
      </a:dk1>
      <a:lt1>
        <a:sysClr val="window" lastClr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earson 508">
      <a:dk1>
        <a:sysClr val="windowText" lastClr="000000"/>
      </a:dk1>
      <a:lt1>
        <a:sysClr val="window" lastClr="FFFFFF"/>
      </a:lt1>
      <a:dk2>
        <a:srgbClr val="000000"/>
      </a:dk2>
      <a:lt2>
        <a:srgbClr val="EEEEEE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Arial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1384</TotalTime>
  <Words>1234</Words>
  <Application>Microsoft Office PowerPoint</Application>
  <PresentationFormat>On-screen Show (4:3)</PresentationFormat>
  <Paragraphs>97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Symbol</vt:lpstr>
      <vt:lpstr>Times New Roman</vt:lpstr>
      <vt:lpstr>Verdana</vt:lpstr>
      <vt:lpstr>Wingdings</vt:lpstr>
      <vt:lpstr>508 Lecture</vt:lpstr>
      <vt:lpstr>Elementary Statistics: Picturing The World</vt:lpstr>
      <vt:lpstr>Chapter Outline</vt:lpstr>
      <vt:lpstr>Section 7.2</vt:lpstr>
      <vt:lpstr>Section 7.2 Objectives</vt:lpstr>
      <vt:lpstr>Using P-values to Make a Decision</vt:lpstr>
      <vt:lpstr>Example: Interpreting a P-value</vt:lpstr>
      <vt:lpstr>Finding the P-value for a Hypothesis Test</vt:lpstr>
      <vt:lpstr>Example: Finding the P-value for a Left-Tailed Test</vt:lpstr>
      <vt:lpstr>Example: Finding the P-value for a Two-Tailed Test</vt:lpstr>
      <vt:lpstr>z-Test for a Mean μ</vt:lpstr>
      <vt:lpstr>Using P-values for a z-Test for Mean μ (1 of 3)</vt:lpstr>
      <vt:lpstr>Using P-values for a z-Test for Mean μ (2 of 3)</vt:lpstr>
      <vt:lpstr>Using P-values for a z-Test for Mean μ (3 of 3)</vt:lpstr>
      <vt:lpstr>Example 1: Hypothesis Testing Using P-values (1 of 2)</vt:lpstr>
      <vt:lpstr>Example 1: Hypothesis Testing Using P-values (2 of 2)</vt:lpstr>
      <vt:lpstr>Example 2: Hypothesis Testing Using P-values (1 of 2)</vt:lpstr>
      <vt:lpstr>Example 2: Hypothesis Testing Using P-values (2 of 2)</vt:lpstr>
      <vt:lpstr>Example 1: Testing Using a Rejection Region (1 of 2)</vt:lpstr>
      <vt:lpstr>Example 1: Testing Using a Rejection Region (2 of 2)</vt:lpstr>
      <vt:lpstr>Example 2: Testing Using a Rejection Region (1 of 2)</vt:lpstr>
      <vt:lpstr>Example 2: Testing Using a Rejection Region (2 of 2)</vt:lpstr>
      <vt:lpstr>Section 7.2 Summary</vt:lpstr>
    </vt:vector>
  </TitlesOfParts>
  <Company>echosvoice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Statistics: Picturing The World, 6e</dc:title>
  <dc:subject>Statistics</dc:subject>
  <dc:creator>Larson/Farber</dc:creator>
  <cp:lastModifiedBy>Mandy</cp:lastModifiedBy>
  <cp:revision>509</cp:revision>
  <dcterms:created xsi:type="dcterms:W3CDTF">2014-07-14T20:04:21Z</dcterms:created>
  <dcterms:modified xsi:type="dcterms:W3CDTF">2018-06-05T19:17:55Z</dcterms:modified>
</cp:coreProperties>
</file>