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77" r:id="rId2"/>
    <p:sldId id="378" r:id="rId3"/>
    <p:sldId id="379" r:id="rId4"/>
    <p:sldId id="380" r:id="rId5"/>
    <p:sldId id="381" r:id="rId6"/>
    <p:sldId id="382" r:id="rId7"/>
    <p:sldId id="412" r:id="rId8"/>
    <p:sldId id="384" r:id="rId9"/>
    <p:sldId id="385" r:id="rId10"/>
    <p:sldId id="386" r:id="rId11"/>
    <p:sldId id="387" r:id="rId12"/>
    <p:sldId id="388" r:id="rId13"/>
    <p:sldId id="389" r:id="rId14"/>
    <p:sldId id="415" r:id="rId15"/>
    <p:sldId id="414" r:id="rId16"/>
    <p:sldId id="390" r:id="rId17"/>
    <p:sldId id="391" r:id="rId18"/>
    <p:sldId id="392" r:id="rId19"/>
    <p:sldId id="393" r:id="rId20"/>
    <p:sldId id="394" r:id="rId21"/>
    <p:sldId id="395" r:id="rId22"/>
    <p:sldId id="396" r:id="rId23"/>
    <p:sldId id="397" r:id="rId24"/>
    <p:sldId id="398" r:id="rId25"/>
    <p:sldId id="399" r:id="rId26"/>
    <p:sldId id="400" r:id="rId27"/>
    <p:sldId id="401" r:id="rId28"/>
    <p:sldId id="402" r:id="rId29"/>
    <p:sldId id="403" r:id="rId30"/>
    <p:sldId id="404" r:id="rId31"/>
    <p:sldId id="405" r:id="rId32"/>
    <p:sldId id="406" r:id="rId33"/>
    <p:sldId id="407" r:id="rId34"/>
    <p:sldId id="408" r:id="rId35"/>
    <p:sldId id="409" r:id="rId36"/>
    <p:sldId id="410" r:id="rId37"/>
    <p:sldId id="41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, Mohanapriya" initials="DM" lastIdx="7" clrIdx="0">
    <p:extLst>
      <p:ext uri="{19B8F6BF-5375-455C-9EA6-DF929625EA0E}">
        <p15:presenceInfo xmlns:p15="http://schemas.microsoft.com/office/powerpoint/2012/main" userId="S-1-5-21-617317731-1927854996-104450171-119495" providerId="AD"/>
      </p:ext>
    </p:extLst>
  </p:cmAuthor>
  <p:cmAuthor id="2" name="laser" initials="l" lastIdx="7" clrIdx="1">
    <p:extLst>
      <p:ext uri="{19B8F6BF-5375-455C-9EA6-DF929625EA0E}">
        <p15:presenceInfo xmlns:p15="http://schemas.microsoft.com/office/powerpoint/2012/main" userId="la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005E"/>
    <a:srgbClr val="EDC7AC"/>
    <a:srgbClr val="553E1F"/>
    <a:srgbClr val="361D0C"/>
    <a:srgbClr val="46250E"/>
    <a:srgbClr val="562E12"/>
    <a:srgbClr val="683716"/>
    <a:srgbClr val="85471D"/>
    <a:srgbClr val="007FA3"/>
    <a:srgbClr val="FDB9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5" autoAdjust="0"/>
    <p:restoredTop sz="86421" autoAdjust="0"/>
  </p:normalViewPr>
  <p:slideViewPr>
    <p:cSldViewPr>
      <p:cViewPr varScale="1">
        <p:scale>
          <a:sx n="83" d="100"/>
          <a:sy n="83" d="100"/>
        </p:scale>
        <p:origin x="96" y="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69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1794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D874E-E9D5-433B-A149-BDF6BFDD40A8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CAA22-461C-45B4-A301-BFCA580174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9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51F04-9E25-42C3-8BC5-EC2E8469D95E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D6722-9B4D-4E29-B226-C325925A81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581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white"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>
            <a:solidFill>
              <a:srgbClr val="007F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87" y="3962400"/>
            <a:ext cx="7794626" cy="1752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00" y="6434394"/>
            <a:ext cx="918000" cy="27991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95799" y="6438054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2015, 2012, 2009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88798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6/5/2018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00" y="6434394"/>
            <a:ext cx="918000" cy="27991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95799" y="6438054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2015, 2012, 2009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71113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789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edition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0" y="1600201"/>
            <a:ext cx="3657600" cy="160019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000" baseline="0"/>
            </a:lvl1pPr>
            <a:lvl2pPr marL="0" indent="0">
              <a:spcBef>
                <a:spcPts val="0"/>
              </a:spcBef>
              <a:buNone/>
              <a:defRPr sz="4400"/>
            </a:lvl2pPr>
            <a:lvl3pPr marL="0" indent="0">
              <a:spcBef>
                <a:spcPts val="0"/>
              </a:spcBef>
              <a:buNone/>
              <a:defRPr sz="4400"/>
            </a:lvl3pPr>
            <a:lvl4pPr marL="0" indent="0">
              <a:spcBef>
                <a:spcPts val="0"/>
              </a:spcBef>
              <a:buNone/>
              <a:defRPr sz="4400"/>
            </a:lvl4pPr>
            <a:lvl5pPr marL="0" indent="0">
              <a:spcBef>
                <a:spcPts val="0"/>
              </a:spcBef>
              <a:buNone/>
              <a:defRPr sz="4400"/>
            </a:lvl5pPr>
            <a:lvl6pPr marL="0" indent="0">
              <a:spcBef>
                <a:spcPts val="0"/>
              </a:spcBef>
              <a:buNone/>
              <a:defRPr sz="4400"/>
            </a:lvl6pPr>
            <a:lvl7pPr marL="0" indent="0">
              <a:spcBef>
                <a:spcPts val="0"/>
              </a:spcBef>
              <a:buNone/>
              <a:defRPr sz="4400"/>
            </a:lvl7pPr>
            <a:lvl8pPr marL="0" indent="0">
              <a:spcBef>
                <a:spcPts val="0"/>
              </a:spcBef>
              <a:buNone/>
              <a:defRPr sz="4400"/>
            </a:lvl8pPr>
            <a:lvl9pPr marL="0" indent="0">
              <a:spcBef>
                <a:spcPts val="0"/>
              </a:spcBef>
              <a:buNone/>
              <a:defRPr sz="4400"/>
            </a:lvl9pPr>
          </a:lstStyle>
          <a:p>
            <a:pPr lvl="0"/>
            <a:r>
              <a:rPr lang="en-US" dirty="0"/>
              <a:t>Chapter ##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3200400"/>
            <a:ext cx="3657600" cy="2925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165337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6/5/2018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57755" y="6407126"/>
            <a:ext cx="1611690" cy="417560"/>
            <a:chOff x="21" y="4059"/>
            <a:chExt cx="1046" cy="271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" y="4059"/>
              <a:ext cx="1046" cy="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1">
                    <a:alpha val="0"/>
                  </a:schemeClr>
                </a:solidFill>
              </a:endParaRPr>
            </a:p>
          </p:txBody>
        </p:sp>
        <p:sp>
          <p:nvSpPr>
            <p:cNvPr id="6" name="Freeform 5"/>
            <p:cNvSpPr>
              <a:spLocks noEditPoints="1"/>
            </p:cNvSpPr>
            <p:nvPr userDrawn="1"/>
          </p:nvSpPr>
          <p:spPr bwMode="auto">
            <a:xfrm>
              <a:off x="125" y="4168"/>
              <a:ext cx="838" cy="51"/>
            </a:xfrm>
            <a:custGeom>
              <a:avLst/>
              <a:gdLst>
                <a:gd name="T0" fmla="*/ 1055 w 21137"/>
                <a:gd name="T1" fmla="*/ 1285 h 1300"/>
                <a:gd name="T2" fmla="*/ 0 w 21137"/>
                <a:gd name="T3" fmla="*/ 1285 h 1300"/>
                <a:gd name="T4" fmla="*/ 417 w 21137"/>
                <a:gd name="T5" fmla="*/ 748 h 1300"/>
                <a:gd name="T6" fmla="*/ 1860 w 21137"/>
                <a:gd name="T7" fmla="*/ 1119 h 1300"/>
                <a:gd name="T8" fmla="*/ 1678 w 21137"/>
                <a:gd name="T9" fmla="*/ 16 h 1300"/>
                <a:gd name="T10" fmla="*/ 4021 w 21137"/>
                <a:gd name="T11" fmla="*/ 1290 h 1300"/>
                <a:gd name="T12" fmla="*/ 2636 w 21137"/>
                <a:gd name="T13" fmla="*/ 16 h 1300"/>
                <a:gd name="T14" fmla="*/ 3693 w 21137"/>
                <a:gd name="T15" fmla="*/ 16 h 1300"/>
                <a:gd name="T16" fmla="*/ 5470 w 21137"/>
                <a:gd name="T17" fmla="*/ 9 h 1300"/>
                <a:gd name="T18" fmla="*/ 5143 w 21137"/>
                <a:gd name="T19" fmla="*/ 909 h 1300"/>
                <a:gd name="T20" fmla="*/ 5610 w 21137"/>
                <a:gd name="T21" fmla="*/ 748 h 1300"/>
                <a:gd name="T22" fmla="*/ 7109 w 21137"/>
                <a:gd name="T23" fmla="*/ 16 h 1300"/>
                <a:gd name="T24" fmla="*/ 6675 w 21137"/>
                <a:gd name="T25" fmla="*/ 1285 h 1300"/>
                <a:gd name="T26" fmla="*/ 6765 w 21137"/>
                <a:gd name="T27" fmla="*/ 453 h 1300"/>
                <a:gd name="T28" fmla="*/ 7796 w 21137"/>
                <a:gd name="T29" fmla="*/ 514 h 1300"/>
                <a:gd name="T30" fmla="*/ 8407 w 21137"/>
                <a:gd name="T31" fmla="*/ 89 h 1300"/>
                <a:gd name="T32" fmla="*/ 7908 w 21137"/>
                <a:gd name="T33" fmla="*/ 309 h 1300"/>
                <a:gd name="T34" fmla="*/ 8457 w 21137"/>
                <a:gd name="T35" fmla="*/ 956 h 1300"/>
                <a:gd name="T36" fmla="*/ 7746 w 21137"/>
                <a:gd name="T37" fmla="*/ 953 h 1300"/>
                <a:gd name="T38" fmla="*/ 8119 w 21137"/>
                <a:gd name="T39" fmla="*/ 754 h 1300"/>
                <a:gd name="T40" fmla="*/ 10671 w 21137"/>
                <a:gd name="T41" fmla="*/ 1119 h 1300"/>
                <a:gd name="T42" fmla="*/ 11202 w 21137"/>
                <a:gd name="T43" fmla="*/ 16 h 1300"/>
                <a:gd name="T44" fmla="*/ 11383 w 21137"/>
                <a:gd name="T45" fmla="*/ 565 h 1300"/>
                <a:gd name="T46" fmla="*/ 11383 w 21137"/>
                <a:gd name="T47" fmla="*/ 1122 h 1300"/>
                <a:gd name="T48" fmla="*/ 11202 w 21137"/>
                <a:gd name="T49" fmla="*/ 16 h 1300"/>
                <a:gd name="T50" fmla="*/ 13458 w 21137"/>
                <a:gd name="T51" fmla="*/ 1285 h 1300"/>
                <a:gd name="T52" fmla="*/ 12402 w 21137"/>
                <a:gd name="T53" fmla="*/ 1285 h 1300"/>
                <a:gd name="T54" fmla="*/ 12819 w 21137"/>
                <a:gd name="T55" fmla="*/ 748 h 1300"/>
                <a:gd name="T56" fmla="*/ 14478 w 21137"/>
                <a:gd name="T57" fmla="*/ 16 h 1300"/>
                <a:gd name="T58" fmla="*/ 14682 w 21137"/>
                <a:gd name="T59" fmla="*/ 682 h 1300"/>
                <a:gd name="T60" fmla="*/ 15138 w 21137"/>
                <a:gd name="T61" fmla="*/ 1285 h 1300"/>
                <a:gd name="T62" fmla="*/ 14820 w 21137"/>
                <a:gd name="T63" fmla="*/ 1136 h 1300"/>
                <a:gd name="T64" fmla="*/ 14516 w 21137"/>
                <a:gd name="T65" fmla="*/ 754 h 1300"/>
                <a:gd name="T66" fmla="*/ 14160 w 21137"/>
                <a:gd name="T67" fmla="*/ 1285 h 1300"/>
                <a:gd name="T68" fmla="*/ 14411 w 21137"/>
                <a:gd name="T69" fmla="*/ 572 h 1300"/>
                <a:gd name="T70" fmla="*/ 14677 w 21137"/>
                <a:gd name="T71" fmla="*/ 260 h 1300"/>
                <a:gd name="T72" fmla="*/ 16830 w 21137"/>
                <a:gd name="T73" fmla="*/ 16 h 1300"/>
                <a:gd name="T74" fmla="*/ 15827 w 21137"/>
                <a:gd name="T75" fmla="*/ 1285 h 1300"/>
                <a:gd name="T76" fmla="*/ 16658 w 21137"/>
                <a:gd name="T77" fmla="*/ 1002 h 1300"/>
                <a:gd name="T78" fmla="*/ 17658 w 21137"/>
                <a:gd name="T79" fmla="*/ 1285 h 1300"/>
                <a:gd name="T80" fmla="*/ 19493 w 21137"/>
                <a:gd name="T81" fmla="*/ 16 h 1300"/>
                <a:gd name="T82" fmla="*/ 18488 w 21137"/>
                <a:gd name="T83" fmla="*/ 1285 h 1300"/>
                <a:gd name="T84" fmla="*/ 19320 w 21137"/>
                <a:gd name="T85" fmla="*/ 1002 h 1300"/>
                <a:gd name="T86" fmla="*/ 21137 w 21137"/>
                <a:gd name="T87" fmla="*/ 1198 h 1300"/>
                <a:gd name="T88" fmla="*/ 20176 w 21137"/>
                <a:gd name="T89" fmla="*/ 189 h 1300"/>
                <a:gd name="T90" fmla="*/ 21112 w 21137"/>
                <a:gd name="T91" fmla="*/ 293 h 1300"/>
                <a:gd name="T92" fmla="*/ 20311 w 21137"/>
                <a:gd name="T93" fmla="*/ 1004 h 1300"/>
                <a:gd name="T94" fmla="*/ 20956 w 21137"/>
                <a:gd name="T95" fmla="*/ 821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137" h="1300">
                  <a:moveTo>
                    <a:pt x="545" y="9"/>
                  </a:moveTo>
                  <a:cubicBezTo>
                    <a:pt x="672" y="9"/>
                    <a:pt x="672" y="9"/>
                    <a:pt x="672" y="9"/>
                  </a:cubicBezTo>
                  <a:cubicBezTo>
                    <a:pt x="1241" y="1285"/>
                    <a:pt x="1241" y="1285"/>
                    <a:pt x="1241" y="1285"/>
                  </a:cubicBezTo>
                  <a:cubicBezTo>
                    <a:pt x="1055" y="1285"/>
                    <a:pt x="1055" y="1285"/>
                    <a:pt x="1055" y="1285"/>
                  </a:cubicBezTo>
                  <a:cubicBezTo>
                    <a:pt x="886" y="909"/>
                    <a:pt x="886" y="909"/>
                    <a:pt x="886" y="909"/>
                  </a:cubicBezTo>
                  <a:cubicBezTo>
                    <a:pt x="345" y="909"/>
                    <a:pt x="345" y="909"/>
                    <a:pt x="345" y="909"/>
                  </a:cubicBezTo>
                  <a:cubicBezTo>
                    <a:pt x="186" y="1285"/>
                    <a:pt x="186" y="1285"/>
                    <a:pt x="186" y="1285"/>
                  </a:cubicBezTo>
                  <a:cubicBezTo>
                    <a:pt x="0" y="1285"/>
                    <a:pt x="0" y="1285"/>
                    <a:pt x="0" y="1285"/>
                  </a:cubicBezTo>
                  <a:lnTo>
                    <a:pt x="545" y="9"/>
                  </a:lnTo>
                  <a:close/>
                  <a:moveTo>
                    <a:pt x="812" y="748"/>
                  </a:moveTo>
                  <a:cubicBezTo>
                    <a:pt x="607" y="287"/>
                    <a:pt x="607" y="287"/>
                    <a:pt x="607" y="287"/>
                  </a:cubicBezTo>
                  <a:cubicBezTo>
                    <a:pt x="417" y="748"/>
                    <a:pt x="417" y="748"/>
                    <a:pt x="417" y="748"/>
                  </a:cubicBezTo>
                  <a:lnTo>
                    <a:pt x="812" y="748"/>
                  </a:lnTo>
                  <a:close/>
                  <a:moveTo>
                    <a:pt x="1678" y="16"/>
                  </a:moveTo>
                  <a:cubicBezTo>
                    <a:pt x="1860" y="16"/>
                    <a:pt x="1860" y="16"/>
                    <a:pt x="1860" y="16"/>
                  </a:cubicBezTo>
                  <a:cubicBezTo>
                    <a:pt x="1860" y="1119"/>
                    <a:pt x="1860" y="1119"/>
                    <a:pt x="1860" y="1119"/>
                  </a:cubicBezTo>
                  <a:cubicBezTo>
                    <a:pt x="2431" y="1119"/>
                    <a:pt x="2431" y="1119"/>
                    <a:pt x="2431" y="1119"/>
                  </a:cubicBezTo>
                  <a:cubicBezTo>
                    <a:pt x="2431" y="1285"/>
                    <a:pt x="2431" y="1285"/>
                    <a:pt x="2431" y="1285"/>
                  </a:cubicBezTo>
                  <a:cubicBezTo>
                    <a:pt x="1678" y="1285"/>
                    <a:pt x="1678" y="1285"/>
                    <a:pt x="1678" y="1285"/>
                  </a:cubicBezTo>
                  <a:lnTo>
                    <a:pt x="1678" y="16"/>
                  </a:lnTo>
                  <a:close/>
                  <a:moveTo>
                    <a:pt x="4392" y="16"/>
                  </a:moveTo>
                  <a:cubicBezTo>
                    <a:pt x="4573" y="16"/>
                    <a:pt x="4573" y="16"/>
                    <a:pt x="4573" y="16"/>
                  </a:cubicBezTo>
                  <a:cubicBezTo>
                    <a:pt x="4061" y="1290"/>
                    <a:pt x="4061" y="1290"/>
                    <a:pt x="4061" y="1290"/>
                  </a:cubicBezTo>
                  <a:cubicBezTo>
                    <a:pt x="4021" y="1290"/>
                    <a:pt x="4021" y="1290"/>
                    <a:pt x="4021" y="1290"/>
                  </a:cubicBezTo>
                  <a:cubicBezTo>
                    <a:pt x="3606" y="258"/>
                    <a:pt x="3606" y="258"/>
                    <a:pt x="3606" y="258"/>
                  </a:cubicBezTo>
                  <a:cubicBezTo>
                    <a:pt x="3187" y="1290"/>
                    <a:pt x="3187" y="1290"/>
                    <a:pt x="3187" y="1290"/>
                  </a:cubicBezTo>
                  <a:cubicBezTo>
                    <a:pt x="3147" y="1290"/>
                    <a:pt x="3147" y="1290"/>
                    <a:pt x="3147" y="1290"/>
                  </a:cubicBezTo>
                  <a:cubicBezTo>
                    <a:pt x="2636" y="16"/>
                    <a:pt x="2636" y="16"/>
                    <a:pt x="2636" y="16"/>
                  </a:cubicBezTo>
                  <a:cubicBezTo>
                    <a:pt x="2819" y="16"/>
                    <a:pt x="2819" y="16"/>
                    <a:pt x="2819" y="16"/>
                  </a:cubicBezTo>
                  <a:cubicBezTo>
                    <a:pt x="3168" y="891"/>
                    <a:pt x="3168" y="891"/>
                    <a:pt x="3168" y="891"/>
                  </a:cubicBezTo>
                  <a:cubicBezTo>
                    <a:pt x="3521" y="16"/>
                    <a:pt x="3521" y="16"/>
                    <a:pt x="3521" y="16"/>
                  </a:cubicBezTo>
                  <a:cubicBezTo>
                    <a:pt x="3693" y="16"/>
                    <a:pt x="3693" y="16"/>
                    <a:pt x="3693" y="16"/>
                  </a:cubicBezTo>
                  <a:cubicBezTo>
                    <a:pt x="4047" y="891"/>
                    <a:pt x="4047" y="891"/>
                    <a:pt x="4047" y="891"/>
                  </a:cubicBezTo>
                  <a:lnTo>
                    <a:pt x="4392" y="16"/>
                  </a:lnTo>
                  <a:close/>
                  <a:moveTo>
                    <a:pt x="5343" y="9"/>
                  </a:moveTo>
                  <a:cubicBezTo>
                    <a:pt x="5470" y="9"/>
                    <a:pt x="5470" y="9"/>
                    <a:pt x="5470" y="9"/>
                  </a:cubicBezTo>
                  <a:cubicBezTo>
                    <a:pt x="6039" y="1285"/>
                    <a:pt x="6039" y="1285"/>
                    <a:pt x="6039" y="1285"/>
                  </a:cubicBezTo>
                  <a:cubicBezTo>
                    <a:pt x="5853" y="1285"/>
                    <a:pt x="5853" y="1285"/>
                    <a:pt x="5853" y="1285"/>
                  </a:cubicBezTo>
                  <a:cubicBezTo>
                    <a:pt x="5685" y="909"/>
                    <a:pt x="5685" y="909"/>
                    <a:pt x="5685" y="909"/>
                  </a:cubicBezTo>
                  <a:cubicBezTo>
                    <a:pt x="5143" y="909"/>
                    <a:pt x="5143" y="909"/>
                    <a:pt x="5143" y="909"/>
                  </a:cubicBezTo>
                  <a:cubicBezTo>
                    <a:pt x="4984" y="1285"/>
                    <a:pt x="4984" y="1285"/>
                    <a:pt x="4984" y="1285"/>
                  </a:cubicBezTo>
                  <a:cubicBezTo>
                    <a:pt x="4798" y="1285"/>
                    <a:pt x="4798" y="1285"/>
                    <a:pt x="4798" y="1285"/>
                  </a:cubicBezTo>
                  <a:lnTo>
                    <a:pt x="5343" y="9"/>
                  </a:lnTo>
                  <a:close/>
                  <a:moveTo>
                    <a:pt x="5610" y="748"/>
                  </a:moveTo>
                  <a:cubicBezTo>
                    <a:pt x="5405" y="287"/>
                    <a:pt x="5405" y="287"/>
                    <a:pt x="5405" y="287"/>
                  </a:cubicBezTo>
                  <a:cubicBezTo>
                    <a:pt x="5215" y="748"/>
                    <a:pt x="5215" y="748"/>
                    <a:pt x="5215" y="748"/>
                  </a:cubicBezTo>
                  <a:lnTo>
                    <a:pt x="5610" y="748"/>
                  </a:lnTo>
                  <a:close/>
                  <a:moveTo>
                    <a:pt x="7109" y="16"/>
                  </a:moveTo>
                  <a:cubicBezTo>
                    <a:pt x="7330" y="16"/>
                    <a:pt x="7330" y="16"/>
                    <a:pt x="7330" y="16"/>
                  </a:cubicBezTo>
                  <a:cubicBezTo>
                    <a:pt x="6861" y="614"/>
                    <a:pt x="6861" y="614"/>
                    <a:pt x="6861" y="614"/>
                  </a:cubicBezTo>
                  <a:cubicBezTo>
                    <a:pt x="6861" y="1285"/>
                    <a:pt x="6861" y="1285"/>
                    <a:pt x="6861" y="1285"/>
                  </a:cubicBezTo>
                  <a:cubicBezTo>
                    <a:pt x="6675" y="1285"/>
                    <a:pt x="6675" y="1285"/>
                    <a:pt x="6675" y="1285"/>
                  </a:cubicBezTo>
                  <a:cubicBezTo>
                    <a:pt x="6675" y="614"/>
                    <a:pt x="6675" y="614"/>
                    <a:pt x="6675" y="614"/>
                  </a:cubicBezTo>
                  <a:cubicBezTo>
                    <a:pt x="6206" y="16"/>
                    <a:pt x="6206" y="16"/>
                    <a:pt x="6206" y="16"/>
                  </a:cubicBezTo>
                  <a:cubicBezTo>
                    <a:pt x="6426" y="16"/>
                    <a:pt x="6426" y="16"/>
                    <a:pt x="6426" y="16"/>
                  </a:cubicBezTo>
                  <a:cubicBezTo>
                    <a:pt x="6765" y="453"/>
                    <a:pt x="6765" y="453"/>
                    <a:pt x="6765" y="453"/>
                  </a:cubicBezTo>
                  <a:lnTo>
                    <a:pt x="7109" y="16"/>
                  </a:lnTo>
                  <a:close/>
                  <a:moveTo>
                    <a:pt x="8119" y="754"/>
                  </a:moveTo>
                  <a:cubicBezTo>
                    <a:pt x="7981" y="670"/>
                    <a:pt x="7981" y="670"/>
                    <a:pt x="7981" y="670"/>
                  </a:cubicBezTo>
                  <a:cubicBezTo>
                    <a:pt x="7894" y="617"/>
                    <a:pt x="7833" y="565"/>
                    <a:pt x="7796" y="514"/>
                  </a:cubicBezTo>
                  <a:cubicBezTo>
                    <a:pt x="7759" y="463"/>
                    <a:pt x="7741" y="404"/>
                    <a:pt x="7741" y="337"/>
                  </a:cubicBezTo>
                  <a:cubicBezTo>
                    <a:pt x="7741" y="236"/>
                    <a:pt x="7776" y="157"/>
                    <a:pt x="7845" y="93"/>
                  </a:cubicBezTo>
                  <a:cubicBezTo>
                    <a:pt x="7914" y="31"/>
                    <a:pt x="8005" y="0"/>
                    <a:pt x="8115" y="0"/>
                  </a:cubicBezTo>
                  <a:cubicBezTo>
                    <a:pt x="8221" y="0"/>
                    <a:pt x="8318" y="30"/>
                    <a:pt x="8407" y="89"/>
                  </a:cubicBezTo>
                  <a:cubicBezTo>
                    <a:pt x="8407" y="295"/>
                    <a:pt x="8407" y="295"/>
                    <a:pt x="8407" y="295"/>
                  </a:cubicBezTo>
                  <a:cubicBezTo>
                    <a:pt x="8315" y="208"/>
                    <a:pt x="8217" y="164"/>
                    <a:pt x="8112" y="164"/>
                  </a:cubicBezTo>
                  <a:cubicBezTo>
                    <a:pt x="8052" y="164"/>
                    <a:pt x="8004" y="177"/>
                    <a:pt x="7965" y="204"/>
                  </a:cubicBezTo>
                  <a:cubicBezTo>
                    <a:pt x="7927" y="232"/>
                    <a:pt x="7908" y="267"/>
                    <a:pt x="7908" y="309"/>
                  </a:cubicBezTo>
                  <a:cubicBezTo>
                    <a:pt x="7908" y="348"/>
                    <a:pt x="7922" y="384"/>
                    <a:pt x="7950" y="416"/>
                  </a:cubicBezTo>
                  <a:cubicBezTo>
                    <a:pt x="7979" y="450"/>
                    <a:pt x="8023" y="485"/>
                    <a:pt x="8086" y="521"/>
                  </a:cubicBezTo>
                  <a:cubicBezTo>
                    <a:pt x="8224" y="603"/>
                    <a:pt x="8224" y="603"/>
                    <a:pt x="8224" y="603"/>
                  </a:cubicBezTo>
                  <a:cubicBezTo>
                    <a:pt x="8379" y="696"/>
                    <a:pt x="8457" y="813"/>
                    <a:pt x="8457" y="956"/>
                  </a:cubicBezTo>
                  <a:cubicBezTo>
                    <a:pt x="8457" y="1057"/>
                    <a:pt x="8423" y="1141"/>
                    <a:pt x="8355" y="1204"/>
                  </a:cubicBezTo>
                  <a:cubicBezTo>
                    <a:pt x="8287" y="1268"/>
                    <a:pt x="8198" y="1300"/>
                    <a:pt x="8089" y="1300"/>
                  </a:cubicBezTo>
                  <a:cubicBezTo>
                    <a:pt x="7964" y="1300"/>
                    <a:pt x="7849" y="1261"/>
                    <a:pt x="7746" y="1185"/>
                  </a:cubicBezTo>
                  <a:cubicBezTo>
                    <a:pt x="7746" y="953"/>
                    <a:pt x="7746" y="953"/>
                    <a:pt x="7746" y="953"/>
                  </a:cubicBezTo>
                  <a:cubicBezTo>
                    <a:pt x="7845" y="1077"/>
                    <a:pt x="7958" y="1140"/>
                    <a:pt x="8087" y="1140"/>
                  </a:cubicBezTo>
                  <a:cubicBezTo>
                    <a:pt x="8144" y="1140"/>
                    <a:pt x="8192" y="1124"/>
                    <a:pt x="8229" y="1092"/>
                  </a:cubicBezTo>
                  <a:cubicBezTo>
                    <a:pt x="8267" y="1061"/>
                    <a:pt x="8286" y="1021"/>
                    <a:pt x="8286" y="973"/>
                  </a:cubicBezTo>
                  <a:cubicBezTo>
                    <a:pt x="8286" y="896"/>
                    <a:pt x="8230" y="823"/>
                    <a:pt x="8119" y="754"/>
                  </a:cubicBezTo>
                  <a:moveTo>
                    <a:pt x="9917" y="16"/>
                  </a:moveTo>
                  <a:cubicBezTo>
                    <a:pt x="10099" y="16"/>
                    <a:pt x="10099" y="16"/>
                    <a:pt x="10099" y="16"/>
                  </a:cubicBezTo>
                  <a:cubicBezTo>
                    <a:pt x="10099" y="1119"/>
                    <a:pt x="10099" y="1119"/>
                    <a:pt x="10099" y="1119"/>
                  </a:cubicBezTo>
                  <a:cubicBezTo>
                    <a:pt x="10671" y="1119"/>
                    <a:pt x="10671" y="1119"/>
                    <a:pt x="10671" y="1119"/>
                  </a:cubicBezTo>
                  <a:cubicBezTo>
                    <a:pt x="10671" y="1285"/>
                    <a:pt x="10671" y="1285"/>
                    <a:pt x="10671" y="1285"/>
                  </a:cubicBezTo>
                  <a:cubicBezTo>
                    <a:pt x="9917" y="1285"/>
                    <a:pt x="9917" y="1285"/>
                    <a:pt x="9917" y="1285"/>
                  </a:cubicBezTo>
                  <a:lnTo>
                    <a:pt x="9917" y="16"/>
                  </a:lnTo>
                  <a:close/>
                  <a:moveTo>
                    <a:pt x="11202" y="16"/>
                  </a:moveTo>
                  <a:cubicBezTo>
                    <a:pt x="11921" y="16"/>
                    <a:pt x="11921" y="16"/>
                    <a:pt x="11921" y="16"/>
                  </a:cubicBezTo>
                  <a:cubicBezTo>
                    <a:pt x="11921" y="177"/>
                    <a:pt x="11921" y="177"/>
                    <a:pt x="11921" y="177"/>
                  </a:cubicBezTo>
                  <a:cubicBezTo>
                    <a:pt x="11383" y="177"/>
                    <a:pt x="11383" y="177"/>
                    <a:pt x="11383" y="177"/>
                  </a:cubicBezTo>
                  <a:cubicBezTo>
                    <a:pt x="11383" y="565"/>
                    <a:pt x="11383" y="565"/>
                    <a:pt x="11383" y="565"/>
                  </a:cubicBezTo>
                  <a:cubicBezTo>
                    <a:pt x="11903" y="565"/>
                    <a:pt x="11903" y="565"/>
                    <a:pt x="11903" y="565"/>
                  </a:cubicBezTo>
                  <a:cubicBezTo>
                    <a:pt x="11903" y="727"/>
                    <a:pt x="11903" y="727"/>
                    <a:pt x="11903" y="727"/>
                  </a:cubicBezTo>
                  <a:cubicBezTo>
                    <a:pt x="11383" y="727"/>
                    <a:pt x="11383" y="727"/>
                    <a:pt x="11383" y="727"/>
                  </a:cubicBezTo>
                  <a:cubicBezTo>
                    <a:pt x="11383" y="1122"/>
                    <a:pt x="11383" y="1122"/>
                    <a:pt x="11383" y="1122"/>
                  </a:cubicBezTo>
                  <a:cubicBezTo>
                    <a:pt x="11939" y="1122"/>
                    <a:pt x="11939" y="1122"/>
                    <a:pt x="11939" y="1122"/>
                  </a:cubicBezTo>
                  <a:cubicBezTo>
                    <a:pt x="11939" y="1283"/>
                    <a:pt x="11939" y="1283"/>
                    <a:pt x="11939" y="1283"/>
                  </a:cubicBezTo>
                  <a:cubicBezTo>
                    <a:pt x="11202" y="1283"/>
                    <a:pt x="11202" y="1283"/>
                    <a:pt x="11202" y="1283"/>
                  </a:cubicBezTo>
                  <a:lnTo>
                    <a:pt x="11202" y="16"/>
                  </a:lnTo>
                  <a:close/>
                  <a:moveTo>
                    <a:pt x="12946" y="9"/>
                  </a:moveTo>
                  <a:cubicBezTo>
                    <a:pt x="13075" y="9"/>
                    <a:pt x="13075" y="9"/>
                    <a:pt x="13075" y="9"/>
                  </a:cubicBezTo>
                  <a:cubicBezTo>
                    <a:pt x="13643" y="1285"/>
                    <a:pt x="13643" y="1285"/>
                    <a:pt x="13643" y="1285"/>
                  </a:cubicBezTo>
                  <a:cubicBezTo>
                    <a:pt x="13458" y="1285"/>
                    <a:pt x="13458" y="1285"/>
                    <a:pt x="13458" y="1285"/>
                  </a:cubicBezTo>
                  <a:cubicBezTo>
                    <a:pt x="13288" y="909"/>
                    <a:pt x="13288" y="909"/>
                    <a:pt x="13288" y="909"/>
                  </a:cubicBezTo>
                  <a:cubicBezTo>
                    <a:pt x="12746" y="909"/>
                    <a:pt x="12746" y="909"/>
                    <a:pt x="12746" y="909"/>
                  </a:cubicBezTo>
                  <a:cubicBezTo>
                    <a:pt x="12588" y="1285"/>
                    <a:pt x="12588" y="1285"/>
                    <a:pt x="12588" y="1285"/>
                  </a:cubicBezTo>
                  <a:cubicBezTo>
                    <a:pt x="12402" y="1285"/>
                    <a:pt x="12402" y="1285"/>
                    <a:pt x="12402" y="1285"/>
                  </a:cubicBezTo>
                  <a:lnTo>
                    <a:pt x="12946" y="9"/>
                  </a:lnTo>
                  <a:close/>
                  <a:moveTo>
                    <a:pt x="13214" y="748"/>
                  </a:moveTo>
                  <a:cubicBezTo>
                    <a:pt x="13009" y="287"/>
                    <a:pt x="13009" y="287"/>
                    <a:pt x="13009" y="287"/>
                  </a:cubicBezTo>
                  <a:cubicBezTo>
                    <a:pt x="12819" y="748"/>
                    <a:pt x="12819" y="748"/>
                    <a:pt x="12819" y="748"/>
                  </a:cubicBezTo>
                  <a:lnTo>
                    <a:pt x="13214" y="748"/>
                  </a:lnTo>
                  <a:close/>
                  <a:moveTo>
                    <a:pt x="14160" y="1285"/>
                  </a:moveTo>
                  <a:cubicBezTo>
                    <a:pt x="14160" y="16"/>
                    <a:pt x="14160" y="16"/>
                    <a:pt x="14160" y="16"/>
                  </a:cubicBezTo>
                  <a:cubicBezTo>
                    <a:pt x="14478" y="16"/>
                    <a:pt x="14478" y="16"/>
                    <a:pt x="14478" y="16"/>
                  </a:cubicBezTo>
                  <a:cubicBezTo>
                    <a:pt x="14606" y="16"/>
                    <a:pt x="14708" y="48"/>
                    <a:pt x="14784" y="112"/>
                  </a:cubicBezTo>
                  <a:cubicBezTo>
                    <a:pt x="14859" y="175"/>
                    <a:pt x="14896" y="261"/>
                    <a:pt x="14896" y="369"/>
                  </a:cubicBezTo>
                  <a:cubicBezTo>
                    <a:pt x="14896" y="444"/>
                    <a:pt x="14878" y="507"/>
                    <a:pt x="14841" y="560"/>
                  </a:cubicBezTo>
                  <a:cubicBezTo>
                    <a:pt x="14804" y="616"/>
                    <a:pt x="14751" y="655"/>
                    <a:pt x="14682" y="682"/>
                  </a:cubicBezTo>
                  <a:cubicBezTo>
                    <a:pt x="14723" y="708"/>
                    <a:pt x="14762" y="745"/>
                    <a:pt x="14801" y="791"/>
                  </a:cubicBezTo>
                  <a:cubicBezTo>
                    <a:pt x="14840" y="837"/>
                    <a:pt x="14895" y="917"/>
                    <a:pt x="14964" y="1031"/>
                  </a:cubicBezTo>
                  <a:cubicBezTo>
                    <a:pt x="15008" y="1103"/>
                    <a:pt x="15045" y="1158"/>
                    <a:pt x="15071" y="1195"/>
                  </a:cubicBezTo>
                  <a:cubicBezTo>
                    <a:pt x="15138" y="1285"/>
                    <a:pt x="15138" y="1285"/>
                    <a:pt x="15138" y="1285"/>
                  </a:cubicBezTo>
                  <a:cubicBezTo>
                    <a:pt x="14922" y="1285"/>
                    <a:pt x="14922" y="1285"/>
                    <a:pt x="14922" y="1285"/>
                  </a:cubicBezTo>
                  <a:cubicBezTo>
                    <a:pt x="14867" y="1201"/>
                    <a:pt x="14867" y="1201"/>
                    <a:pt x="14867" y="1201"/>
                  </a:cubicBezTo>
                  <a:cubicBezTo>
                    <a:pt x="14865" y="1199"/>
                    <a:pt x="14861" y="1193"/>
                    <a:pt x="14856" y="1186"/>
                  </a:cubicBezTo>
                  <a:cubicBezTo>
                    <a:pt x="14820" y="1136"/>
                    <a:pt x="14820" y="1136"/>
                    <a:pt x="14820" y="1136"/>
                  </a:cubicBezTo>
                  <a:cubicBezTo>
                    <a:pt x="14764" y="1043"/>
                    <a:pt x="14764" y="1043"/>
                    <a:pt x="14764" y="1043"/>
                  </a:cubicBezTo>
                  <a:cubicBezTo>
                    <a:pt x="14704" y="944"/>
                    <a:pt x="14704" y="944"/>
                    <a:pt x="14704" y="944"/>
                  </a:cubicBezTo>
                  <a:cubicBezTo>
                    <a:pt x="14666" y="893"/>
                    <a:pt x="14631" y="851"/>
                    <a:pt x="14600" y="820"/>
                  </a:cubicBezTo>
                  <a:cubicBezTo>
                    <a:pt x="14569" y="788"/>
                    <a:pt x="14541" y="767"/>
                    <a:pt x="14516" y="754"/>
                  </a:cubicBezTo>
                  <a:cubicBezTo>
                    <a:pt x="14490" y="740"/>
                    <a:pt x="14449" y="733"/>
                    <a:pt x="14389" y="733"/>
                  </a:cubicBezTo>
                  <a:cubicBezTo>
                    <a:pt x="14342" y="733"/>
                    <a:pt x="14342" y="733"/>
                    <a:pt x="14342" y="733"/>
                  </a:cubicBezTo>
                  <a:cubicBezTo>
                    <a:pt x="14342" y="1285"/>
                    <a:pt x="14342" y="1285"/>
                    <a:pt x="14342" y="1285"/>
                  </a:cubicBezTo>
                  <a:lnTo>
                    <a:pt x="14160" y="1285"/>
                  </a:lnTo>
                  <a:close/>
                  <a:moveTo>
                    <a:pt x="14396" y="170"/>
                  </a:moveTo>
                  <a:cubicBezTo>
                    <a:pt x="14342" y="170"/>
                    <a:pt x="14342" y="170"/>
                    <a:pt x="14342" y="170"/>
                  </a:cubicBezTo>
                  <a:cubicBezTo>
                    <a:pt x="14342" y="572"/>
                    <a:pt x="14342" y="572"/>
                    <a:pt x="14342" y="572"/>
                  </a:cubicBezTo>
                  <a:cubicBezTo>
                    <a:pt x="14411" y="572"/>
                    <a:pt x="14411" y="572"/>
                    <a:pt x="14411" y="572"/>
                  </a:cubicBezTo>
                  <a:cubicBezTo>
                    <a:pt x="14503" y="572"/>
                    <a:pt x="14566" y="564"/>
                    <a:pt x="14600" y="548"/>
                  </a:cubicBezTo>
                  <a:cubicBezTo>
                    <a:pt x="14634" y="531"/>
                    <a:pt x="14661" y="508"/>
                    <a:pt x="14680" y="476"/>
                  </a:cubicBezTo>
                  <a:cubicBezTo>
                    <a:pt x="14699" y="445"/>
                    <a:pt x="14709" y="408"/>
                    <a:pt x="14709" y="368"/>
                  </a:cubicBezTo>
                  <a:cubicBezTo>
                    <a:pt x="14709" y="327"/>
                    <a:pt x="14698" y="292"/>
                    <a:pt x="14677" y="260"/>
                  </a:cubicBezTo>
                  <a:cubicBezTo>
                    <a:pt x="14655" y="227"/>
                    <a:pt x="14626" y="204"/>
                    <a:pt x="14587" y="191"/>
                  </a:cubicBezTo>
                  <a:cubicBezTo>
                    <a:pt x="14548" y="177"/>
                    <a:pt x="14485" y="170"/>
                    <a:pt x="14396" y="170"/>
                  </a:cubicBezTo>
                  <a:moveTo>
                    <a:pt x="16658" y="16"/>
                  </a:moveTo>
                  <a:cubicBezTo>
                    <a:pt x="16830" y="16"/>
                    <a:pt x="16830" y="16"/>
                    <a:pt x="16830" y="16"/>
                  </a:cubicBezTo>
                  <a:cubicBezTo>
                    <a:pt x="16830" y="1285"/>
                    <a:pt x="16830" y="1285"/>
                    <a:pt x="16830" y="1285"/>
                  </a:cubicBezTo>
                  <a:cubicBezTo>
                    <a:pt x="16675" y="1285"/>
                    <a:pt x="16675" y="1285"/>
                    <a:pt x="16675" y="1285"/>
                  </a:cubicBezTo>
                  <a:cubicBezTo>
                    <a:pt x="15827" y="308"/>
                    <a:pt x="15827" y="308"/>
                    <a:pt x="15827" y="308"/>
                  </a:cubicBezTo>
                  <a:cubicBezTo>
                    <a:pt x="15827" y="1285"/>
                    <a:pt x="15827" y="1285"/>
                    <a:pt x="15827" y="1285"/>
                  </a:cubicBezTo>
                  <a:cubicBezTo>
                    <a:pt x="15656" y="1285"/>
                    <a:pt x="15656" y="1285"/>
                    <a:pt x="15656" y="1285"/>
                  </a:cubicBezTo>
                  <a:cubicBezTo>
                    <a:pt x="15656" y="16"/>
                    <a:pt x="15656" y="16"/>
                    <a:pt x="15656" y="16"/>
                  </a:cubicBezTo>
                  <a:cubicBezTo>
                    <a:pt x="15803" y="16"/>
                    <a:pt x="15803" y="16"/>
                    <a:pt x="15803" y="16"/>
                  </a:cubicBezTo>
                  <a:cubicBezTo>
                    <a:pt x="16658" y="1002"/>
                    <a:pt x="16658" y="1002"/>
                    <a:pt x="16658" y="1002"/>
                  </a:cubicBezTo>
                  <a:lnTo>
                    <a:pt x="16658" y="16"/>
                  </a:lnTo>
                  <a:close/>
                  <a:moveTo>
                    <a:pt x="17477" y="16"/>
                  </a:moveTo>
                  <a:cubicBezTo>
                    <a:pt x="17658" y="16"/>
                    <a:pt x="17658" y="16"/>
                    <a:pt x="17658" y="16"/>
                  </a:cubicBezTo>
                  <a:cubicBezTo>
                    <a:pt x="17658" y="1285"/>
                    <a:pt x="17658" y="1285"/>
                    <a:pt x="17658" y="1285"/>
                  </a:cubicBezTo>
                  <a:cubicBezTo>
                    <a:pt x="17477" y="1285"/>
                    <a:pt x="17477" y="1285"/>
                    <a:pt x="17477" y="1285"/>
                  </a:cubicBezTo>
                  <a:lnTo>
                    <a:pt x="17477" y="16"/>
                  </a:lnTo>
                  <a:close/>
                  <a:moveTo>
                    <a:pt x="19320" y="16"/>
                  </a:moveTo>
                  <a:cubicBezTo>
                    <a:pt x="19493" y="16"/>
                    <a:pt x="19493" y="16"/>
                    <a:pt x="19493" y="16"/>
                  </a:cubicBezTo>
                  <a:cubicBezTo>
                    <a:pt x="19493" y="1285"/>
                    <a:pt x="19493" y="1285"/>
                    <a:pt x="19493" y="1285"/>
                  </a:cubicBezTo>
                  <a:cubicBezTo>
                    <a:pt x="19337" y="1285"/>
                    <a:pt x="19337" y="1285"/>
                    <a:pt x="19337" y="1285"/>
                  </a:cubicBezTo>
                  <a:cubicBezTo>
                    <a:pt x="18488" y="308"/>
                    <a:pt x="18488" y="308"/>
                    <a:pt x="18488" y="308"/>
                  </a:cubicBezTo>
                  <a:cubicBezTo>
                    <a:pt x="18488" y="1285"/>
                    <a:pt x="18488" y="1285"/>
                    <a:pt x="18488" y="1285"/>
                  </a:cubicBezTo>
                  <a:cubicBezTo>
                    <a:pt x="18317" y="1285"/>
                    <a:pt x="18317" y="1285"/>
                    <a:pt x="18317" y="1285"/>
                  </a:cubicBezTo>
                  <a:cubicBezTo>
                    <a:pt x="18317" y="16"/>
                    <a:pt x="18317" y="16"/>
                    <a:pt x="18317" y="16"/>
                  </a:cubicBezTo>
                  <a:cubicBezTo>
                    <a:pt x="18464" y="16"/>
                    <a:pt x="18464" y="16"/>
                    <a:pt x="18464" y="16"/>
                  </a:cubicBezTo>
                  <a:cubicBezTo>
                    <a:pt x="19320" y="1002"/>
                    <a:pt x="19320" y="1002"/>
                    <a:pt x="19320" y="1002"/>
                  </a:cubicBezTo>
                  <a:lnTo>
                    <a:pt x="19320" y="16"/>
                  </a:lnTo>
                  <a:close/>
                  <a:moveTo>
                    <a:pt x="20712" y="659"/>
                  </a:moveTo>
                  <a:cubicBezTo>
                    <a:pt x="21137" y="659"/>
                    <a:pt x="21137" y="659"/>
                    <a:pt x="21137" y="659"/>
                  </a:cubicBezTo>
                  <a:cubicBezTo>
                    <a:pt x="21137" y="1198"/>
                    <a:pt x="21137" y="1198"/>
                    <a:pt x="21137" y="1198"/>
                  </a:cubicBezTo>
                  <a:cubicBezTo>
                    <a:pt x="20981" y="1266"/>
                    <a:pt x="20826" y="1300"/>
                    <a:pt x="20673" y="1300"/>
                  </a:cubicBezTo>
                  <a:cubicBezTo>
                    <a:pt x="20463" y="1300"/>
                    <a:pt x="20294" y="1239"/>
                    <a:pt x="20169" y="1115"/>
                  </a:cubicBezTo>
                  <a:cubicBezTo>
                    <a:pt x="20043" y="994"/>
                    <a:pt x="19980" y="842"/>
                    <a:pt x="19980" y="662"/>
                  </a:cubicBezTo>
                  <a:cubicBezTo>
                    <a:pt x="19980" y="473"/>
                    <a:pt x="20045" y="314"/>
                    <a:pt x="20176" y="189"/>
                  </a:cubicBezTo>
                  <a:cubicBezTo>
                    <a:pt x="20306" y="63"/>
                    <a:pt x="20469" y="0"/>
                    <a:pt x="20666" y="0"/>
                  </a:cubicBezTo>
                  <a:cubicBezTo>
                    <a:pt x="20736" y="0"/>
                    <a:pt x="20804" y="8"/>
                    <a:pt x="20869" y="22"/>
                  </a:cubicBezTo>
                  <a:cubicBezTo>
                    <a:pt x="20933" y="39"/>
                    <a:pt x="21014" y="66"/>
                    <a:pt x="21112" y="109"/>
                  </a:cubicBezTo>
                  <a:cubicBezTo>
                    <a:pt x="21112" y="293"/>
                    <a:pt x="21112" y="293"/>
                    <a:pt x="21112" y="293"/>
                  </a:cubicBezTo>
                  <a:cubicBezTo>
                    <a:pt x="20961" y="205"/>
                    <a:pt x="20811" y="161"/>
                    <a:pt x="20661" y="161"/>
                  </a:cubicBezTo>
                  <a:cubicBezTo>
                    <a:pt x="20523" y="161"/>
                    <a:pt x="20407" y="209"/>
                    <a:pt x="20311" y="303"/>
                  </a:cubicBezTo>
                  <a:cubicBezTo>
                    <a:pt x="20215" y="397"/>
                    <a:pt x="20169" y="514"/>
                    <a:pt x="20169" y="651"/>
                  </a:cubicBezTo>
                  <a:cubicBezTo>
                    <a:pt x="20169" y="795"/>
                    <a:pt x="20215" y="913"/>
                    <a:pt x="20311" y="1004"/>
                  </a:cubicBezTo>
                  <a:cubicBezTo>
                    <a:pt x="20407" y="1096"/>
                    <a:pt x="20528" y="1142"/>
                    <a:pt x="20678" y="1142"/>
                  </a:cubicBezTo>
                  <a:cubicBezTo>
                    <a:pt x="20750" y="1142"/>
                    <a:pt x="20838" y="1125"/>
                    <a:pt x="20939" y="1092"/>
                  </a:cubicBezTo>
                  <a:cubicBezTo>
                    <a:pt x="20956" y="1087"/>
                    <a:pt x="20956" y="1087"/>
                    <a:pt x="20956" y="1087"/>
                  </a:cubicBezTo>
                  <a:cubicBezTo>
                    <a:pt x="20956" y="821"/>
                    <a:pt x="20956" y="821"/>
                    <a:pt x="20956" y="821"/>
                  </a:cubicBezTo>
                  <a:cubicBezTo>
                    <a:pt x="20712" y="821"/>
                    <a:pt x="20712" y="821"/>
                    <a:pt x="20712" y="821"/>
                  </a:cubicBezTo>
                  <a:lnTo>
                    <a:pt x="20712" y="65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tx1">
                    <a:alpha val="0"/>
                  </a:schemeClr>
                </a:solidFill>
              </a:endParaRPr>
            </a:p>
          </p:txBody>
        </p:sp>
      </p:grp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1752600" y="6529254"/>
            <a:ext cx="5867400" cy="187537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add copyright line</a:t>
            </a:r>
            <a:endParaRPr lang="en-IN" dirty="0"/>
          </a:p>
        </p:txBody>
      </p:sp>
      <p:pic>
        <p:nvPicPr>
          <p:cNvPr id="15" name="Picture 14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00" y="6434394"/>
            <a:ext cx="918000" cy="279915"/>
          </a:xfrm>
          <a:prstGeom prst="rect">
            <a:avLst/>
          </a:prstGeom>
        </p:spPr>
      </p:pic>
      <p:pic>
        <p:nvPicPr>
          <p:cNvPr id="14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21" y="1794433"/>
            <a:ext cx="3530579" cy="451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06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earning Objectiv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Learning Objectives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027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Learning Objective(s)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6/5/2018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6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FA3"/>
              </a:buClr>
              <a:buSzPct val="100000"/>
              <a:defRPr/>
            </a:lvl1pPr>
            <a:lvl2pPr>
              <a:buClr>
                <a:srgbClr val="007FA3"/>
              </a:buClr>
              <a:defRPr/>
            </a:lvl2pPr>
            <a:lvl3pPr>
              <a:buClr>
                <a:srgbClr val="007FA3"/>
              </a:buClr>
              <a:defRPr/>
            </a:lvl3pPr>
            <a:lvl4pPr>
              <a:buClr>
                <a:srgbClr val="007FA3"/>
              </a:buClr>
              <a:defRPr/>
            </a:lvl4pPr>
            <a:lvl5pPr>
              <a:buClr>
                <a:srgbClr val="007FA3"/>
              </a:buClr>
              <a:defRPr/>
            </a:lvl5pPr>
            <a:lvl6pPr>
              <a:buClr>
                <a:srgbClr val="007FA3"/>
              </a:buClr>
              <a:defRPr/>
            </a:lvl6pPr>
            <a:lvl7pPr>
              <a:buClr>
                <a:srgbClr val="007FA3"/>
              </a:buClr>
              <a:defRPr/>
            </a:lvl7pPr>
            <a:lvl8pPr>
              <a:buClr>
                <a:srgbClr val="007FA3"/>
              </a:buClr>
              <a:defRPr/>
            </a:lvl8pPr>
            <a:lvl9pPr>
              <a:buClr>
                <a:srgbClr val="007FA3"/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</p:spPr>
        <p:txBody>
          <a:bodyPr/>
          <a:lstStyle/>
          <a:p>
            <a:fld id="{A9DF6EFB-3F44-496C-A842-1E0B3D3B975A}" type="datetimeFigureOut">
              <a:rPr lang="en-US" smtClean="0"/>
              <a:pPr/>
              <a:t>6/5/2018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9312" y="113072"/>
            <a:ext cx="551783" cy="182880"/>
          </a:xfr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0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18872" indent="-118872">
              <a:buClr>
                <a:srgbClr val="007FA3"/>
              </a:buClr>
              <a:buSzPct val="25000"/>
              <a:defRPr sz="1600"/>
            </a:lvl1pPr>
            <a:lvl2pPr marL="569913" indent="-285750">
              <a:buClr>
                <a:srgbClr val="007FA3"/>
              </a:buClr>
              <a:defRPr sz="1600"/>
            </a:lvl2pPr>
            <a:lvl3pPr>
              <a:buClr>
                <a:srgbClr val="007FA3"/>
              </a:buClr>
              <a:defRPr sz="1600"/>
            </a:lvl3pPr>
            <a:lvl4pPr>
              <a:buClr>
                <a:srgbClr val="007FA3"/>
              </a:buClr>
              <a:defRPr sz="1600"/>
            </a:lvl4pPr>
            <a:lvl5pPr>
              <a:buClr>
                <a:srgbClr val="007FA3"/>
              </a:buClr>
              <a:defRPr sz="1600"/>
            </a:lvl5pPr>
            <a:lvl6pPr>
              <a:buClr>
                <a:srgbClr val="007FA3"/>
              </a:buClr>
              <a:defRPr sz="1600"/>
            </a:lvl6pPr>
            <a:lvl7pPr>
              <a:buClr>
                <a:srgbClr val="007FA3"/>
              </a:buClr>
              <a:defRPr sz="1600"/>
            </a:lvl7pPr>
            <a:lvl8pPr>
              <a:buClr>
                <a:srgbClr val="007FA3"/>
              </a:buClr>
              <a:defRPr sz="1600"/>
            </a:lvl8pPr>
            <a:lvl9pPr>
              <a:buClr>
                <a:srgbClr val="007FA3"/>
              </a:buCl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1066800"/>
          </a:xfrm>
        </p:spPr>
        <p:txBody>
          <a:bodyPr anchor="t"/>
          <a:lstStyle>
            <a:lvl1pPr>
              <a:defRPr sz="3400">
                <a:solidFill>
                  <a:srgbClr val="007FA3"/>
                </a:solidFill>
              </a:defRPr>
            </a:lvl1pPr>
          </a:lstStyle>
          <a:p>
            <a:r>
              <a:rPr lang="en-US" dirty="0"/>
              <a:t>Click to add figure number and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68160"/>
            <a:ext cx="8229600" cy="9168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6/5/2018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00" y="6434394"/>
            <a:ext cx="918000" cy="27991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95799" y="6438054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2015, 2012, 2009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20379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637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3962400"/>
            <a:ext cx="8229600" cy="21637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9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2152651"/>
          </a:xfrm>
        </p:spPr>
        <p:txBody>
          <a:bodyPr anchor="b">
            <a:noAutofit/>
          </a:bodyPr>
          <a:lstStyle>
            <a:lvl1pPr algn="l">
              <a:defRPr sz="3400" b="1" cap="none" baseline="0">
                <a:solidFill>
                  <a:srgbClr val="007FA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87" y="3962400"/>
            <a:ext cx="7794627" cy="17526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7FA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0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2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969" y="6172200"/>
            <a:ext cx="8595360" cy="235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6/5/2018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earson Logo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00" y="6434394"/>
            <a:ext cx="918000" cy="27991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95799" y="6438054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2015, 2012, 2009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915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0" r:id="rId4"/>
    <p:sldLayoutId id="2147483659" r:id="rId5"/>
    <p:sldLayoutId id="2147483658" r:id="rId6"/>
    <p:sldLayoutId id="2147483660" r:id="rId7"/>
    <p:sldLayoutId id="2147483651" r:id="rId8"/>
    <p:sldLayoutId id="2147483654" r:id="rId9"/>
    <p:sldLayoutId id="2147483655" r:id="rId1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rgbClr val="007FA3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56032" indent="-256032" algn="l" defTabSz="914400" rtl="0" eaLnBrk="1" latinLnBrk="0" hangingPunct="1">
        <a:spcBef>
          <a:spcPts val="15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Clr>
          <a:srgbClr val="007FA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599"/>
            <a:ext cx="8229600" cy="1111068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Elementary Statistics: Picturing The World</a:t>
            </a:r>
            <a:endParaRPr lang="en-IN" sz="36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339670"/>
            <a:ext cx="8229600" cy="326570"/>
          </a:xfrm>
        </p:spPr>
        <p:txBody>
          <a:bodyPr/>
          <a:lstStyle/>
          <a:p>
            <a:r>
              <a:rPr lang="en-IN" sz="2400" dirty="0">
                <a:latin typeface="+mj-lt"/>
              </a:rPr>
              <a:t>Sixth Edition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IN" sz="4000" b="1" dirty="0"/>
              <a:t>Chapter 7</a:t>
            </a:r>
            <a:endParaRPr lang="en-IN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029200" y="3322637"/>
            <a:ext cx="3657600" cy="2925763"/>
          </a:xfrm>
        </p:spPr>
        <p:txBody>
          <a:bodyPr/>
          <a:lstStyle/>
          <a:p>
            <a:pPr algn="ctr"/>
            <a:r>
              <a:rPr lang="en-US" sz="3600" dirty="0">
                <a:cs typeface="Times New Roman" pitchFamily="18" charset="0"/>
              </a:rPr>
              <a:t>Hypothesis Testing with One Sample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828800" y="6508934"/>
            <a:ext cx="5867400" cy="187537"/>
          </a:xfrm>
        </p:spPr>
        <p:txBody>
          <a:bodyPr/>
          <a:lstStyle/>
          <a:p>
            <a:pPr>
              <a:spcBef>
                <a:spcPts val="0"/>
              </a:spcBef>
              <a:buClrTx/>
              <a:defRPr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2015, 2012, 2009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645556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+mj-lt"/>
              </a:rPr>
              <a:t>Example 2: Stating the Null and Alternative Hypotheses</a:t>
            </a:r>
            <a:endParaRPr lang="en-IN" sz="2000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2743200"/>
          </a:xfrm>
        </p:spPr>
        <p:txBody>
          <a:bodyPr/>
          <a:lstStyle/>
          <a:p>
            <a:r>
              <a:rPr lang="en-US" sz="2600" dirty="0"/>
              <a:t>Write the claim as a mathematical sentence. State the null and alternative hypotheses and identify which represents the claim.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600" dirty="0"/>
              <a:t>A car dealership announces that the mean time for an oil change is less than 15 minutes.  </a:t>
            </a:r>
            <a:endParaRPr lang="en-US" sz="2600" dirty="0">
              <a:sym typeface="Symbol" pitchFamily="18" charset="2"/>
            </a:endParaRPr>
          </a:p>
          <a:p>
            <a:pPr marL="0" indent="0">
              <a:buNone/>
            </a:pPr>
            <a:r>
              <a:rPr lang="en-US" sz="2800" b="1" dirty="0">
                <a:cs typeface="Arial" charset="0"/>
              </a:rPr>
              <a:t>Solution</a:t>
            </a:r>
            <a:endParaRPr lang="en-IN" sz="2600" dirty="0"/>
          </a:p>
        </p:txBody>
      </p:sp>
      <p:pic>
        <p:nvPicPr>
          <p:cNvPr id="10" name="Picture 9" descr="H 0: mu is greater than or equal to 15 minutes (complement of H a); H a: mu is less than 15 minutes (inequality condition, claim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37" y="4628530"/>
            <a:ext cx="7954942" cy="92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7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+mj-lt"/>
              </a:rPr>
              <a:t>Example 3: Stating the Null and Alternative Hypotheses</a:t>
            </a:r>
            <a:endParaRPr lang="en-IN" sz="2000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2743200"/>
          </a:xfrm>
        </p:spPr>
        <p:txBody>
          <a:bodyPr/>
          <a:lstStyle/>
          <a:p>
            <a:r>
              <a:rPr lang="en-US" sz="2600" dirty="0"/>
              <a:t>Write the claim as a mathematical sentence. State the null and alternative hypotheses and identify which represents the claim.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600" dirty="0"/>
              <a:t>A company advertises that the mean life of its furnaces is more than 18 years</a:t>
            </a:r>
            <a:endParaRPr lang="en-US" sz="2600" dirty="0">
              <a:sym typeface="Symbol" pitchFamily="18" charset="2"/>
            </a:endParaRPr>
          </a:p>
          <a:p>
            <a:pPr marL="0" indent="0">
              <a:buNone/>
            </a:pPr>
            <a:r>
              <a:rPr lang="en-US" sz="2800" b="1" dirty="0">
                <a:cs typeface="Arial" charset="0"/>
              </a:rPr>
              <a:t>Solution</a:t>
            </a:r>
            <a:endParaRPr lang="en-IN" sz="2600" dirty="0"/>
          </a:p>
        </p:txBody>
      </p:sp>
      <p:pic>
        <p:nvPicPr>
          <p:cNvPr id="10" name="Picture 9" descr="H 0: mu is less than or equal to 18 years (complement of H a); H a: mu is greater than 18 years (inequality condition, claim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47" y="4626831"/>
            <a:ext cx="7954942" cy="92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7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ea typeface="ＭＳ Ｐゴシック" pitchFamily="34" charset="-128"/>
              </a:rPr>
              <a:t>Types of Errors</a:t>
            </a:r>
            <a:endParaRPr lang="en-IN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>
                <a:ea typeface="ＭＳ Ｐゴシック" pitchFamily="34" charset="-128"/>
              </a:rPr>
              <a:t>No matter which hypothesis represents the claim, always begin the hypothesis test </a:t>
            </a:r>
            <a:r>
              <a:rPr lang="en-US" sz="2600" b="1" dirty="0">
                <a:ea typeface="ＭＳ Ｐゴシック" pitchFamily="34" charset="-128"/>
              </a:rPr>
              <a:t>assuming that the equality condition in the null hypothesis is true</a:t>
            </a:r>
            <a:r>
              <a:rPr lang="en-US" sz="2600" dirty="0">
                <a:ea typeface="ＭＳ Ｐゴシック" pitchFamily="34" charset="-128"/>
              </a:rPr>
              <a:t>.</a:t>
            </a:r>
          </a:p>
          <a:p>
            <a:pPr>
              <a:spcBef>
                <a:spcPct val="25000"/>
              </a:spcBef>
            </a:pPr>
            <a:r>
              <a:rPr lang="en-US" sz="2600" dirty="0">
                <a:ea typeface="ＭＳ Ｐゴシック" pitchFamily="34" charset="-128"/>
              </a:rPr>
              <a:t>At the end of the test, one of two decisions will be made:</a:t>
            </a:r>
          </a:p>
          <a:p>
            <a:pPr lvl="1">
              <a:spcBef>
                <a:spcPct val="25000"/>
              </a:spcBef>
            </a:pPr>
            <a:r>
              <a:rPr lang="en-US" sz="2400" dirty="0">
                <a:ea typeface="Times New Roman" pitchFamily="18" charset="0"/>
              </a:rPr>
              <a:t>reject the null hypothesis</a:t>
            </a:r>
          </a:p>
          <a:p>
            <a:pPr lvl="1">
              <a:spcBef>
                <a:spcPct val="25000"/>
              </a:spcBef>
            </a:pPr>
            <a:r>
              <a:rPr lang="en-US" sz="2400" dirty="0">
                <a:ea typeface="Times New Roman" pitchFamily="18" charset="0"/>
              </a:rPr>
              <a:t>fail to reject the null hypothesis</a:t>
            </a:r>
          </a:p>
          <a:p>
            <a:pPr>
              <a:spcBef>
                <a:spcPct val="25000"/>
              </a:spcBef>
            </a:pPr>
            <a:r>
              <a:rPr lang="en-US" sz="2600" dirty="0">
                <a:ea typeface="ＭＳ Ｐゴシック" pitchFamily="34" charset="-128"/>
                <a:sym typeface="Symbol" pitchFamily="18" charset="2"/>
              </a:rPr>
              <a:t>Because your decision is based on a sample, there is the possibility of making the wrong decision.</a:t>
            </a:r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val="2123376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ea typeface="ＭＳ Ｐゴシック" pitchFamily="34" charset="-128"/>
              </a:rPr>
              <a:t>Possible Outcomes and Types of Errors</a:t>
            </a:r>
            <a:endParaRPr lang="en-IN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2007576"/>
            <a:ext cx="5087816" cy="304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200" b="1" dirty="0"/>
              <a:t>Actual Truth of </a:t>
            </a:r>
            <a:r>
              <a:rPr lang="en-US" sz="2200" b="1" i="1" dirty="0"/>
              <a:t>H</a:t>
            </a:r>
            <a:r>
              <a:rPr lang="en-US" sz="2200" b="1" baseline="-25000" dirty="0"/>
              <a:t>0</a:t>
            </a:r>
          </a:p>
        </p:txBody>
      </p:sp>
      <p:graphicFrame>
        <p:nvGraphicFramePr>
          <p:cNvPr id="11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260379"/>
              </p:ext>
            </p:extLst>
          </p:nvPr>
        </p:nvGraphicFramePr>
        <p:xfrm>
          <a:off x="819346" y="2377440"/>
          <a:ext cx="7534275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5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0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+mn-lt"/>
                        </a:rPr>
                        <a:t>Decision</a:t>
                      </a:r>
                    </a:p>
                  </a:txBody>
                  <a:tcPr marL="91447" marR="914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1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  <a:r>
                        <a:rPr lang="en-US" sz="2200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</a:rPr>
                        <a:t> is true</a:t>
                      </a:r>
                    </a:p>
                  </a:txBody>
                  <a:tcPr marL="91447" marR="914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1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  <a:r>
                        <a:rPr lang="en-US" sz="2200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</a:rPr>
                        <a:t> is false</a:t>
                      </a:r>
                    </a:p>
                  </a:txBody>
                  <a:tcPr marL="91447" marR="914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+mn-lt"/>
                        </a:rPr>
                        <a:t>Do not reject </a:t>
                      </a:r>
                      <a:r>
                        <a:rPr lang="en-US" sz="2200" b="1" i="1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  <a:r>
                        <a:rPr lang="en-US" sz="2200" b="1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1447" marR="914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</a:rPr>
                        <a:t>Correct Decision</a:t>
                      </a:r>
                    </a:p>
                  </a:txBody>
                  <a:tcPr marL="91447" marR="914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rgbClr val="002060"/>
                          </a:solidFill>
                          <a:latin typeface="+mn-lt"/>
                        </a:rPr>
                        <a:t>Type II Error</a:t>
                      </a:r>
                    </a:p>
                  </a:txBody>
                  <a:tcPr marL="91447" marR="914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+mn-lt"/>
                        </a:rPr>
                        <a:t>Reject </a:t>
                      </a:r>
                      <a:r>
                        <a:rPr lang="en-US" sz="2200" b="1" i="1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  <a:r>
                        <a:rPr lang="en-US" sz="2200" b="1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1447" marR="914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rgbClr val="62005E"/>
                          </a:solidFill>
                          <a:latin typeface="+mn-lt"/>
                        </a:rPr>
                        <a:t>Type I Error</a:t>
                      </a:r>
                    </a:p>
                  </a:txBody>
                  <a:tcPr marL="91447" marR="914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</a:rPr>
                        <a:t>Correct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Decision</a:t>
                      </a:r>
                      <a:endParaRPr lang="en-US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7" marR="914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Picture 7" descr="A type 1 error occurs if the null hypothesis is rejected when it is true. A type 2 error occurs if the null hypothesis is not reject when it is false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07300"/>
            <a:ext cx="7979864" cy="285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76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C4F62-A1D1-45CF-9612-F37D2B7A6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 as compared to the United State Legal System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45DA5CE-7794-4CBF-A489-8E42C537AA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399" y="1600200"/>
            <a:ext cx="8593313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60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ea typeface="ＭＳ Ｐゴシック" pitchFamily="34" charset="-128"/>
              </a:rPr>
              <a:t>Possible Outcomes and Types of Errors in the Justice System</a:t>
            </a:r>
            <a:endParaRPr lang="en-IN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2007576"/>
            <a:ext cx="5087816" cy="304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200" b="1" dirty="0"/>
              <a:t>Truth About Defendant</a:t>
            </a:r>
            <a:endParaRPr lang="en-US" sz="2200" b="1" baseline="-25000" dirty="0"/>
          </a:p>
        </p:txBody>
      </p:sp>
      <p:graphicFrame>
        <p:nvGraphicFramePr>
          <p:cNvPr id="11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604908"/>
              </p:ext>
            </p:extLst>
          </p:nvPr>
        </p:nvGraphicFramePr>
        <p:xfrm>
          <a:off x="819346" y="2377440"/>
          <a:ext cx="7534275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5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0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+mn-lt"/>
                        </a:rPr>
                        <a:t>Verdict</a:t>
                      </a:r>
                    </a:p>
                  </a:txBody>
                  <a:tcPr marL="91447" marR="914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chemeClr val="tx1"/>
                          </a:solidFill>
                          <a:latin typeface="+mn-lt"/>
                        </a:rPr>
                        <a:t>Innocent</a:t>
                      </a:r>
                    </a:p>
                  </a:txBody>
                  <a:tcPr marL="91447" marR="914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chemeClr val="tx1"/>
                          </a:solidFill>
                          <a:latin typeface="+mn-lt"/>
                        </a:rPr>
                        <a:t>Guilty</a:t>
                      </a:r>
                    </a:p>
                  </a:txBody>
                  <a:tcPr marL="91447" marR="914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+mn-lt"/>
                        </a:rPr>
                        <a:t>Not Guilty</a:t>
                      </a:r>
                      <a:endParaRPr lang="en-US" sz="2200" b="1" baseline="-25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7" marR="914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</a:rPr>
                        <a:t>Justice</a:t>
                      </a:r>
                    </a:p>
                  </a:txBody>
                  <a:tcPr marL="91447" marR="914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rgbClr val="002060"/>
                          </a:solidFill>
                          <a:latin typeface="+mn-lt"/>
                        </a:rPr>
                        <a:t>Type II Error</a:t>
                      </a:r>
                    </a:p>
                  </a:txBody>
                  <a:tcPr marL="91447" marR="914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+mn-lt"/>
                        </a:rPr>
                        <a:t>Guilty</a:t>
                      </a:r>
                      <a:endParaRPr lang="en-US" sz="2200" b="1" baseline="-25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7" marR="914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rgbClr val="62005E"/>
                          </a:solidFill>
                          <a:latin typeface="+mn-lt"/>
                        </a:rPr>
                        <a:t>Type I Error</a:t>
                      </a:r>
                    </a:p>
                  </a:txBody>
                  <a:tcPr marL="91447" marR="914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</a:rPr>
                        <a:t>Justice</a:t>
                      </a:r>
                    </a:p>
                  </a:txBody>
                  <a:tcPr marL="91447" marR="914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2DE52B4-7799-4EDA-9011-6064F3A16028}"/>
              </a:ext>
            </a:extLst>
          </p:cNvPr>
          <p:cNvSpPr txBox="1"/>
          <p:nvPr/>
        </p:nvSpPr>
        <p:spPr>
          <a:xfrm>
            <a:off x="819346" y="3962400"/>
            <a:ext cx="7545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</a:t>
            </a:r>
            <a:r>
              <a:rPr lang="en-US" sz="2000" b="1" dirty="0">
                <a:solidFill>
                  <a:srgbClr val="62005E"/>
                </a:solidFill>
              </a:rPr>
              <a:t>Type I Error </a:t>
            </a:r>
            <a:r>
              <a:rPr lang="en-US" sz="2000" dirty="0"/>
              <a:t>is when an innocent person is convicted of a crime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</a:t>
            </a:r>
            <a:r>
              <a:rPr lang="en-US" sz="2000" b="1" dirty="0">
                <a:solidFill>
                  <a:srgbClr val="002060"/>
                </a:solidFill>
              </a:rPr>
              <a:t>Type II Error </a:t>
            </a:r>
            <a:r>
              <a:rPr lang="en-US" sz="2000" dirty="0"/>
              <a:t>is when a guilty person is set free.</a:t>
            </a:r>
          </a:p>
        </p:txBody>
      </p:sp>
    </p:spTree>
    <p:extLst>
      <p:ext uri="{BB962C8B-B14F-4D97-AF65-F5344CB8AC3E}">
        <p14:creationId xmlns:p14="http://schemas.microsoft.com/office/powerpoint/2010/main" val="2120155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382000" cy="1097280"/>
          </a:xfrm>
        </p:spPr>
        <p:txBody>
          <a:bodyPr/>
          <a:lstStyle/>
          <a:p>
            <a:r>
              <a:rPr lang="en-US" altLang="en-US" sz="3600" dirty="0">
                <a:latin typeface="+mj-lt"/>
              </a:rPr>
              <a:t>Example: Identifying Type I and Type II Errors </a:t>
            </a:r>
            <a:r>
              <a:rPr lang="en-US" altLang="en-US" sz="2000" b="0" dirty="0">
                <a:latin typeface="+mj-lt"/>
              </a:rPr>
              <a:t>(1 of 4)</a:t>
            </a:r>
            <a:endParaRPr lang="en-IN" sz="20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77200" cy="2667000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>
                <a:ea typeface="ＭＳ Ｐゴシック" pitchFamily="34" charset="-128"/>
              </a:rPr>
              <a:t>The USDA limit for salmonella contamination for chicken is 20%. A meat inspector reports that the chicken produced by a company exceeds the USDA limit. You perform a hypothesis test to determine whether the meat inspector</a:t>
            </a:r>
            <a:r>
              <a:rPr lang="en-US" altLang="en-US" sz="2600" dirty="0">
                <a:ea typeface="ＭＳ Ｐゴシック" pitchFamily="34" charset="-128"/>
              </a:rPr>
              <a:t>’</a:t>
            </a:r>
            <a:r>
              <a:rPr lang="en-US" sz="2600" dirty="0">
                <a:ea typeface="ＭＳ Ｐゴシック" pitchFamily="34" charset="-128"/>
              </a:rPr>
              <a:t>s claim is true. When will a type I or type II error occur? Which is more serious? </a:t>
            </a:r>
            <a:r>
              <a:rPr lang="en-US" sz="2000" b="1" dirty="0">
                <a:solidFill>
                  <a:schemeClr val="tx2"/>
                </a:solidFill>
                <a:ea typeface="ＭＳ Ｐゴシック" pitchFamily="34" charset="-128"/>
              </a:rPr>
              <a:t>(Source: United States Department of Agriculture)</a:t>
            </a:r>
            <a:endParaRPr lang="en-IN" sz="2000" b="1" dirty="0"/>
          </a:p>
        </p:txBody>
      </p:sp>
      <p:pic>
        <p:nvPicPr>
          <p:cNvPr id="4" name="Picture 6" descr="A cartoon depicts a chicken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419600"/>
            <a:ext cx="1416788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376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382000" cy="1097280"/>
          </a:xfrm>
        </p:spPr>
        <p:txBody>
          <a:bodyPr/>
          <a:lstStyle/>
          <a:p>
            <a:r>
              <a:rPr lang="en-US" altLang="en-US" sz="3600" dirty="0">
                <a:latin typeface="+mj-lt"/>
              </a:rPr>
              <a:t>Example: Identifying Type I and Type II Errors </a:t>
            </a:r>
            <a:r>
              <a:rPr lang="en-US" altLang="en-US" sz="2000" b="0" dirty="0">
                <a:latin typeface="+mj-lt"/>
              </a:rPr>
              <a:t>(2 of 4)</a:t>
            </a:r>
            <a:endParaRPr lang="en-IN" sz="20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860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ea typeface="ＭＳ Ｐゴシック" pitchFamily="34" charset="-128"/>
              </a:rPr>
              <a:t>Solution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600" dirty="0">
                <a:ea typeface="ＭＳ Ｐゴシック" pitchFamily="34" charset="-128"/>
              </a:rPr>
              <a:t>Let </a:t>
            </a:r>
            <a:r>
              <a:rPr lang="en-US" sz="2600" i="1" dirty="0">
                <a:ea typeface="ＭＳ Ｐゴシック" pitchFamily="34" charset="-128"/>
              </a:rPr>
              <a:t>p</a:t>
            </a:r>
            <a:r>
              <a:rPr lang="en-US" sz="2600" dirty="0">
                <a:ea typeface="ＭＳ Ｐゴシック" pitchFamily="34" charset="-128"/>
              </a:rPr>
              <a:t> represent the proportion of chicken that is contaminated.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600" dirty="0">
                <a:cs typeface="Arial" charset="0"/>
              </a:rPr>
              <a:t>Hypotheses:  </a:t>
            </a:r>
            <a:r>
              <a:rPr lang="en-US" sz="2600" i="1" dirty="0">
                <a:cs typeface="Arial" charset="0"/>
              </a:rPr>
              <a:t>H</a:t>
            </a:r>
            <a:r>
              <a:rPr lang="en-US" sz="2600" baseline="-25000" dirty="0">
                <a:cs typeface="Arial" charset="0"/>
              </a:rPr>
              <a:t>0</a:t>
            </a:r>
            <a:r>
              <a:rPr lang="en-US" sz="2600" dirty="0">
                <a:cs typeface="Arial" charset="0"/>
              </a:rPr>
              <a:t>: </a:t>
            </a:r>
            <a:r>
              <a:rPr lang="en-US" sz="2600" i="1" dirty="0">
                <a:cs typeface="Arial" charset="0"/>
              </a:rPr>
              <a:t>P ≤ </a:t>
            </a:r>
            <a:r>
              <a:rPr lang="en-US" sz="2600" dirty="0">
                <a:cs typeface="Arial" charset="0"/>
              </a:rPr>
              <a:t>0.2</a:t>
            </a:r>
          </a:p>
          <a:p>
            <a:pPr marL="0" indent="1998663">
              <a:spcBef>
                <a:spcPts val="600"/>
              </a:spcBef>
              <a:buNone/>
            </a:pPr>
            <a:r>
              <a:rPr lang="en-US" sz="2600" i="1" dirty="0">
                <a:cs typeface="Arial" charset="0"/>
              </a:rPr>
              <a:t>H</a:t>
            </a:r>
            <a:r>
              <a:rPr lang="en-US" sz="2600" i="1" baseline="-25000" dirty="0">
                <a:cs typeface="Arial" charset="0"/>
              </a:rPr>
              <a:t>a</a:t>
            </a:r>
            <a:r>
              <a:rPr lang="en-US" sz="2600" dirty="0">
                <a:cs typeface="Arial" charset="0"/>
              </a:rPr>
              <a:t>: </a:t>
            </a:r>
            <a:r>
              <a:rPr lang="en-US" sz="2600" i="1" dirty="0">
                <a:cs typeface="Arial" charset="0"/>
              </a:rPr>
              <a:t>P &gt; </a:t>
            </a:r>
            <a:r>
              <a:rPr lang="en-US" sz="2600" dirty="0">
                <a:cs typeface="Arial" charset="0"/>
              </a:rPr>
              <a:t>0.2  </a:t>
            </a:r>
            <a:r>
              <a:rPr lang="en-US" sz="2600" b="1" dirty="0">
                <a:cs typeface="Arial" charset="0"/>
              </a:rPr>
              <a:t>(Claim)</a:t>
            </a:r>
            <a:endParaRPr lang="en-IN" sz="2600" dirty="0"/>
          </a:p>
        </p:txBody>
      </p:sp>
      <p:pic>
        <p:nvPicPr>
          <p:cNvPr id="2" name="Picture 3" descr="A number line p indicates the chicken meets U S D A limits when H 0 is p is less than or equal to 20, and chicken exceeds U S D A limits with H a is p is greater than 0.20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317" y="4114800"/>
            <a:ext cx="5785366" cy="212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76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382000" cy="1097280"/>
          </a:xfrm>
        </p:spPr>
        <p:txBody>
          <a:bodyPr/>
          <a:lstStyle/>
          <a:p>
            <a:r>
              <a:rPr lang="en-US" altLang="en-US" sz="3600" dirty="0">
                <a:latin typeface="+mj-lt"/>
              </a:rPr>
              <a:t>Example: Identifying Type I and Type II Errors </a:t>
            </a:r>
            <a:r>
              <a:rPr lang="en-US" altLang="en-US" sz="2000" b="0" dirty="0">
                <a:latin typeface="+mj-lt"/>
              </a:rPr>
              <a:t>(3 of 4)</a:t>
            </a:r>
            <a:endParaRPr lang="en-IN" sz="20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>
                <a:cs typeface="Arial" charset="0"/>
              </a:rPr>
              <a:t>Hypotheses: </a:t>
            </a:r>
            <a:r>
              <a:rPr lang="en-US" sz="2600" i="1" dirty="0">
                <a:cs typeface="Arial" charset="0"/>
              </a:rPr>
              <a:t>H</a:t>
            </a:r>
            <a:r>
              <a:rPr lang="en-US" sz="2600" baseline="-25000" dirty="0">
                <a:cs typeface="Arial" charset="0"/>
              </a:rPr>
              <a:t>0</a:t>
            </a:r>
            <a:r>
              <a:rPr lang="en-US" sz="2600" dirty="0">
                <a:cs typeface="Arial" charset="0"/>
              </a:rPr>
              <a:t>: </a:t>
            </a:r>
            <a:r>
              <a:rPr lang="en-US" sz="2600" i="1" dirty="0">
                <a:cs typeface="Arial" charset="0"/>
              </a:rPr>
              <a:t>P</a:t>
            </a:r>
            <a:r>
              <a:rPr lang="en-US" sz="2600" dirty="0">
                <a:cs typeface="Arial" charset="0"/>
              </a:rPr>
              <a:t> ≤ 0.2</a:t>
            </a:r>
          </a:p>
          <a:p>
            <a:pPr marL="0" indent="1941513">
              <a:buNone/>
            </a:pPr>
            <a:r>
              <a:rPr lang="en-US" sz="2600" i="1" dirty="0">
                <a:cs typeface="Arial" charset="0"/>
              </a:rPr>
              <a:t>H</a:t>
            </a:r>
            <a:r>
              <a:rPr lang="en-US" sz="2600" i="1" baseline="-25000" dirty="0">
                <a:cs typeface="Arial" charset="0"/>
              </a:rPr>
              <a:t>a</a:t>
            </a:r>
            <a:r>
              <a:rPr lang="en-US" sz="2600" dirty="0">
                <a:cs typeface="Arial" charset="0"/>
              </a:rPr>
              <a:t>: </a:t>
            </a:r>
            <a:r>
              <a:rPr lang="en-US" sz="2600" i="1" dirty="0">
                <a:cs typeface="Arial" charset="0"/>
              </a:rPr>
              <a:t>P</a:t>
            </a:r>
            <a:r>
              <a:rPr lang="en-US" sz="2600" dirty="0">
                <a:cs typeface="Arial" charset="0"/>
              </a:rPr>
              <a:t> &gt; 0.2  </a:t>
            </a:r>
            <a:r>
              <a:rPr lang="en-US" sz="2600" b="1" dirty="0">
                <a:cs typeface="Arial" charset="0"/>
              </a:rPr>
              <a:t>(Claim)</a:t>
            </a:r>
          </a:p>
          <a:p>
            <a:pPr marL="0" indent="0">
              <a:buNone/>
            </a:pPr>
            <a:r>
              <a:rPr lang="en-US" sz="2600" dirty="0"/>
              <a:t>A type I error is rejecting </a:t>
            </a:r>
            <a:r>
              <a:rPr lang="en-US" sz="2600" i="1" dirty="0"/>
              <a:t>H</a:t>
            </a:r>
            <a:r>
              <a:rPr lang="en-US" sz="2600" baseline="-25000" dirty="0"/>
              <a:t>0</a:t>
            </a:r>
            <a:r>
              <a:rPr lang="en-US" sz="2600" dirty="0"/>
              <a:t> when it is true.  </a:t>
            </a:r>
          </a:p>
          <a:p>
            <a:pPr marL="0" indent="0">
              <a:buNone/>
            </a:pPr>
            <a:r>
              <a:rPr lang="en-US" sz="2600" b="1" dirty="0"/>
              <a:t>The actual proportion of contaminated chicken is less than or equal to 0.2, but you decide to reject </a:t>
            </a:r>
            <a:r>
              <a:rPr lang="en-US" sz="2600" b="1" i="1" dirty="0"/>
              <a:t>H</a:t>
            </a:r>
            <a:r>
              <a:rPr lang="en-US" sz="2600" b="1" baseline="-25000" dirty="0"/>
              <a:t>0</a:t>
            </a:r>
            <a:r>
              <a:rPr lang="en-US" sz="2600" b="1" dirty="0"/>
              <a:t>.</a:t>
            </a:r>
          </a:p>
          <a:p>
            <a:pPr marL="0" indent="0">
              <a:buNone/>
            </a:pPr>
            <a:r>
              <a:rPr lang="en-US" sz="2600" dirty="0"/>
              <a:t>A type II error is failing to reject </a:t>
            </a:r>
            <a:r>
              <a:rPr lang="en-US" sz="2600" i="1" dirty="0"/>
              <a:t>H</a:t>
            </a:r>
            <a:r>
              <a:rPr lang="en-US" sz="2600" baseline="-25000" dirty="0"/>
              <a:t>0</a:t>
            </a:r>
            <a:r>
              <a:rPr lang="en-US" sz="2600" dirty="0"/>
              <a:t> when it is false.  </a:t>
            </a:r>
          </a:p>
          <a:p>
            <a:pPr marL="0" indent="0">
              <a:buNone/>
            </a:pPr>
            <a:r>
              <a:rPr lang="en-US" sz="2600" b="1" dirty="0"/>
              <a:t>The actual proportion of contaminated chicken is greater than 0.2, but you do not reject </a:t>
            </a:r>
            <a:r>
              <a:rPr lang="en-US" sz="2600" b="1" i="1" dirty="0"/>
              <a:t>H</a:t>
            </a:r>
            <a:r>
              <a:rPr lang="en-US" sz="2600" b="1" baseline="-25000" dirty="0"/>
              <a:t>0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123376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382000" cy="1097280"/>
          </a:xfrm>
        </p:spPr>
        <p:txBody>
          <a:bodyPr/>
          <a:lstStyle/>
          <a:p>
            <a:r>
              <a:rPr lang="en-US" altLang="en-US" sz="3600" dirty="0">
                <a:latin typeface="+mj-lt"/>
              </a:rPr>
              <a:t>Example: Identifying Type I and Type II Errors </a:t>
            </a:r>
            <a:r>
              <a:rPr lang="en-US" altLang="en-US" sz="2000" b="0" dirty="0">
                <a:latin typeface="+mj-lt"/>
              </a:rPr>
              <a:t>(4 of 4)</a:t>
            </a:r>
            <a:endParaRPr lang="en-IN" sz="20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marL="255600" indent="-255600">
              <a:buClr>
                <a:schemeClr val="accent1"/>
              </a:buClr>
              <a:buNone/>
              <a:defRPr/>
            </a:pPr>
            <a:r>
              <a:rPr lang="en-US" sz="2600" dirty="0">
                <a:cs typeface="Arial" charset="0"/>
              </a:rPr>
              <a:t>Hypotheses: </a:t>
            </a:r>
            <a:r>
              <a:rPr lang="en-US" sz="2600" i="1" dirty="0">
                <a:cs typeface="Arial" charset="0"/>
              </a:rPr>
              <a:t>H</a:t>
            </a:r>
            <a:r>
              <a:rPr lang="en-US" sz="2600" baseline="-25000" dirty="0">
                <a:cs typeface="Arial" charset="0"/>
              </a:rPr>
              <a:t>0</a:t>
            </a:r>
            <a:r>
              <a:rPr lang="en-US" sz="2600" dirty="0">
                <a:cs typeface="Arial" charset="0"/>
              </a:rPr>
              <a:t>: </a:t>
            </a:r>
            <a:r>
              <a:rPr lang="en-US" sz="2600" i="1" dirty="0">
                <a:cs typeface="Arial" charset="0"/>
              </a:rPr>
              <a:t>P</a:t>
            </a:r>
            <a:r>
              <a:rPr lang="en-US" sz="2600" dirty="0">
                <a:cs typeface="Arial" charset="0"/>
              </a:rPr>
              <a:t> ≤ 0.2</a:t>
            </a:r>
          </a:p>
          <a:p>
            <a:pPr marL="255588" indent="1685925">
              <a:buClr>
                <a:schemeClr val="accent1"/>
              </a:buClr>
              <a:buNone/>
              <a:defRPr/>
            </a:pPr>
            <a:r>
              <a:rPr lang="en-US" sz="2600" i="1" dirty="0">
                <a:cs typeface="Arial" charset="0"/>
              </a:rPr>
              <a:t>H</a:t>
            </a:r>
            <a:r>
              <a:rPr lang="en-US" sz="2600" i="1" baseline="-25000" dirty="0">
                <a:cs typeface="Arial" charset="0"/>
              </a:rPr>
              <a:t>a</a:t>
            </a:r>
            <a:r>
              <a:rPr lang="en-US" sz="2600" dirty="0">
                <a:cs typeface="Arial" charset="0"/>
              </a:rPr>
              <a:t>: </a:t>
            </a:r>
            <a:r>
              <a:rPr lang="en-US" sz="2600" i="1" dirty="0">
                <a:cs typeface="Arial" charset="0"/>
              </a:rPr>
              <a:t>P</a:t>
            </a:r>
            <a:r>
              <a:rPr lang="en-US" sz="2600" dirty="0">
                <a:cs typeface="Arial" charset="0"/>
              </a:rPr>
              <a:t> &gt; 0.2  </a:t>
            </a:r>
            <a:r>
              <a:rPr lang="en-US" sz="2600" b="1" dirty="0">
                <a:cs typeface="Arial" charset="0"/>
              </a:rPr>
              <a:t>(Claim)</a:t>
            </a:r>
          </a:p>
          <a:p>
            <a:pPr marL="255600" indent="-255600">
              <a:defRPr/>
            </a:pPr>
            <a:r>
              <a:rPr lang="en-US" sz="2600" dirty="0">
                <a:cs typeface="Arial" charset="0"/>
              </a:rPr>
              <a:t>With a type I error, you might create a health scare and hurt the sales of chicken producers who were actually meeting the USDA limits. </a:t>
            </a:r>
          </a:p>
          <a:p>
            <a:pPr marL="255600" indent="-255600">
              <a:defRPr/>
            </a:pPr>
            <a:r>
              <a:rPr lang="en-US" sz="2600" dirty="0">
                <a:cs typeface="Arial" charset="0"/>
              </a:rPr>
              <a:t>With a type II error, you could be allowing chicken that exceeded the USDA contamination limit to be sold to consumers. </a:t>
            </a:r>
          </a:p>
          <a:p>
            <a:pPr marL="255600" indent="-255600">
              <a:defRPr/>
            </a:pPr>
            <a:r>
              <a:rPr lang="en-US" sz="2600" dirty="0">
                <a:cs typeface="Arial" charset="0"/>
              </a:rPr>
              <a:t>A type II error is more serious because it could result in sickness or even death.</a:t>
            </a:r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val="2123376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ea typeface="ＭＳ Ｐゴシック" pitchFamily="34" charset="-128"/>
              </a:rPr>
              <a:t>Chapter Outline</a:t>
            </a:r>
            <a:endParaRPr lang="en-IN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5600" indent="-255600">
              <a:buNone/>
              <a:defRPr/>
            </a:pPr>
            <a:r>
              <a:rPr lang="en-US" sz="2600" dirty="0">
                <a:solidFill>
                  <a:srgbClr val="007FA3"/>
                </a:solidFill>
              </a:rPr>
              <a:t>7.1</a:t>
            </a:r>
            <a:r>
              <a:rPr lang="en-US" sz="2600" dirty="0"/>
              <a:t> Introduction to Hypothesis Testing</a:t>
            </a:r>
          </a:p>
          <a:p>
            <a:pPr marL="255600" indent="-255600">
              <a:buNone/>
              <a:defRPr/>
            </a:pPr>
            <a:r>
              <a:rPr lang="en-US" sz="2600" dirty="0">
                <a:solidFill>
                  <a:srgbClr val="007FA3"/>
                </a:solidFill>
              </a:rPr>
              <a:t>7.2</a:t>
            </a:r>
            <a:r>
              <a:rPr lang="en-US" sz="2600" dirty="0"/>
              <a:t> Hypothesis Testing for the Mean (</a:t>
            </a:r>
            <a:r>
              <a:rPr lang="en-US" sz="2600" i="1" dirty="0">
                <a:sym typeface="Symbol"/>
              </a:rPr>
              <a:t></a:t>
            </a:r>
            <a:r>
              <a:rPr lang="en-US" sz="2600" dirty="0">
                <a:sym typeface="Symbol"/>
              </a:rPr>
              <a:t> Known</a:t>
            </a:r>
            <a:r>
              <a:rPr lang="en-US" sz="2600" dirty="0"/>
              <a:t>)</a:t>
            </a:r>
          </a:p>
          <a:p>
            <a:pPr marL="255600" indent="-255600">
              <a:buNone/>
              <a:defRPr/>
            </a:pPr>
            <a:r>
              <a:rPr lang="en-US" sz="2600" dirty="0">
                <a:solidFill>
                  <a:srgbClr val="007FA3"/>
                </a:solidFill>
              </a:rPr>
              <a:t>7.3</a:t>
            </a:r>
            <a:r>
              <a:rPr lang="en-US" sz="2600" dirty="0"/>
              <a:t> Hypothesis Testing for the Mean (</a:t>
            </a:r>
            <a:r>
              <a:rPr lang="en-US" sz="2600" i="1" dirty="0">
                <a:sym typeface="Symbol"/>
              </a:rPr>
              <a:t></a:t>
            </a:r>
            <a:r>
              <a:rPr lang="en-US" sz="2600" dirty="0">
                <a:sym typeface="Symbol"/>
              </a:rPr>
              <a:t> Unknown</a:t>
            </a:r>
            <a:r>
              <a:rPr lang="en-US" sz="2600" dirty="0"/>
              <a:t>)</a:t>
            </a:r>
          </a:p>
          <a:p>
            <a:pPr marL="255600" indent="-255600">
              <a:buNone/>
              <a:defRPr/>
            </a:pPr>
            <a:r>
              <a:rPr lang="en-US" sz="2600" dirty="0">
                <a:solidFill>
                  <a:srgbClr val="007FA3"/>
                </a:solidFill>
              </a:rPr>
              <a:t>7.4</a:t>
            </a:r>
            <a:r>
              <a:rPr lang="en-US" sz="2600" dirty="0"/>
              <a:t> Hypothesis Testing for Proportions</a:t>
            </a:r>
          </a:p>
          <a:p>
            <a:pPr marL="569913" indent="-569913">
              <a:buNone/>
              <a:defRPr/>
            </a:pPr>
            <a:r>
              <a:rPr lang="en-US" sz="2600" dirty="0">
                <a:solidFill>
                  <a:srgbClr val="007FA3"/>
                </a:solidFill>
              </a:rPr>
              <a:t>7.5</a:t>
            </a:r>
            <a:r>
              <a:rPr lang="en-US" sz="2600" dirty="0"/>
              <a:t> Hypothesis Testing for Variance and Standard Deviation</a:t>
            </a:r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val="597709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ea typeface="ＭＳ Ｐゴシック" pitchFamily="34" charset="-128"/>
              </a:rPr>
              <a:t>Level of Significance</a:t>
            </a:r>
            <a:endParaRPr lang="en-IN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724400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n-US" sz="2800" b="1" dirty="0">
                <a:ea typeface="ＭＳ Ｐゴシック" pitchFamily="34" charset="-128"/>
              </a:rPr>
              <a:t>Level of significance </a:t>
            </a:r>
          </a:p>
          <a:p>
            <a:r>
              <a:rPr lang="en-US" sz="2600" dirty="0">
                <a:ea typeface="ＭＳ Ｐゴシック" pitchFamily="34" charset="-128"/>
              </a:rPr>
              <a:t>Your maximum allowable probability of making a type I error.</a:t>
            </a:r>
          </a:p>
          <a:p>
            <a:pPr lvl="1"/>
            <a:r>
              <a:rPr lang="en-US" sz="2400" dirty="0">
                <a:ea typeface="Times New Roman" pitchFamily="18" charset="0"/>
              </a:rPr>
              <a:t>Denoted by </a:t>
            </a:r>
            <a:r>
              <a:rPr lang="en-US" sz="2400" i="1" dirty="0">
                <a:ea typeface="Times New Roman" pitchFamily="18" charset="0"/>
                <a:sym typeface="Symbol" pitchFamily="18" charset="2"/>
              </a:rPr>
              <a:t></a:t>
            </a:r>
            <a:r>
              <a:rPr lang="en-US" sz="2400" dirty="0">
                <a:ea typeface="Times New Roman" pitchFamily="18" charset="0"/>
                <a:sym typeface="Symbol" pitchFamily="18" charset="2"/>
              </a:rPr>
              <a:t>, the lowercase Greek letter alpha.</a:t>
            </a:r>
          </a:p>
          <a:p>
            <a:pPr>
              <a:spcBef>
                <a:spcPts val="1000"/>
              </a:spcBef>
            </a:pPr>
            <a:r>
              <a:rPr lang="en-US" sz="2600" dirty="0">
                <a:ea typeface="ＭＳ Ｐゴシック" pitchFamily="34" charset="-128"/>
              </a:rPr>
              <a:t>By setting the level of significance at a small value, you are saying that you want the probability of rejecting a true null hypothesis to be small.</a:t>
            </a:r>
          </a:p>
          <a:p>
            <a:pPr>
              <a:spcBef>
                <a:spcPts val="1000"/>
              </a:spcBef>
            </a:pPr>
            <a:r>
              <a:rPr lang="en-US" sz="2600" dirty="0">
                <a:ea typeface="ＭＳ Ｐゴシック" pitchFamily="34" charset="-128"/>
                <a:sym typeface="Symbol" pitchFamily="18" charset="2"/>
              </a:rPr>
              <a:t>Commonly used levels of significance:</a:t>
            </a:r>
          </a:p>
          <a:p>
            <a:pPr lvl="1"/>
            <a:r>
              <a:rPr lang="en-US" sz="2400" i="1" dirty="0">
                <a:ea typeface="Times New Roman" pitchFamily="18" charset="0"/>
                <a:sym typeface="Symbol" pitchFamily="18" charset="2"/>
              </a:rPr>
              <a:t></a:t>
            </a:r>
            <a:r>
              <a:rPr lang="en-US" sz="2400" dirty="0">
                <a:ea typeface="Times New Roman" pitchFamily="18" charset="0"/>
                <a:sym typeface="Symbol" pitchFamily="18" charset="2"/>
              </a:rPr>
              <a:t> = 0.10</a:t>
            </a:r>
            <a:r>
              <a:rPr lang="en-US" sz="2400" i="1" dirty="0">
                <a:ea typeface="Times New Roman" pitchFamily="18" charset="0"/>
                <a:sym typeface="Symbol" pitchFamily="18" charset="2"/>
              </a:rPr>
              <a:t>	</a:t>
            </a:r>
            <a:r>
              <a:rPr lang="en-US" sz="2400" dirty="0">
                <a:ea typeface="Times New Roman" pitchFamily="18" charset="0"/>
                <a:sym typeface="Symbol" pitchFamily="18" charset="2"/>
              </a:rPr>
              <a:t> = 0.05	</a:t>
            </a:r>
            <a:r>
              <a:rPr lang="en-US" sz="2400" i="1" dirty="0">
                <a:ea typeface="Times New Roman" pitchFamily="18" charset="0"/>
                <a:sym typeface="Symbol" pitchFamily="18" charset="2"/>
              </a:rPr>
              <a:t></a:t>
            </a:r>
            <a:r>
              <a:rPr lang="en-US" sz="2400" dirty="0">
                <a:ea typeface="Times New Roman" pitchFamily="18" charset="0"/>
                <a:sym typeface="Symbol" pitchFamily="18" charset="2"/>
              </a:rPr>
              <a:t> = 0.01</a:t>
            </a:r>
          </a:p>
          <a:p>
            <a:pPr>
              <a:spcBef>
                <a:spcPts val="1000"/>
              </a:spcBef>
            </a:pPr>
            <a:r>
              <a:rPr lang="en-US" sz="2600" i="1" dirty="0">
                <a:ea typeface="ＭＳ Ｐゴシック" pitchFamily="34" charset="-128"/>
                <a:sym typeface="Symbol" pitchFamily="18" charset="2"/>
              </a:rPr>
              <a:t>P</a:t>
            </a:r>
            <a:r>
              <a:rPr lang="en-US" sz="2600" dirty="0">
                <a:ea typeface="ＭＳ Ｐゴシック" pitchFamily="34" charset="-128"/>
                <a:sym typeface="Symbol" pitchFamily="18" charset="2"/>
              </a:rPr>
              <a:t>(type II error) = </a:t>
            </a:r>
            <a:r>
              <a:rPr lang="el-GR" sz="2600" i="1" dirty="0">
                <a:ea typeface="ＭＳ Ｐゴシック" pitchFamily="34" charset="-128"/>
                <a:sym typeface="Symbol" pitchFamily="18" charset="2"/>
              </a:rPr>
              <a:t>β</a:t>
            </a:r>
            <a:r>
              <a:rPr lang="en-US" sz="2600" dirty="0">
                <a:ea typeface="ＭＳ Ｐゴシック" pitchFamily="34" charset="-128"/>
                <a:sym typeface="Symbol" pitchFamily="18" charset="2"/>
              </a:rPr>
              <a:t> (beta)</a:t>
            </a:r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val="2123376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ea typeface="ＭＳ Ｐゴシック" pitchFamily="34" charset="-128"/>
              </a:rPr>
              <a:t>Statistical Tests</a:t>
            </a:r>
            <a:endParaRPr lang="en-IN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0284"/>
            <a:ext cx="8534400" cy="1978716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After stating the null and alternative hypotheses and specifying the level of significance, a random sample is taken from the population and sample statistics are calculated.</a:t>
            </a:r>
          </a:p>
          <a:p>
            <a:r>
              <a:rPr lang="en-US" sz="2400" dirty="0">
                <a:ea typeface="ＭＳ Ｐゴシック" pitchFamily="34" charset="-128"/>
              </a:rPr>
              <a:t>The statistic that is compared with the parameter in the null hypothesis is called the </a:t>
            </a:r>
            <a:r>
              <a:rPr lang="en-US" sz="2400" b="1" dirty="0">
                <a:ea typeface="ＭＳ Ｐゴシック" pitchFamily="34" charset="-128"/>
              </a:rPr>
              <a:t>test statistic</a:t>
            </a:r>
            <a:r>
              <a:rPr lang="en-US" sz="2400" dirty="0">
                <a:ea typeface="ＭＳ Ｐゴシック" pitchFamily="34" charset="-128"/>
              </a:rPr>
              <a:t>.</a:t>
            </a:r>
            <a:endParaRPr lang="en-IN" sz="2400" dirty="0"/>
          </a:p>
        </p:txBody>
      </p:sp>
      <p:pic>
        <p:nvPicPr>
          <p:cNvPr id="4" name="Picture 3" descr="A table lists test and standardized test statistics for three population parameters: for mu, test statistic is x bar and standardized test statistic is z (section 7.2, sigma known) or t (section 7.3, sigma unknown); for p, test statistic is p hat and standardized is z (section 7.4); for sigma squared, test statistic is s squared and standardized is chi squared (section 7.5)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94" y="3579174"/>
            <a:ext cx="7988367" cy="271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76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>
                <a:latin typeface="+mj-lt"/>
                <a:ea typeface="ＭＳ Ｐゴシック" pitchFamily="34" charset="-128"/>
              </a:rPr>
              <a:t>P</a:t>
            </a:r>
            <a:r>
              <a:rPr lang="en-US" sz="3600" dirty="0">
                <a:latin typeface="+mj-lt"/>
                <a:ea typeface="ＭＳ Ｐゴシック" pitchFamily="34" charset="-128"/>
              </a:rPr>
              <a:t>-values</a:t>
            </a:r>
            <a:endParaRPr lang="en-IN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>
              <a:buNone/>
            </a:pPr>
            <a:r>
              <a:rPr lang="en-US" sz="2800" b="1" i="1" dirty="0">
                <a:ea typeface="ＭＳ Ｐゴシック" pitchFamily="34" charset="-128"/>
              </a:rPr>
              <a:t>P</a:t>
            </a:r>
            <a:r>
              <a:rPr lang="en-US" sz="2800" b="1" dirty="0">
                <a:ea typeface="ＭＳ Ｐゴシック" pitchFamily="34" charset="-128"/>
              </a:rPr>
              <a:t>-value </a:t>
            </a:r>
            <a:r>
              <a:rPr lang="en-US" sz="2800" dirty="0">
                <a:ea typeface="ＭＳ Ｐゴシック" pitchFamily="34" charset="-128"/>
              </a:rPr>
              <a:t>(or </a:t>
            </a:r>
            <a:r>
              <a:rPr lang="en-US" sz="2800" b="1" dirty="0">
                <a:ea typeface="ＭＳ Ｐゴシック" pitchFamily="34" charset="-128"/>
              </a:rPr>
              <a:t>probability</a:t>
            </a:r>
            <a:r>
              <a:rPr lang="en-US" sz="2800" dirty="0">
                <a:ea typeface="ＭＳ Ｐゴシック" pitchFamily="34" charset="-128"/>
              </a:rPr>
              <a:t> </a:t>
            </a:r>
            <a:r>
              <a:rPr lang="en-US" sz="2800" b="1" dirty="0">
                <a:ea typeface="ＭＳ Ｐゴシック" pitchFamily="34" charset="-128"/>
              </a:rPr>
              <a:t>value</a:t>
            </a:r>
            <a:r>
              <a:rPr lang="en-US" sz="2800" dirty="0">
                <a:ea typeface="ＭＳ Ｐゴシック" pitchFamily="34" charset="-128"/>
              </a:rPr>
              <a:t>) </a:t>
            </a:r>
          </a:p>
          <a:p>
            <a:r>
              <a:rPr lang="en-US" sz="2600" dirty="0">
                <a:ea typeface="ＭＳ Ｐゴシック" pitchFamily="34" charset="-128"/>
              </a:rPr>
              <a:t>The probability, if the null hypothesis is true, of obtaining a sample statistic with a value as extreme or more extreme than the one determined from the sample data.</a:t>
            </a:r>
          </a:p>
          <a:p>
            <a:r>
              <a:rPr lang="en-US" sz="2600" dirty="0">
                <a:ea typeface="ＭＳ Ｐゴシック" pitchFamily="34" charset="-128"/>
              </a:rPr>
              <a:t>Depends on the nature of the test.  </a:t>
            </a:r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val="2123376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ea typeface="ＭＳ Ｐゴシック" pitchFamily="34" charset="-128"/>
              </a:rPr>
              <a:t>Nature of the Test</a:t>
            </a:r>
            <a:endParaRPr lang="en-IN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>
                <a:ea typeface="ＭＳ Ｐゴシック" pitchFamily="34" charset="-128"/>
              </a:rPr>
              <a:t>Three types of hypothesis tests</a:t>
            </a:r>
          </a:p>
          <a:p>
            <a:pPr lvl="1"/>
            <a:r>
              <a:rPr lang="en-US" sz="2400" dirty="0">
                <a:ea typeface="Times New Roman" pitchFamily="18" charset="0"/>
              </a:rPr>
              <a:t>left-tailed test</a:t>
            </a:r>
          </a:p>
          <a:p>
            <a:pPr lvl="1"/>
            <a:r>
              <a:rPr lang="en-US" sz="2400" dirty="0">
                <a:ea typeface="Times New Roman" pitchFamily="18" charset="0"/>
              </a:rPr>
              <a:t>right-tailed test </a:t>
            </a:r>
          </a:p>
          <a:p>
            <a:pPr lvl="1"/>
            <a:r>
              <a:rPr lang="en-US" sz="2400" dirty="0">
                <a:ea typeface="Times New Roman" pitchFamily="18" charset="0"/>
              </a:rPr>
              <a:t>two-tailed test </a:t>
            </a:r>
          </a:p>
          <a:p>
            <a:r>
              <a:rPr lang="en-US" sz="2600" dirty="0">
                <a:ea typeface="ＭＳ Ｐゴシック" pitchFamily="34" charset="-128"/>
              </a:rPr>
              <a:t>The type of test depends on the region of the sampling distribution that favors a rejection of </a:t>
            </a:r>
            <a:r>
              <a:rPr lang="en-US" sz="2600" i="1" dirty="0">
                <a:ea typeface="ＭＳ Ｐゴシック" pitchFamily="34" charset="-128"/>
              </a:rPr>
              <a:t>H</a:t>
            </a:r>
            <a:r>
              <a:rPr lang="en-US" sz="2600" baseline="-25000" dirty="0">
                <a:ea typeface="ＭＳ Ｐゴシック" pitchFamily="34" charset="-128"/>
              </a:rPr>
              <a:t>0</a:t>
            </a:r>
            <a:r>
              <a:rPr lang="en-US" sz="2600" dirty="0">
                <a:ea typeface="ＭＳ Ｐゴシック" pitchFamily="34" charset="-128"/>
              </a:rPr>
              <a:t>.</a:t>
            </a:r>
          </a:p>
          <a:p>
            <a:r>
              <a:rPr lang="en-US" sz="2600" dirty="0">
                <a:ea typeface="ＭＳ Ｐゴシック" pitchFamily="34" charset="-128"/>
              </a:rPr>
              <a:t>This region is indicated by the alternative hypothesis.</a:t>
            </a:r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val="2123376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ea typeface="ＭＳ Ｐゴシック" pitchFamily="34" charset="-128"/>
              </a:rPr>
              <a:t>Left-tailed Test</a:t>
            </a:r>
            <a:endParaRPr lang="en-IN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66888"/>
          </a:xfrm>
        </p:spPr>
        <p:txBody>
          <a:bodyPr/>
          <a:lstStyle/>
          <a:p>
            <a:r>
              <a:rPr lang="en-US" sz="2600" dirty="0">
                <a:ea typeface="ＭＳ Ｐゴシック" pitchFamily="34" charset="-128"/>
              </a:rPr>
              <a:t>The alternative hypothesis </a:t>
            </a:r>
            <a:r>
              <a:rPr lang="en-US" sz="2600" i="1" dirty="0">
                <a:ea typeface="ＭＳ Ｐゴシック" pitchFamily="34" charset="-128"/>
              </a:rPr>
              <a:t>H</a:t>
            </a:r>
            <a:r>
              <a:rPr lang="en-US" sz="2600" i="1" baseline="-25000" dirty="0">
                <a:ea typeface="ＭＳ Ｐゴシック" pitchFamily="34" charset="-128"/>
              </a:rPr>
              <a:t>a</a:t>
            </a:r>
            <a:r>
              <a:rPr lang="en-US" sz="2600" dirty="0">
                <a:ea typeface="ＭＳ Ｐゴシック" pitchFamily="34" charset="-128"/>
              </a:rPr>
              <a:t> contains the less-than inequality symbol (</a:t>
            </a:r>
            <a:r>
              <a:rPr lang="en-US" sz="2600" dirty="0">
                <a:ea typeface="ＭＳ Ｐゴシック" pitchFamily="34" charset="-128"/>
                <a:sym typeface="Symbol" pitchFamily="18" charset="2"/>
              </a:rPr>
              <a:t>&lt;).</a:t>
            </a:r>
          </a:p>
          <a:p>
            <a:pPr marL="0" indent="519113">
              <a:spcBef>
                <a:spcPct val="20000"/>
              </a:spcBef>
              <a:buNone/>
            </a:pPr>
            <a:r>
              <a:rPr lang="en-US" sz="2600" i="1" dirty="0"/>
              <a:t>H</a:t>
            </a:r>
            <a:r>
              <a:rPr lang="en-US" sz="2600" baseline="-25000" dirty="0"/>
              <a:t>0</a:t>
            </a:r>
            <a:r>
              <a:rPr lang="en-US" sz="2600" dirty="0"/>
              <a:t>: </a:t>
            </a:r>
            <a:r>
              <a:rPr lang="el-GR" sz="2600" i="1" dirty="0"/>
              <a:t>μ</a:t>
            </a:r>
            <a:r>
              <a:rPr lang="en-US" sz="2600" i="1" dirty="0"/>
              <a:t>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≥</a:t>
            </a:r>
            <a:r>
              <a:rPr lang="en-US" sz="2600" dirty="0"/>
              <a:t> </a:t>
            </a:r>
            <a:r>
              <a:rPr lang="en-US" sz="2600" i="1" dirty="0"/>
              <a:t>k</a:t>
            </a:r>
          </a:p>
          <a:p>
            <a:pPr marL="0" indent="519113">
              <a:spcBef>
                <a:spcPct val="20000"/>
              </a:spcBef>
              <a:buNone/>
            </a:pPr>
            <a:r>
              <a:rPr lang="en-US" sz="2600" i="1" dirty="0">
                <a:sym typeface="Symbol" pitchFamily="18" charset="2"/>
              </a:rPr>
              <a:t>H</a:t>
            </a:r>
            <a:r>
              <a:rPr lang="en-US" sz="2600" i="1" baseline="-25000" dirty="0"/>
              <a:t>a</a:t>
            </a:r>
            <a:r>
              <a:rPr lang="en-US" sz="2600" dirty="0"/>
              <a:t>: </a:t>
            </a:r>
            <a:r>
              <a:rPr lang="el-GR" sz="2600" i="1" dirty="0"/>
              <a:t>μ</a:t>
            </a:r>
            <a:r>
              <a:rPr lang="en-US" sz="2600" i="1" dirty="0"/>
              <a:t> </a:t>
            </a:r>
            <a:r>
              <a:rPr lang="en-US" sz="2600" dirty="0"/>
              <a:t>&lt;</a:t>
            </a:r>
            <a:r>
              <a:rPr lang="en-US" sz="2600" i="1" dirty="0">
                <a:sym typeface="Symbol" pitchFamily="18" charset="2"/>
              </a:rPr>
              <a:t> k </a:t>
            </a:r>
            <a:endParaRPr lang="en-IN" sz="2600" dirty="0"/>
          </a:p>
        </p:txBody>
      </p:sp>
      <p:pic>
        <p:nvPicPr>
          <p:cNvPr id="8" name="Picture 7" descr="A standard normal curve has area P shaded to the left of the test statistic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7" y="3682917"/>
            <a:ext cx="7273520" cy="268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76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ea typeface="ＭＳ Ｐゴシック" pitchFamily="34" charset="-128"/>
              </a:rPr>
              <a:t>Right-tailed Test</a:t>
            </a:r>
            <a:endParaRPr lang="en-IN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9049"/>
          </a:xfrm>
        </p:spPr>
        <p:txBody>
          <a:bodyPr/>
          <a:lstStyle/>
          <a:p>
            <a:r>
              <a:rPr lang="en-US" sz="2600" dirty="0">
                <a:ea typeface="ＭＳ Ｐゴシック" pitchFamily="34" charset="-128"/>
              </a:rPr>
              <a:t>The alternative hypothesis </a:t>
            </a:r>
            <a:r>
              <a:rPr lang="en-US" sz="2600" i="1" dirty="0">
                <a:ea typeface="ＭＳ Ｐゴシック" pitchFamily="34" charset="-128"/>
              </a:rPr>
              <a:t>H</a:t>
            </a:r>
            <a:r>
              <a:rPr lang="en-US" sz="2600" i="1" baseline="-25000" dirty="0">
                <a:ea typeface="ＭＳ Ｐゴシック" pitchFamily="34" charset="-128"/>
              </a:rPr>
              <a:t>a</a:t>
            </a:r>
            <a:r>
              <a:rPr lang="en-US" sz="2600" dirty="0">
                <a:ea typeface="ＭＳ Ｐゴシック" pitchFamily="34" charset="-128"/>
              </a:rPr>
              <a:t> contains the greater-than inequality symbol (</a:t>
            </a:r>
            <a:r>
              <a:rPr lang="en-US" sz="2600" dirty="0">
                <a:ea typeface="ＭＳ Ｐゴシック" pitchFamily="34" charset="-128"/>
                <a:sym typeface="Symbol" pitchFamily="18" charset="2"/>
              </a:rPr>
              <a:t>&gt;).</a:t>
            </a:r>
          </a:p>
          <a:p>
            <a:pPr marL="0" indent="519113">
              <a:spcBef>
                <a:spcPct val="20000"/>
              </a:spcBef>
              <a:buNone/>
            </a:pPr>
            <a:r>
              <a:rPr lang="en-US" sz="2600" i="1" dirty="0"/>
              <a:t>H</a:t>
            </a:r>
            <a:r>
              <a:rPr lang="en-US" sz="2600" baseline="-25000" dirty="0"/>
              <a:t>0</a:t>
            </a:r>
            <a:r>
              <a:rPr lang="en-US" sz="2600" dirty="0"/>
              <a:t>: </a:t>
            </a:r>
            <a:r>
              <a:rPr lang="el-GR" sz="2600" i="1" dirty="0"/>
              <a:t>μ</a:t>
            </a:r>
            <a:r>
              <a:rPr lang="en-US" sz="2600" i="1" dirty="0"/>
              <a:t> </a:t>
            </a:r>
            <a:r>
              <a:rPr lang="en-US" sz="2600" dirty="0">
                <a:cs typeface="Times New Roman" pitchFamily="18" charset="0"/>
                <a:sym typeface="Symbol" pitchFamily="18" charset="2"/>
              </a:rPr>
              <a:t>≤</a:t>
            </a:r>
            <a:r>
              <a:rPr lang="en-US" sz="2600" dirty="0"/>
              <a:t> </a:t>
            </a:r>
            <a:r>
              <a:rPr lang="en-US" sz="2600" i="1" dirty="0"/>
              <a:t>k</a:t>
            </a:r>
          </a:p>
          <a:p>
            <a:pPr marL="0" indent="519113">
              <a:spcBef>
                <a:spcPct val="20000"/>
              </a:spcBef>
              <a:buNone/>
            </a:pPr>
            <a:r>
              <a:rPr lang="en-US" sz="2600" i="1" dirty="0">
                <a:sym typeface="Symbol" pitchFamily="18" charset="2"/>
              </a:rPr>
              <a:t>H</a:t>
            </a:r>
            <a:r>
              <a:rPr lang="en-US" sz="2600" i="1" baseline="-25000" dirty="0"/>
              <a:t>a</a:t>
            </a:r>
            <a:r>
              <a:rPr lang="en-US" sz="2600" dirty="0"/>
              <a:t>: </a:t>
            </a:r>
            <a:r>
              <a:rPr lang="el-GR" sz="2600" i="1" dirty="0"/>
              <a:t>μ</a:t>
            </a:r>
            <a:r>
              <a:rPr lang="en-US" sz="2600" i="1" dirty="0"/>
              <a:t> </a:t>
            </a:r>
            <a:r>
              <a:rPr lang="en-US" sz="2600" dirty="0"/>
              <a:t>&gt;</a:t>
            </a:r>
            <a:r>
              <a:rPr lang="en-US" sz="2600" i="1" dirty="0">
                <a:sym typeface="Symbol" pitchFamily="18" charset="2"/>
              </a:rPr>
              <a:t> k</a:t>
            </a:r>
            <a:endParaRPr lang="en-IN" sz="2600" dirty="0"/>
          </a:p>
        </p:txBody>
      </p:sp>
      <p:pic>
        <p:nvPicPr>
          <p:cNvPr id="54" name="Picture 3" descr="A standard normal curve has area P shaded to the right of the test statistic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96" y="3403526"/>
            <a:ext cx="7059607" cy="296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76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ea typeface="ＭＳ Ｐゴシック" pitchFamily="34" charset="-128"/>
              </a:rPr>
              <a:t>Two-tailed Test</a:t>
            </a:r>
            <a:endParaRPr lang="en-IN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2599"/>
          </a:xfrm>
        </p:spPr>
        <p:txBody>
          <a:bodyPr/>
          <a:lstStyle/>
          <a:p>
            <a:r>
              <a:rPr lang="en-US" sz="2600" dirty="0">
                <a:ea typeface="ＭＳ Ｐゴシック" pitchFamily="34" charset="-128"/>
              </a:rPr>
              <a:t>The alternative hypothesis </a:t>
            </a:r>
            <a:r>
              <a:rPr lang="en-US" sz="2600" i="1" dirty="0">
                <a:ea typeface="ＭＳ Ｐゴシック" pitchFamily="34" charset="-128"/>
              </a:rPr>
              <a:t>H</a:t>
            </a:r>
            <a:r>
              <a:rPr lang="en-US" sz="2600" i="1" baseline="-25000" dirty="0">
                <a:ea typeface="ＭＳ Ｐゴシック" pitchFamily="34" charset="-128"/>
              </a:rPr>
              <a:t>a</a:t>
            </a:r>
            <a:r>
              <a:rPr lang="en-US" sz="2600" dirty="0">
                <a:ea typeface="ＭＳ Ｐゴシック" pitchFamily="34" charset="-128"/>
              </a:rPr>
              <a:t> contains the not-equal-to inequality symbol (</a:t>
            </a:r>
            <a:r>
              <a:rPr lang="en-US" sz="2600" dirty="0">
                <a:ea typeface="ＭＳ Ｐゴシック" pitchFamily="34" charset="-128"/>
                <a:sym typeface="Symbol" pitchFamily="18" charset="2"/>
              </a:rPr>
              <a:t>≠). Each tail has an area of ½</a:t>
            </a:r>
            <a:r>
              <a:rPr lang="en-US" sz="2600" i="1" dirty="0">
                <a:ea typeface="ＭＳ Ｐゴシック" pitchFamily="34" charset="-128"/>
                <a:sym typeface="Symbol" pitchFamily="18" charset="2"/>
              </a:rPr>
              <a:t>P.</a:t>
            </a:r>
          </a:p>
          <a:p>
            <a:pPr marL="0" indent="519113">
              <a:spcBef>
                <a:spcPct val="20000"/>
              </a:spcBef>
              <a:buNone/>
            </a:pPr>
            <a:r>
              <a:rPr lang="en-US" sz="2600" i="1" dirty="0"/>
              <a:t>H</a:t>
            </a:r>
            <a:r>
              <a:rPr lang="en-US" sz="2600" baseline="-25000" dirty="0"/>
              <a:t>0</a:t>
            </a:r>
            <a:r>
              <a:rPr lang="en-US" sz="2600" dirty="0"/>
              <a:t>: </a:t>
            </a:r>
            <a:r>
              <a:rPr lang="el-GR" sz="2600" i="1" dirty="0"/>
              <a:t>μ</a:t>
            </a:r>
            <a:r>
              <a:rPr lang="en-US" sz="2600" i="1" dirty="0"/>
              <a:t> </a:t>
            </a:r>
            <a:r>
              <a:rPr lang="en-US" sz="2600" dirty="0"/>
              <a:t>= </a:t>
            </a:r>
            <a:r>
              <a:rPr lang="en-US" sz="2600" i="1" dirty="0"/>
              <a:t>k</a:t>
            </a:r>
          </a:p>
          <a:p>
            <a:pPr marL="0" indent="519113">
              <a:spcBef>
                <a:spcPct val="20000"/>
              </a:spcBef>
              <a:buNone/>
            </a:pPr>
            <a:r>
              <a:rPr lang="en-US" sz="2600" i="1" dirty="0">
                <a:sym typeface="Symbol" pitchFamily="18" charset="2"/>
              </a:rPr>
              <a:t>H</a:t>
            </a:r>
            <a:r>
              <a:rPr lang="en-US" sz="2600" i="1" baseline="-25000" dirty="0"/>
              <a:t>a</a:t>
            </a:r>
            <a:r>
              <a:rPr lang="en-US" sz="2600" dirty="0"/>
              <a:t>: </a:t>
            </a:r>
            <a:r>
              <a:rPr lang="el-GR" sz="2600" i="1" dirty="0"/>
              <a:t>μ</a:t>
            </a:r>
            <a:r>
              <a:rPr lang="en-US" sz="2600" i="1" dirty="0"/>
              <a:t> </a:t>
            </a:r>
            <a:r>
              <a:rPr lang="en-US" sz="2600" dirty="0">
                <a:sym typeface="Symbol" pitchFamily="18" charset="2"/>
              </a:rPr>
              <a:t></a:t>
            </a:r>
            <a:r>
              <a:rPr lang="en-US" sz="2600" i="1" dirty="0">
                <a:sym typeface="Symbol" pitchFamily="18" charset="2"/>
              </a:rPr>
              <a:t> k</a:t>
            </a:r>
            <a:endParaRPr lang="en-IN" sz="2000" dirty="0"/>
          </a:p>
        </p:txBody>
      </p:sp>
      <p:pic>
        <p:nvPicPr>
          <p:cNvPr id="60" name="Picture 5" descr="A standard normal curve has tails shaded, showing P is twice the area to the left of the negative test statistic and twice the area to the right of the positive test statistic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60" y="3429000"/>
            <a:ext cx="7688680" cy="299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76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305800" cy="1097280"/>
          </a:xfrm>
        </p:spPr>
        <p:txBody>
          <a:bodyPr/>
          <a:lstStyle/>
          <a:p>
            <a:r>
              <a:rPr lang="en-US" altLang="en-US" sz="3600" dirty="0">
                <a:latin typeface="+mj-lt"/>
              </a:rPr>
              <a:t>Example 1: Identifying The Nature of a Test</a:t>
            </a:r>
            <a:endParaRPr lang="en-IN" sz="2000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622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sz="2400" dirty="0">
                <a:ea typeface="ＭＳ Ｐゴシック" pitchFamily="34" charset="-128"/>
              </a:rPr>
              <a:t>For each claim, state </a:t>
            </a:r>
            <a:r>
              <a:rPr lang="en-US" sz="2400" i="1" dirty="0">
                <a:ea typeface="ＭＳ Ｐゴシック" pitchFamily="34" charset="-128"/>
              </a:rPr>
              <a:t>H</a:t>
            </a:r>
            <a:r>
              <a:rPr lang="en-US" sz="2400" baseline="-25000" dirty="0">
                <a:ea typeface="ＭＳ Ｐゴシック" pitchFamily="34" charset="-128"/>
              </a:rPr>
              <a:t>0 </a:t>
            </a:r>
            <a:r>
              <a:rPr lang="en-US" sz="2400" dirty="0">
                <a:ea typeface="ＭＳ Ｐゴシック" pitchFamily="34" charset="-128"/>
              </a:rPr>
              <a:t>and </a:t>
            </a:r>
            <a:r>
              <a:rPr lang="en-US" sz="2400" i="1" dirty="0">
                <a:ea typeface="ＭＳ Ｐゴシック" pitchFamily="34" charset="-128"/>
                <a:sym typeface="Symbol" pitchFamily="18" charset="2"/>
              </a:rPr>
              <a:t>H</a:t>
            </a:r>
            <a:r>
              <a:rPr lang="en-US" sz="2400" i="1" baseline="-25000" dirty="0">
                <a:ea typeface="ＭＳ Ｐゴシック" pitchFamily="34" charset="-128"/>
              </a:rPr>
              <a:t>a</a:t>
            </a:r>
            <a:r>
              <a:rPr lang="en-US" sz="2400" dirty="0">
                <a:ea typeface="ＭＳ Ｐゴシック" pitchFamily="34" charset="-128"/>
              </a:rPr>
              <a:t>. Then determine whether the hypothesis test is a left-tailed, right-tailed, or two-tailed test. Sketch a normal sampling distribution and shade the area for the </a:t>
            </a:r>
            <a:r>
              <a:rPr lang="en-US" sz="2400" i="1" dirty="0">
                <a:ea typeface="ＭＳ Ｐゴシック" pitchFamily="34" charset="-128"/>
              </a:rPr>
              <a:t>P</a:t>
            </a:r>
            <a:r>
              <a:rPr lang="en-US" sz="2400" dirty="0">
                <a:ea typeface="ＭＳ Ｐゴシック" pitchFamily="34" charset="-128"/>
              </a:rPr>
              <a:t>-value.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>
                <a:ea typeface="ＭＳ Ｐゴシック" pitchFamily="34" charset="-128"/>
              </a:rPr>
              <a:t>A school publicizes that the proportion of its students who are involved in at least one extracurricular activity is 61%.</a:t>
            </a:r>
            <a:endParaRPr lang="en-IN" sz="2400" dirty="0"/>
          </a:p>
        </p:txBody>
      </p:sp>
      <p:pic>
        <p:nvPicPr>
          <p:cNvPr id="24" name="Picture 3" descr="Solution: H 0: P = 0.61; H a: P does not equal 0.61 (two tailed-test)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82436"/>
            <a:ext cx="2789037" cy="1856218"/>
          </a:xfrm>
          <a:prstGeom prst="rect">
            <a:avLst/>
          </a:prstGeom>
        </p:spPr>
      </p:pic>
      <p:pic>
        <p:nvPicPr>
          <p:cNvPr id="23" name="Picture 4" descr="A standard normal curve has tails shaded, left and right of negative z and z, respectively, each as one-half P-value area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157" y="4462850"/>
            <a:ext cx="4701789" cy="144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7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305800" cy="1097280"/>
          </a:xfrm>
        </p:spPr>
        <p:txBody>
          <a:bodyPr/>
          <a:lstStyle/>
          <a:p>
            <a:r>
              <a:rPr lang="en-US" altLang="en-US" sz="3600" dirty="0">
                <a:latin typeface="+mj-lt"/>
              </a:rPr>
              <a:t>Example 2: Identifying The Nature of a Test</a:t>
            </a:r>
            <a:endParaRPr lang="en-IN" sz="2000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622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sz="2400" dirty="0">
                <a:ea typeface="ＭＳ Ｐゴシック" pitchFamily="34" charset="-128"/>
              </a:rPr>
              <a:t>For each claim, state </a:t>
            </a:r>
            <a:r>
              <a:rPr lang="en-US" sz="2400" i="1" dirty="0">
                <a:ea typeface="ＭＳ Ｐゴシック" pitchFamily="34" charset="-128"/>
              </a:rPr>
              <a:t>H</a:t>
            </a:r>
            <a:r>
              <a:rPr lang="en-US" sz="2400" baseline="-25000" dirty="0">
                <a:ea typeface="ＭＳ Ｐゴシック" pitchFamily="34" charset="-128"/>
              </a:rPr>
              <a:t>0 </a:t>
            </a:r>
            <a:r>
              <a:rPr lang="en-US" sz="2400" dirty="0">
                <a:ea typeface="ＭＳ Ｐゴシック" pitchFamily="34" charset="-128"/>
              </a:rPr>
              <a:t>and </a:t>
            </a:r>
            <a:r>
              <a:rPr lang="en-US" sz="2400" i="1" dirty="0">
                <a:ea typeface="ＭＳ Ｐゴシック" pitchFamily="34" charset="-128"/>
                <a:sym typeface="Symbol" pitchFamily="18" charset="2"/>
              </a:rPr>
              <a:t>H</a:t>
            </a:r>
            <a:r>
              <a:rPr lang="en-US" sz="2400" i="1" baseline="-25000" dirty="0">
                <a:ea typeface="ＭＳ Ｐゴシック" pitchFamily="34" charset="-128"/>
              </a:rPr>
              <a:t>a</a:t>
            </a:r>
            <a:r>
              <a:rPr lang="en-US" sz="2400" dirty="0">
                <a:ea typeface="ＭＳ Ｐゴシック" pitchFamily="34" charset="-128"/>
              </a:rPr>
              <a:t>. Then determine whether the hypothesis test is a left-tailed, right-tailed, or two-tailed test. Sketch a normal sampling distribution and shade the area for the </a:t>
            </a:r>
            <a:r>
              <a:rPr lang="en-US" sz="2400" i="1" dirty="0">
                <a:ea typeface="ＭＳ Ｐゴシック" pitchFamily="34" charset="-128"/>
              </a:rPr>
              <a:t>P</a:t>
            </a:r>
            <a:r>
              <a:rPr lang="en-US" sz="2400" dirty="0">
                <a:ea typeface="ＭＳ Ｐゴシック" pitchFamily="34" charset="-128"/>
              </a:rPr>
              <a:t>-value.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 startAt="2"/>
            </a:pPr>
            <a:r>
              <a:rPr lang="en-US" sz="2400" dirty="0">
                <a:ea typeface="ＭＳ Ｐゴシック" pitchFamily="34" charset="-128"/>
              </a:rPr>
              <a:t>A car dealership announces that the mean time for an oil change is less than 15 minutes.</a:t>
            </a:r>
            <a:endParaRPr lang="en-IN" sz="2400" b="1" dirty="0"/>
          </a:p>
        </p:txBody>
      </p:sp>
      <p:pic>
        <p:nvPicPr>
          <p:cNvPr id="24" name="Picture 3" descr="Solution: H 0: mu is greater than or equal to 15 minutes; H a: mu is less than 15 minutes (left-tailed test)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11" y="4182436"/>
            <a:ext cx="2817307" cy="1856218"/>
          </a:xfrm>
          <a:prstGeom prst="rect">
            <a:avLst/>
          </a:prstGeom>
        </p:spPr>
      </p:pic>
      <p:pic>
        <p:nvPicPr>
          <p:cNvPr id="25" name="Picture 4" descr="A standard normal curve has p-value area as the tail shaded left of negative z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537" y="4457634"/>
            <a:ext cx="4381428" cy="144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7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382000" cy="1097280"/>
          </a:xfrm>
        </p:spPr>
        <p:txBody>
          <a:bodyPr/>
          <a:lstStyle/>
          <a:p>
            <a:r>
              <a:rPr lang="en-US" altLang="en-US" sz="3600" dirty="0">
                <a:latin typeface="+mj-lt"/>
              </a:rPr>
              <a:t>Example 3: Identifying The Nature of a Test</a:t>
            </a:r>
            <a:endParaRPr lang="en-IN" sz="2000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622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sz="2400" dirty="0">
                <a:ea typeface="ＭＳ Ｐゴシック" pitchFamily="34" charset="-128"/>
              </a:rPr>
              <a:t>For each claim, state </a:t>
            </a:r>
            <a:r>
              <a:rPr lang="en-US" sz="2400" i="1" dirty="0">
                <a:ea typeface="ＭＳ Ｐゴシック" pitchFamily="34" charset="-128"/>
              </a:rPr>
              <a:t>H</a:t>
            </a:r>
            <a:r>
              <a:rPr lang="en-US" sz="2400" baseline="-25000" dirty="0">
                <a:ea typeface="ＭＳ Ｐゴシック" pitchFamily="34" charset="-128"/>
              </a:rPr>
              <a:t>0 </a:t>
            </a:r>
            <a:r>
              <a:rPr lang="en-US" sz="2400" dirty="0">
                <a:ea typeface="ＭＳ Ｐゴシック" pitchFamily="34" charset="-128"/>
              </a:rPr>
              <a:t>and </a:t>
            </a:r>
            <a:r>
              <a:rPr lang="en-US" sz="2400" i="1" dirty="0">
                <a:ea typeface="ＭＳ Ｐゴシック" pitchFamily="34" charset="-128"/>
                <a:sym typeface="Symbol" pitchFamily="18" charset="2"/>
              </a:rPr>
              <a:t>H</a:t>
            </a:r>
            <a:r>
              <a:rPr lang="en-US" sz="2400" i="1" baseline="-25000" dirty="0">
                <a:ea typeface="ＭＳ Ｐゴシック" pitchFamily="34" charset="-128"/>
              </a:rPr>
              <a:t>a</a:t>
            </a:r>
            <a:r>
              <a:rPr lang="en-US" sz="2400" dirty="0">
                <a:ea typeface="ＭＳ Ｐゴシック" pitchFamily="34" charset="-128"/>
              </a:rPr>
              <a:t>. Then determine whether the hypothesis test is a left-tailed, right-tailed, or two-tailed test. Sketch a normal sampling distribution and shade the area for the </a:t>
            </a:r>
            <a:r>
              <a:rPr lang="en-US" sz="2400" i="1" dirty="0">
                <a:ea typeface="ＭＳ Ｐゴシック" pitchFamily="34" charset="-128"/>
              </a:rPr>
              <a:t>P</a:t>
            </a:r>
            <a:r>
              <a:rPr lang="en-US" sz="2400" dirty="0">
                <a:ea typeface="ＭＳ Ｐゴシック" pitchFamily="34" charset="-128"/>
              </a:rPr>
              <a:t>-value.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 startAt="3"/>
            </a:pPr>
            <a:r>
              <a:rPr lang="en-US" sz="2400" dirty="0">
                <a:ea typeface="ＭＳ Ｐゴシック" pitchFamily="34" charset="-128"/>
              </a:rPr>
              <a:t>A company advertises that the mean life of its furnaces is more than 18 years.</a:t>
            </a:r>
            <a:endParaRPr lang="en-IN" sz="2400" b="1" dirty="0"/>
          </a:p>
        </p:txBody>
      </p:sp>
      <p:pic>
        <p:nvPicPr>
          <p:cNvPr id="7" name="Picture 6" descr="Solution: H 0: mu is less than or equal to 18 years; H a: mu is greater than 18 years (right-tailed test)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86" y="4182357"/>
            <a:ext cx="2999459" cy="1939714"/>
          </a:xfrm>
          <a:prstGeom prst="rect">
            <a:avLst/>
          </a:prstGeom>
        </p:spPr>
      </p:pic>
      <p:pic>
        <p:nvPicPr>
          <p:cNvPr id="33" name="Picture 3" descr="A standard normal curve has p-value area as the tail shaded right of z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288" y="4465166"/>
            <a:ext cx="4362579" cy="143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7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dirty="0">
                <a:latin typeface="+mj-lt"/>
                <a:ea typeface="ＭＳ Ｐゴシック" pitchFamily="34" charset="-128"/>
              </a:rPr>
              <a:t>Section 7.1</a:t>
            </a:r>
            <a:endParaRPr lang="en-IN" sz="4000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3600" dirty="0"/>
              <a:t>Introduction to Hypothesis Testing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3372870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ea typeface="ＭＳ Ｐゴシック" pitchFamily="34" charset="-128"/>
              </a:rPr>
              <a:t>Making a Decision</a:t>
            </a:r>
            <a:endParaRPr lang="en-IN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n-US" sz="2800" b="1" dirty="0">
                <a:ea typeface="ＭＳ Ｐゴシック" pitchFamily="34" charset="-128"/>
              </a:rPr>
              <a:t>Decision Rule Based on </a:t>
            </a:r>
            <a:r>
              <a:rPr lang="en-US" sz="2800" b="1" i="1" dirty="0">
                <a:ea typeface="ＭＳ Ｐゴシック" pitchFamily="34" charset="-128"/>
              </a:rPr>
              <a:t>P</a:t>
            </a:r>
            <a:r>
              <a:rPr lang="en-US" sz="2800" b="1" dirty="0">
                <a:ea typeface="ＭＳ Ｐゴシック" pitchFamily="34" charset="-128"/>
              </a:rPr>
              <a:t>-value</a:t>
            </a:r>
            <a:endParaRPr lang="en-US" sz="2800" dirty="0">
              <a:ea typeface="ＭＳ Ｐゴシック" pitchFamily="34" charset="-128"/>
            </a:endParaRPr>
          </a:p>
          <a:p>
            <a:pPr>
              <a:spcBef>
                <a:spcPts val="1200"/>
              </a:spcBef>
            </a:pPr>
            <a:r>
              <a:rPr lang="en-US" sz="2600" dirty="0">
                <a:ea typeface="ＭＳ Ｐゴシック" pitchFamily="34" charset="-128"/>
              </a:rPr>
              <a:t>Compare the </a:t>
            </a:r>
            <a:r>
              <a:rPr lang="en-US" sz="2600" i="1" dirty="0">
                <a:ea typeface="ＭＳ Ｐゴシック" pitchFamily="34" charset="-128"/>
              </a:rPr>
              <a:t>P</a:t>
            </a:r>
            <a:r>
              <a:rPr lang="en-US" sz="2600" dirty="0">
                <a:ea typeface="ＭＳ Ｐゴシック" pitchFamily="34" charset="-128"/>
              </a:rPr>
              <a:t>-value with </a:t>
            </a:r>
            <a:r>
              <a:rPr lang="en-US" sz="2600" i="1" dirty="0">
                <a:ea typeface="ＭＳ Ｐゴシック" pitchFamily="34" charset="-128"/>
                <a:sym typeface="Symbol" pitchFamily="18" charset="2"/>
              </a:rPr>
              <a:t></a:t>
            </a:r>
            <a:r>
              <a:rPr lang="en-US" sz="2600" dirty="0">
                <a:ea typeface="ＭＳ Ｐゴシック" pitchFamily="34" charset="-128"/>
                <a:sym typeface="Symbol" pitchFamily="18" charset="2"/>
              </a:rPr>
              <a:t>.</a:t>
            </a:r>
          </a:p>
          <a:p>
            <a:pPr lvl="1"/>
            <a:r>
              <a:rPr lang="en-US" sz="2400" dirty="0">
                <a:ea typeface="Times New Roman" pitchFamily="18" charset="0"/>
              </a:rPr>
              <a:t>If </a:t>
            </a:r>
            <a:r>
              <a:rPr lang="en-US" sz="2400" i="1" dirty="0">
                <a:ea typeface="Times New Roman" pitchFamily="18" charset="0"/>
              </a:rPr>
              <a:t>P</a:t>
            </a:r>
            <a:r>
              <a:rPr lang="en-US" sz="2400" dirty="0">
                <a:ea typeface="Times New Roman" pitchFamily="18" charset="0"/>
              </a:rPr>
              <a:t> </a:t>
            </a:r>
            <a:r>
              <a:rPr lang="en-US" sz="2400" dirty="0">
                <a:ea typeface="Times New Roman" pitchFamily="18" charset="0"/>
                <a:sym typeface="Symbol" pitchFamily="18" charset="2"/>
              </a:rPr>
              <a:t> </a:t>
            </a:r>
            <a:r>
              <a:rPr lang="en-US" sz="2400" i="1" dirty="0">
                <a:ea typeface="Times New Roman" pitchFamily="18" charset="0"/>
                <a:sym typeface="Symbol" pitchFamily="18" charset="2"/>
              </a:rPr>
              <a:t></a:t>
            </a:r>
            <a:r>
              <a:rPr lang="en-US" sz="2400" dirty="0">
                <a:ea typeface="Times New Roman" pitchFamily="18" charset="0"/>
                <a:sym typeface="Symbol" pitchFamily="18" charset="2"/>
              </a:rPr>
              <a:t>, then reject </a:t>
            </a:r>
            <a:r>
              <a:rPr lang="en-US" sz="2400" i="1" dirty="0">
                <a:ea typeface="Times New Roman" pitchFamily="18" charset="0"/>
                <a:sym typeface="Symbol" pitchFamily="18" charset="2"/>
              </a:rPr>
              <a:t>H</a:t>
            </a:r>
            <a:r>
              <a:rPr lang="en-US" sz="2400" baseline="-25000" dirty="0">
                <a:ea typeface="Times New Roman" pitchFamily="18" charset="0"/>
                <a:sym typeface="Symbol" pitchFamily="18" charset="2"/>
              </a:rPr>
              <a:t>0</a:t>
            </a:r>
            <a:r>
              <a:rPr lang="en-US" sz="2400" dirty="0">
                <a:ea typeface="Times New Roman" pitchFamily="18" charset="0"/>
                <a:sym typeface="Symbol" pitchFamily="18" charset="2"/>
              </a:rPr>
              <a:t>. </a:t>
            </a:r>
          </a:p>
          <a:p>
            <a:pPr lvl="1"/>
            <a:r>
              <a:rPr lang="en-US" sz="2400" dirty="0">
                <a:ea typeface="Times New Roman" pitchFamily="18" charset="0"/>
                <a:sym typeface="Symbol" pitchFamily="18" charset="2"/>
              </a:rPr>
              <a:t>If </a:t>
            </a:r>
            <a:r>
              <a:rPr lang="en-US" sz="2400" i="1" dirty="0">
                <a:ea typeface="Times New Roman" pitchFamily="18" charset="0"/>
              </a:rPr>
              <a:t>P</a:t>
            </a:r>
            <a:r>
              <a:rPr lang="en-US" sz="2400" dirty="0">
                <a:ea typeface="Times New Roman" pitchFamily="18" charset="0"/>
              </a:rPr>
              <a:t> </a:t>
            </a:r>
            <a:r>
              <a:rPr lang="en-US" sz="2400" dirty="0">
                <a:ea typeface="Times New Roman" pitchFamily="18" charset="0"/>
                <a:sym typeface="Symbol" pitchFamily="18" charset="2"/>
              </a:rPr>
              <a:t>&gt; </a:t>
            </a:r>
            <a:r>
              <a:rPr lang="en-US" sz="2400" i="1" dirty="0">
                <a:ea typeface="Times New Roman" pitchFamily="18" charset="0"/>
                <a:sym typeface="Symbol" pitchFamily="18" charset="2"/>
              </a:rPr>
              <a:t></a:t>
            </a:r>
            <a:r>
              <a:rPr lang="en-US" sz="2400" dirty="0">
                <a:ea typeface="Times New Roman" pitchFamily="18" charset="0"/>
                <a:sym typeface="Symbol" pitchFamily="18" charset="2"/>
              </a:rPr>
              <a:t>, then fail to reject </a:t>
            </a:r>
            <a:r>
              <a:rPr lang="en-US" sz="2400" i="1" dirty="0">
                <a:ea typeface="Times New Roman" pitchFamily="18" charset="0"/>
                <a:sym typeface="Symbol" pitchFamily="18" charset="2"/>
              </a:rPr>
              <a:t>H</a:t>
            </a:r>
            <a:r>
              <a:rPr lang="en-US" sz="2400" baseline="-25000" dirty="0">
                <a:ea typeface="Times New Roman" pitchFamily="18" charset="0"/>
                <a:sym typeface="Symbol" pitchFamily="18" charset="2"/>
              </a:rPr>
              <a:t>0</a:t>
            </a:r>
            <a:r>
              <a:rPr lang="en-US" sz="2400" dirty="0">
                <a:ea typeface="Times New Roman" pitchFamily="18" charset="0"/>
                <a:sym typeface="Symbol" pitchFamily="18" charset="2"/>
              </a:rPr>
              <a:t>.</a:t>
            </a:r>
            <a:endParaRPr lang="en-IN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2133600" y="3886200"/>
            <a:ext cx="6629400" cy="228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/>
              <a:t>Claim</a:t>
            </a:r>
            <a:endParaRPr lang="en-US" sz="1800" b="1" baseline="-25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942632"/>
              </p:ext>
            </p:extLst>
          </p:nvPr>
        </p:nvGraphicFramePr>
        <p:xfrm>
          <a:off x="418700" y="4151511"/>
          <a:ext cx="8365694" cy="18272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7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49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Decision</a:t>
                      </a:r>
                    </a:p>
                  </a:txBody>
                  <a:tcPr marL="91444" marR="91444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Claim is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1" i="1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4" marR="91444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Claim is </a:t>
                      </a:r>
                      <a:r>
                        <a:rPr lang="en-US" sz="1800" b="1" i="1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  <a:r>
                        <a:rPr lang="en-US" sz="1800" b="1" i="1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91444" marR="91444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0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Reject </a:t>
                      </a:r>
                      <a:r>
                        <a:rPr lang="en-US" sz="1800" b="1" i="1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1444" marR="91444" marT="45688" marB="456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There is enough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evidence to reject the claim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4" marR="91444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There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is enough evidence</a:t>
                      </a:r>
                    </a:p>
                    <a:p>
                      <a:pPr algn="l"/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to support the claim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4" marR="91444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Fail to reject </a:t>
                      </a:r>
                      <a:r>
                        <a:rPr lang="en-US" sz="1800" b="1" i="1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1444" marR="91444" marT="45688" marB="456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There is not enough evidence to reject the claim </a:t>
                      </a:r>
                    </a:p>
                  </a:txBody>
                  <a:tcPr marL="91444" marR="91444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There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is not enough evidence to support the claim 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4" marR="91444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337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458200" cy="1097280"/>
          </a:xfrm>
        </p:spPr>
        <p:txBody>
          <a:bodyPr/>
          <a:lstStyle/>
          <a:p>
            <a:r>
              <a:rPr lang="en-US" altLang="en-US" sz="3600" dirty="0">
                <a:latin typeface="+mj-lt"/>
              </a:rPr>
              <a:t>Example 1: Interpreting a Decision </a:t>
            </a:r>
            <a:r>
              <a:rPr lang="en-US" altLang="en-US" sz="2000" b="0" dirty="0">
                <a:latin typeface="+mj-lt"/>
              </a:rPr>
              <a:t>(1 of 2)</a:t>
            </a:r>
            <a:endParaRPr lang="en-IN" sz="2000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>
                <a:ea typeface="ＭＳ Ｐゴシック" pitchFamily="34" charset="-128"/>
              </a:rPr>
              <a:t>You perform a hypothesis test for the following claim. How should you interpret your decision if you reject </a:t>
            </a:r>
            <a:r>
              <a:rPr lang="en-US" sz="2600" i="1" dirty="0">
                <a:ea typeface="ＭＳ Ｐゴシック" pitchFamily="34" charset="-128"/>
              </a:rPr>
              <a:t>H</a:t>
            </a:r>
            <a:r>
              <a:rPr lang="en-US" sz="2600" baseline="-25000" dirty="0">
                <a:ea typeface="ＭＳ Ｐゴシック" pitchFamily="34" charset="-128"/>
              </a:rPr>
              <a:t>0</a:t>
            </a:r>
            <a:r>
              <a:rPr lang="en-US" sz="2600" dirty="0">
                <a:ea typeface="ＭＳ Ｐゴシック" pitchFamily="34" charset="-128"/>
              </a:rPr>
              <a:t>?  If you fail to reject </a:t>
            </a:r>
            <a:r>
              <a:rPr lang="en-US" sz="2600" i="1" dirty="0">
                <a:ea typeface="ＭＳ Ｐゴシック" pitchFamily="34" charset="-128"/>
              </a:rPr>
              <a:t>H</a:t>
            </a:r>
            <a:r>
              <a:rPr lang="en-US" sz="2600" baseline="-25000" dirty="0">
                <a:ea typeface="ＭＳ Ｐゴシック" pitchFamily="34" charset="-128"/>
              </a:rPr>
              <a:t>0</a:t>
            </a:r>
            <a:r>
              <a:rPr lang="en-US" sz="2600" dirty="0">
                <a:ea typeface="ＭＳ Ｐゴシック" pitchFamily="34" charset="-128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​</a:t>
            </a:r>
            <a:r>
              <a:rPr lang="en-US" sz="2600" i="1" dirty="0">
                <a:ea typeface="ＭＳ Ｐゴシック" pitchFamily="34" charset="-128"/>
              </a:rPr>
              <a:t>H</a:t>
            </a:r>
            <a:r>
              <a:rPr lang="en-US" sz="2600" baseline="-25000" dirty="0">
                <a:ea typeface="ＭＳ Ｐゴシック" pitchFamily="34" charset="-128"/>
              </a:rPr>
              <a:t>0</a:t>
            </a:r>
            <a:r>
              <a:rPr lang="en-US" sz="2600" dirty="0">
                <a:ea typeface="ＭＳ Ｐゴシック" pitchFamily="34" charset="-128"/>
              </a:rPr>
              <a:t> </a:t>
            </a:r>
            <a:r>
              <a:rPr lang="en-US" sz="2600" b="1" dirty="0">
                <a:ea typeface="ＭＳ Ｐゴシック" pitchFamily="34" charset="-128"/>
              </a:rPr>
              <a:t>(Claim)</a:t>
            </a:r>
            <a:r>
              <a:rPr lang="en-US" sz="2600" dirty="0">
                <a:ea typeface="ＭＳ Ｐゴシック" pitchFamily="34" charset="-128"/>
              </a:rPr>
              <a:t>: A school publicizes that the proportion of its students who are involved in at least one extracurricular activity is 61%.</a:t>
            </a:r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val="21233767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458200" cy="1097280"/>
          </a:xfrm>
        </p:spPr>
        <p:txBody>
          <a:bodyPr/>
          <a:lstStyle/>
          <a:p>
            <a:r>
              <a:rPr lang="en-US" altLang="en-US" sz="3600" dirty="0">
                <a:latin typeface="+mj-lt"/>
              </a:rPr>
              <a:t>Example 1: Interpreting a Decision </a:t>
            </a:r>
            <a:r>
              <a:rPr lang="en-US" altLang="en-US" sz="2000" b="0" dirty="0">
                <a:latin typeface="+mj-lt"/>
              </a:rPr>
              <a:t>(2 of 2)</a:t>
            </a:r>
            <a:endParaRPr lang="en-IN" sz="2000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ea typeface="ＭＳ Ｐゴシック" pitchFamily="34" charset="-128"/>
              </a:rPr>
              <a:t>Solution</a:t>
            </a:r>
          </a:p>
          <a:p>
            <a:pPr marL="255600" indent="-255600"/>
            <a:r>
              <a:rPr lang="en-US" sz="2600" dirty="0">
                <a:ea typeface="ＭＳ Ｐゴシック" pitchFamily="34" charset="-128"/>
              </a:rPr>
              <a:t>The claim is represented by </a:t>
            </a:r>
            <a:r>
              <a:rPr lang="en-US" sz="2600" i="1" dirty="0">
                <a:ea typeface="ＭＳ Ｐゴシック" pitchFamily="34" charset="-128"/>
              </a:rPr>
              <a:t>H</a:t>
            </a:r>
            <a:r>
              <a:rPr lang="en-US" sz="2600" baseline="-25000" dirty="0">
                <a:ea typeface="ＭＳ Ｐゴシック" pitchFamily="34" charset="-128"/>
              </a:rPr>
              <a:t>0</a:t>
            </a:r>
            <a:r>
              <a:rPr lang="en-US" sz="2600" dirty="0">
                <a:ea typeface="ＭＳ Ｐゴシック" pitchFamily="34" charset="-128"/>
              </a:rPr>
              <a:t>. </a:t>
            </a:r>
          </a:p>
          <a:p>
            <a:pPr marL="255600" indent="-255600"/>
            <a:r>
              <a:rPr lang="en-US" sz="2600" dirty="0">
                <a:ea typeface="ＭＳ Ｐゴシック" pitchFamily="34" charset="-128"/>
              </a:rPr>
              <a:t>If you reject </a:t>
            </a:r>
            <a:r>
              <a:rPr lang="en-US" sz="2600" i="1" dirty="0">
                <a:ea typeface="ＭＳ Ｐゴシック" pitchFamily="34" charset="-128"/>
              </a:rPr>
              <a:t>H</a:t>
            </a:r>
            <a:r>
              <a:rPr lang="en-US" sz="2600" baseline="-25000" dirty="0">
                <a:ea typeface="ＭＳ Ｐゴシック" pitchFamily="34" charset="-128"/>
              </a:rPr>
              <a:t>0</a:t>
            </a:r>
            <a:r>
              <a:rPr lang="en-US" sz="2600" dirty="0">
                <a:ea typeface="ＭＳ Ｐゴシック" pitchFamily="34" charset="-128"/>
              </a:rPr>
              <a:t> you should conclude </a:t>
            </a:r>
            <a:r>
              <a:rPr lang="en-US" altLang="en-US" sz="2600" dirty="0">
                <a:ea typeface="ＭＳ Ｐゴシック" pitchFamily="34" charset="-128"/>
              </a:rPr>
              <a:t>“</a:t>
            </a:r>
            <a:r>
              <a:rPr lang="en-US" altLang="ja-JP" sz="2600" dirty="0">
                <a:ea typeface="ＭＳ Ｐゴシック" pitchFamily="34" charset="-128"/>
              </a:rPr>
              <a:t>there is enough evidence to reject the school</a:t>
            </a:r>
            <a:r>
              <a:rPr lang="en-US" altLang="en-US" sz="2600" dirty="0">
                <a:ea typeface="ＭＳ Ｐゴシック" pitchFamily="34" charset="-128"/>
              </a:rPr>
              <a:t>’</a:t>
            </a:r>
            <a:r>
              <a:rPr lang="en-US" altLang="ja-JP" sz="2600" dirty="0">
                <a:ea typeface="ＭＳ Ｐゴシック" pitchFamily="34" charset="-128"/>
              </a:rPr>
              <a:t>s claim that the proportion of students who are involved in at least one extracurricular activity is 61%.</a:t>
            </a:r>
            <a:r>
              <a:rPr lang="en-US" altLang="en-US" sz="2600" dirty="0">
                <a:ea typeface="ＭＳ Ｐゴシック" pitchFamily="34" charset="-128"/>
              </a:rPr>
              <a:t>”</a:t>
            </a:r>
            <a:endParaRPr lang="en-US" altLang="ja-JP" sz="2600" dirty="0">
              <a:ea typeface="ＭＳ Ｐゴシック" pitchFamily="34" charset="-128"/>
            </a:endParaRPr>
          </a:p>
          <a:p>
            <a:pPr marL="255600" indent="-255600"/>
            <a:r>
              <a:rPr lang="en-US" sz="2600" dirty="0">
                <a:ea typeface="ＭＳ Ｐゴシック" pitchFamily="34" charset="-128"/>
              </a:rPr>
              <a:t>If you fail to reject </a:t>
            </a:r>
            <a:r>
              <a:rPr lang="en-US" sz="2600" i="1" dirty="0">
                <a:ea typeface="ＭＳ Ｐゴシック" pitchFamily="34" charset="-128"/>
              </a:rPr>
              <a:t>H</a:t>
            </a:r>
            <a:r>
              <a:rPr lang="en-US" sz="2600" baseline="-25000" dirty="0">
                <a:ea typeface="ＭＳ Ｐゴシック" pitchFamily="34" charset="-128"/>
              </a:rPr>
              <a:t>0</a:t>
            </a:r>
            <a:r>
              <a:rPr lang="en-US" sz="2600" dirty="0">
                <a:ea typeface="ＭＳ Ｐゴシック" pitchFamily="34" charset="-128"/>
              </a:rPr>
              <a:t>, you should conclude </a:t>
            </a:r>
            <a:r>
              <a:rPr lang="en-US" altLang="en-US" sz="2600" dirty="0">
                <a:ea typeface="ＭＳ Ｐゴシック" pitchFamily="34" charset="-128"/>
              </a:rPr>
              <a:t>“</a:t>
            </a:r>
            <a:r>
              <a:rPr lang="en-US" altLang="ja-JP" sz="2600" dirty="0">
                <a:ea typeface="ＭＳ Ｐゴシック" pitchFamily="34" charset="-128"/>
              </a:rPr>
              <a:t>there is not enough evidence to reject the school</a:t>
            </a:r>
            <a:r>
              <a:rPr lang="en-US" altLang="en-US" sz="2600" dirty="0">
                <a:ea typeface="ＭＳ Ｐゴシック" pitchFamily="34" charset="-128"/>
              </a:rPr>
              <a:t>’</a:t>
            </a:r>
            <a:r>
              <a:rPr lang="en-US" altLang="ja-JP" sz="2600" dirty="0">
                <a:ea typeface="ＭＳ Ｐゴシック" pitchFamily="34" charset="-128"/>
              </a:rPr>
              <a:t>s claim that the proportion of students who are involved in at least one extracurricular activity is 61%.</a:t>
            </a:r>
            <a:r>
              <a:rPr lang="en-US" altLang="en-US" sz="2600" dirty="0">
                <a:ea typeface="ＭＳ Ｐゴシック" pitchFamily="34" charset="-128"/>
              </a:rPr>
              <a:t>”</a:t>
            </a:r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val="21233767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458200" cy="1097280"/>
          </a:xfrm>
        </p:spPr>
        <p:txBody>
          <a:bodyPr/>
          <a:lstStyle/>
          <a:p>
            <a:r>
              <a:rPr lang="en-US" altLang="en-US" sz="3600" dirty="0">
                <a:latin typeface="+mj-lt"/>
              </a:rPr>
              <a:t>Example 2: Interpreting a Decision </a:t>
            </a:r>
            <a:r>
              <a:rPr lang="en-US" altLang="en-US" sz="2000" b="0" dirty="0">
                <a:latin typeface="+mj-lt"/>
              </a:rPr>
              <a:t>(1 of 2)</a:t>
            </a:r>
            <a:endParaRPr lang="en-IN" sz="2000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>
                <a:ea typeface="ＭＳ Ｐゴシック" pitchFamily="34" charset="-128"/>
              </a:rPr>
              <a:t>You perform a hypothesis test for the following claim. How should you interpret your decision if you reject </a:t>
            </a:r>
            <a:r>
              <a:rPr lang="en-US" sz="2600" i="1" dirty="0">
                <a:ea typeface="ＭＳ Ｐゴシック" pitchFamily="34" charset="-128"/>
              </a:rPr>
              <a:t>H</a:t>
            </a:r>
            <a:r>
              <a:rPr lang="en-US" sz="2600" baseline="-25000" dirty="0">
                <a:ea typeface="ＭＳ Ｐゴシック" pitchFamily="34" charset="-128"/>
              </a:rPr>
              <a:t>0</a:t>
            </a:r>
            <a:r>
              <a:rPr lang="en-US" sz="2600" dirty="0">
                <a:ea typeface="ＭＳ Ｐゴシック" pitchFamily="34" charset="-128"/>
              </a:rPr>
              <a:t>?  If you fail to reject </a:t>
            </a:r>
            <a:r>
              <a:rPr lang="en-US" sz="2600" i="1" dirty="0">
                <a:ea typeface="ＭＳ Ｐゴシック" pitchFamily="34" charset="-128"/>
              </a:rPr>
              <a:t>H</a:t>
            </a:r>
            <a:r>
              <a:rPr lang="en-US" sz="2600" baseline="-25000" dirty="0">
                <a:ea typeface="ＭＳ Ｐゴシック" pitchFamily="34" charset="-128"/>
              </a:rPr>
              <a:t>0</a:t>
            </a:r>
            <a:r>
              <a:rPr lang="en-US" sz="2600" dirty="0">
                <a:ea typeface="ＭＳ Ｐゴシック" pitchFamily="34" charset="-128"/>
              </a:rPr>
              <a:t>?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6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​</a:t>
            </a:r>
            <a:r>
              <a:rPr lang="en-US" sz="2600" i="1" dirty="0">
                <a:ea typeface="ＭＳ Ｐゴシック" pitchFamily="34" charset="-128"/>
              </a:rPr>
              <a:t>H</a:t>
            </a:r>
            <a:r>
              <a:rPr lang="en-US" sz="2600" i="1" baseline="-25000" dirty="0">
                <a:ea typeface="ＭＳ Ｐゴシック" pitchFamily="34" charset="-128"/>
              </a:rPr>
              <a:t>a</a:t>
            </a:r>
            <a:r>
              <a:rPr lang="en-US" sz="2600" dirty="0">
                <a:ea typeface="ＭＳ Ｐゴシック" pitchFamily="34" charset="-128"/>
              </a:rPr>
              <a:t> </a:t>
            </a:r>
            <a:r>
              <a:rPr lang="en-US" sz="2600" b="1" dirty="0">
                <a:ea typeface="ＭＳ Ｐゴシック" pitchFamily="34" charset="-128"/>
              </a:rPr>
              <a:t>(Claim)</a:t>
            </a:r>
            <a:r>
              <a:rPr lang="en-US" sz="2600" dirty="0">
                <a:ea typeface="ＭＳ Ｐゴシック" pitchFamily="34" charset="-128"/>
              </a:rPr>
              <a:t>: A car dealership announces that the mean time for an oil change is less than 15 minutes.</a:t>
            </a:r>
          </a:p>
          <a:p>
            <a:pPr marL="0" indent="0">
              <a:buNone/>
            </a:pPr>
            <a:r>
              <a:rPr lang="en-US" sz="2800" b="1" dirty="0">
                <a:cs typeface="Times New Roman" pitchFamily="18" charset="0"/>
              </a:rPr>
              <a:t>Solution</a:t>
            </a:r>
          </a:p>
          <a:p>
            <a:pPr>
              <a:spcBef>
                <a:spcPct val="20000"/>
              </a:spcBef>
            </a:pPr>
            <a:r>
              <a:rPr lang="en-US" sz="2600" dirty="0">
                <a:solidFill>
                  <a:srgbClr val="000000"/>
                </a:solidFill>
                <a:cs typeface="Times New Roman" pitchFamily="18" charset="0"/>
              </a:rPr>
              <a:t>The claim is represented by </a:t>
            </a:r>
            <a:r>
              <a:rPr lang="en-US" sz="2600" i="1" dirty="0">
                <a:solidFill>
                  <a:srgbClr val="000000"/>
                </a:solidFill>
                <a:cs typeface="Times New Roman" pitchFamily="18" charset="0"/>
              </a:rPr>
              <a:t>H</a:t>
            </a:r>
            <a:r>
              <a:rPr lang="en-US" sz="2600" i="1" baseline="-25000" dirty="0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en-US" sz="2600" dirty="0">
                <a:solidFill>
                  <a:srgbClr val="000000"/>
                </a:solidFill>
                <a:cs typeface="Times New Roman" pitchFamily="18" charset="0"/>
              </a:rPr>
              <a:t>. </a:t>
            </a:r>
          </a:p>
          <a:p>
            <a:pPr>
              <a:spcBef>
                <a:spcPct val="20000"/>
              </a:spcBef>
            </a:pPr>
            <a:r>
              <a:rPr lang="en-US" sz="2600" i="1" dirty="0">
                <a:solidFill>
                  <a:srgbClr val="000000"/>
                </a:solidFill>
                <a:cs typeface="Times New Roman" pitchFamily="18" charset="0"/>
              </a:rPr>
              <a:t>H</a:t>
            </a:r>
            <a:r>
              <a:rPr lang="en-US" sz="2600" baseline="-25000" dirty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sz="2600" dirty="0">
                <a:solidFill>
                  <a:srgbClr val="000000"/>
                </a:solidFill>
                <a:cs typeface="Times New Roman" pitchFamily="18" charset="0"/>
              </a:rPr>
              <a:t> is </a:t>
            </a:r>
            <a:r>
              <a:rPr lang="en-US" altLang="en-US" sz="2600" dirty="0">
                <a:solidFill>
                  <a:srgbClr val="000000"/>
                </a:solidFill>
                <a:cs typeface="Times New Roman" pitchFamily="18" charset="0"/>
              </a:rPr>
              <a:t>“</a:t>
            </a:r>
            <a:r>
              <a:rPr lang="en-US" sz="2600" dirty="0">
                <a:solidFill>
                  <a:srgbClr val="000000"/>
                </a:solidFill>
                <a:cs typeface="Times New Roman" pitchFamily="18" charset="0"/>
              </a:rPr>
              <a:t>the mean time for an oil change is greater than or equal to 15 minutes.</a:t>
            </a:r>
            <a:r>
              <a:rPr lang="en-US" altLang="en-US" sz="2600" dirty="0">
                <a:solidFill>
                  <a:srgbClr val="000000"/>
                </a:solidFill>
                <a:cs typeface="Times New Roman" pitchFamily="18" charset="0"/>
              </a:rPr>
              <a:t>”</a:t>
            </a:r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val="212337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458200" cy="1097280"/>
          </a:xfrm>
        </p:spPr>
        <p:txBody>
          <a:bodyPr/>
          <a:lstStyle/>
          <a:p>
            <a:r>
              <a:rPr lang="en-US" altLang="en-US" sz="3600" dirty="0">
                <a:latin typeface="+mj-lt"/>
              </a:rPr>
              <a:t>Example 2: Interpreting a Decision </a:t>
            </a:r>
            <a:r>
              <a:rPr lang="en-US" altLang="en-US" sz="2000" b="0" dirty="0">
                <a:latin typeface="+mj-lt"/>
              </a:rPr>
              <a:t>(2 of 2)</a:t>
            </a:r>
            <a:endParaRPr lang="en-IN" sz="2000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>
                <a:ea typeface="ＭＳ Ｐゴシック" pitchFamily="34" charset="-128"/>
              </a:rPr>
              <a:t>If you reject </a:t>
            </a:r>
            <a:r>
              <a:rPr lang="en-US" sz="2600" i="1" dirty="0">
                <a:ea typeface="ＭＳ Ｐゴシック" pitchFamily="34" charset="-128"/>
              </a:rPr>
              <a:t>H</a:t>
            </a:r>
            <a:r>
              <a:rPr lang="en-US" sz="2600" baseline="-25000" dirty="0">
                <a:ea typeface="ＭＳ Ｐゴシック" pitchFamily="34" charset="-128"/>
              </a:rPr>
              <a:t>0</a:t>
            </a:r>
            <a:r>
              <a:rPr lang="en-US" sz="2600" dirty="0">
                <a:ea typeface="ＭＳ Ｐゴシック" pitchFamily="34" charset="-128"/>
              </a:rPr>
              <a:t> you should conclude </a:t>
            </a:r>
            <a:r>
              <a:rPr lang="en-US" altLang="en-US" sz="2600" dirty="0">
                <a:ea typeface="ＭＳ Ｐゴシック" pitchFamily="34" charset="-128"/>
              </a:rPr>
              <a:t>“</a:t>
            </a:r>
            <a:r>
              <a:rPr lang="en-US" sz="2600" dirty="0">
                <a:ea typeface="ＭＳ Ｐゴシック" pitchFamily="34" charset="-128"/>
              </a:rPr>
              <a:t>there is enough evidence to support the dealership</a:t>
            </a:r>
            <a:r>
              <a:rPr lang="en-US" altLang="en-US" sz="2600" dirty="0">
                <a:ea typeface="ＭＳ Ｐゴシック" pitchFamily="34" charset="-128"/>
              </a:rPr>
              <a:t>’</a:t>
            </a:r>
            <a:r>
              <a:rPr lang="en-US" sz="2600" dirty="0">
                <a:ea typeface="ＭＳ Ｐゴシック" pitchFamily="34" charset="-128"/>
              </a:rPr>
              <a:t>s claim that the mean time for an oil change is less than 15 minutes.</a:t>
            </a:r>
            <a:r>
              <a:rPr lang="en-US" altLang="en-US" sz="2600" dirty="0">
                <a:ea typeface="ＭＳ Ｐゴシック" pitchFamily="34" charset="-128"/>
              </a:rPr>
              <a:t>”</a:t>
            </a:r>
            <a:endParaRPr lang="en-US" sz="2600" dirty="0">
              <a:ea typeface="ＭＳ Ｐゴシック" pitchFamily="34" charset="-128"/>
            </a:endParaRPr>
          </a:p>
          <a:p>
            <a:r>
              <a:rPr lang="en-US" sz="2600" dirty="0">
                <a:ea typeface="ＭＳ Ｐゴシック" pitchFamily="34" charset="-128"/>
              </a:rPr>
              <a:t>If you fail to reject </a:t>
            </a:r>
            <a:r>
              <a:rPr lang="en-US" sz="2600" i="1" dirty="0">
                <a:ea typeface="ＭＳ Ｐゴシック" pitchFamily="34" charset="-128"/>
              </a:rPr>
              <a:t>H</a:t>
            </a:r>
            <a:r>
              <a:rPr lang="en-US" sz="2600" baseline="-25000" dirty="0">
                <a:ea typeface="ＭＳ Ｐゴシック" pitchFamily="34" charset="-128"/>
              </a:rPr>
              <a:t>0</a:t>
            </a:r>
            <a:r>
              <a:rPr lang="en-US" sz="2600" dirty="0">
                <a:ea typeface="ＭＳ Ｐゴシック" pitchFamily="34" charset="-128"/>
              </a:rPr>
              <a:t>, you should conclude </a:t>
            </a:r>
            <a:r>
              <a:rPr lang="en-US" altLang="en-US" sz="2600" dirty="0">
                <a:ea typeface="ＭＳ Ｐゴシック" pitchFamily="34" charset="-128"/>
              </a:rPr>
              <a:t>“</a:t>
            </a:r>
            <a:r>
              <a:rPr lang="en-US" sz="2600" dirty="0">
                <a:ea typeface="ＭＳ Ｐゴシック" pitchFamily="34" charset="-128"/>
              </a:rPr>
              <a:t>there is not enough evidence to support the dealership</a:t>
            </a:r>
            <a:r>
              <a:rPr lang="en-US" altLang="en-US" sz="2600" dirty="0">
                <a:ea typeface="ＭＳ Ｐゴシック" pitchFamily="34" charset="-128"/>
              </a:rPr>
              <a:t>’</a:t>
            </a:r>
            <a:r>
              <a:rPr lang="en-US" sz="2600" dirty="0">
                <a:ea typeface="ＭＳ Ｐゴシック" pitchFamily="34" charset="-128"/>
              </a:rPr>
              <a:t>s</a:t>
            </a:r>
            <a:r>
              <a:rPr lang="en-US" sz="2600" i="1" dirty="0">
                <a:ea typeface="ＭＳ Ｐゴシック" pitchFamily="34" charset="-128"/>
              </a:rPr>
              <a:t> </a:t>
            </a:r>
            <a:r>
              <a:rPr lang="en-US" sz="2600" dirty="0">
                <a:ea typeface="ＭＳ Ｐゴシック" pitchFamily="34" charset="-128"/>
              </a:rPr>
              <a:t>claim that the mean time for an oil change is less than 15 minutes.</a:t>
            </a:r>
            <a:r>
              <a:rPr lang="en-US" altLang="en-US" sz="2600" dirty="0">
                <a:ea typeface="ＭＳ Ｐゴシック" pitchFamily="34" charset="-128"/>
              </a:rPr>
              <a:t>”</a:t>
            </a:r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val="21233767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ea typeface="ＭＳ Ｐゴシック" pitchFamily="34" charset="-128"/>
              </a:rPr>
              <a:t>Steps for Hypothesis Testing </a:t>
            </a:r>
            <a:r>
              <a:rPr lang="en-US" sz="2000" b="0" dirty="0">
                <a:latin typeface="+mj-lt"/>
                <a:ea typeface="ＭＳ Ｐゴシック" pitchFamily="34" charset="-128"/>
              </a:rPr>
              <a:t>(1 of 2)</a:t>
            </a:r>
            <a:endParaRPr lang="en-IN" sz="2000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25963" cy="4724400"/>
          </a:xfrm>
        </p:spPr>
        <p:txBody>
          <a:bodyPr/>
          <a:lstStyle/>
          <a:p>
            <a:pPr marL="442800" indent="-442800">
              <a:buClr>
                <a:schemeClr val="bg2"/>
              </a:buClr>
              <a:buFont typeface="+mj-lt"/>
              <a:buAutoNum type="arabicPeriod"/>
            </a:pPr>
            <a:r>
              <a:rPr lang="en-US" sz="2200" dirty="0"/>
              <a:t>State the claim mathematically and verbally. Identify the null and alternative hypotheses.</a:t>
            </a:r>
          </a:p>
          <a:p>
            <a:pPr lvl="1">
              <a:buClr>
                <a:schemeClr val="bg2"/>
              </a:buClr>
            </a:pPr>
            <a:r>
              <a:rPr lang="en-US" sz="2000" i="1" dirty="0"/>
              <a:t>H</a:t>
            </a:r>
            <a:r>
              <a:rPr lang="en-US" sz="2000" baseline="-25000" dirty="0"/>
              <a:t>0</a:t>
            </a:r>
            <a:r>
              <a:rPr lang="en-US" sz="2000" dirty="0"/>
              <a:t>: ?      </a:t>
            </a:r>
            <a:r>
              <a:rPr lang="en-US" sz="2000" i="1" dirty="0"/>
              <a:t>H</a:t>
            </a:r>
            <a:r>
              <a:rPr lang="en-US" sz="2000" i="1" baseline="-25000" dirty="0"/>
              <a:t>a</a:t>
            </a:r>
            <a:r>
              <a:rPr lang="en-US" sz="2000" dirty="0"/>
              <a:t>: ?</a:t>
            </a:r>
          </a:p>
          <a:p>
            <a:pPr marL="457200" indent="-442800">
              <a:buClr>
                <a:schemeClr val="bg2"/>
              </a:buClr>
              <a:buFont typeface="+mj-lt"/>
              <a:buAutoNum type="arabicPeriod" startAt="2"/>
            </a:pPr>
            <a:r>
              <a:rPr lang="en-US" sz="2200" dirty="0">
                <a:sym typeface="Symbol" pitchFamily="18" charset="2"/>
              </a:rPr>
              <a:t>Specify the level of significance.</a:t>
            </a:r>
          </a:p>
          <a:p>
            <a:pPr lvl="1">
              <a:buClr>
                <a:schemeClr val="bg2"/>
              </a:buClr>
            </a:pPr>
            <a:r>
              <a:rPr lang="el-GR" sz="2000" i="1" dirty="0">
                <a:cs typeface="Times New Roman" pitchFamily="18" charset="0"/>
                <a:sym typeface="Symbol" pitchFamily="18" charset="2"/>
              </a:rPr>
              <a:t>α</a:t>
            </a:r>
            <a:r>
              <a:rPr lang="en-US" sz="2000" dirty="0">
                <a:cs typeface="Times New Roman" pitchFamily="18" charset="0"/>
                <a:sym typeface="Symbol" pitchFamily="18" charset="2"/>
              </a:rPr>
              <a:t> = ?</a:t>
            </a:r>
            <a:endParaRPr lang="en-US" sz="2000" dirty="0">
              <a:sym typeface="Symbol" pitchFamily="18" charset="2"/>
            </a:endParaRPr>
          </a:p>
          <a:p>
            <a:pPr marL="457200" indent="-442800">
              <a:buClr>
                <a:schemeClr val="bg2"/>
              </a:buClr>
              <a:buFont typeface="+mj-lt"/>
              <a:buAutoNum type="arabicPeriod" startAt="3"/>
            </a:pPr>
            <a:r>
              <a:rPr lang="en-US" sz="2200" dirty="0">
                <a:sym typeface="Symbol" pitchFamily="18" charset="2"/>
              </a:rPr>
              <a:t>Determine the standardized sampling distribution and draw its graph.</a:t>
            </a:r>
          </a:p>
          <a:p>
            <a:pPr marL="457200" indent="-442800">
              <a:buClr>
                <a:schemeClr val="bg2"/>
              </a:buClr>
              <a:buFont typeface="+mj-lt"/>
              <a:buAutoNum type="arabicPeriod" startAt="4"/>
            </a:pPr>
            <a:r>
              <a:rPr lang="en-US" sz="2200" dirty="0">
                <a:sym typeface="Symbol" pitchFamily="18" charset="2"/>
              </a:rPr>
              <a:t>Calculate the test statistic and its standardized value. Add it to your sketch.</a:t>
            </a:r>
            <a:endParaRPr lang="en-IN" sz="2200" dirty="0"/>
          </a:p>
        </p:txBody>
      </p:sp>
      <p:pic>
        <p:nvPicPr>
          <p:cNvPr id="22" name="Picture 3" descr="A standard normal curve is graphed with a tail shaded right of test statistic. This sampling distribution is based on the assumption that H 0 is true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828800"/>
            <a:ext cx="3552251" cy="361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767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ea typeface="ＭＳ Ｐゴシック" pitchFamily="34" charset="-128"/>
              </a:rPr>
              <a:t>Steps for Hypothesis Testing </a:t>
            </a:r>
            <a:r>
              <a:rPr lang="en-US" sz="2000" b="0" dirty="0">
                <a:latin typeface="+mj-lt"/>
                <a:ea typeface="ＭＳ Ｐゴシック" pitchFamily="34" charset="-128"/>
              </a:rPr>
              <a:t>(2 of 2)</a:t>
            </a:r>
            <a:endParaRPr lang="en-IN" sz="2000" b="0" dirty="0">
              <a:latin typeface="+mj-lt"/>
            </a:endParaRPr>
          </a:p>
        </p:txBody>
      </p:sp>
      <p:pic>
        <p:nvPicPr>
          <p:cNvPr id="13" name="Picture 3" descr="5. Find the P-value. 6. Use the following decision rule. Is the P-value less than or equal to the level of significance. Yes: reject H 0. No: fail to reject H 0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93" y="1694356"/>
            <a:ext cx="7315515" cy="325864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704"/>
            <a:ext cx="8229600" cy="791459"/>
          </a:xfrm>
        </p:spPr>
        <p:txBody>
          <a:bodyPr/>
          <a:lstStyle/>
          <a:p>
            <a:pPr marL="514350" indent="-514350">
              <a:buFont typeface="+mj-lt"/>
              <a:buAutoNum type="arabicPeriod" startAt="7"/>
            </a:pPr>
            <a:r>
              <a:rPr lang="en-US" sz="2600" dirty="0">
                <a:ea typeface="ＭＳ Ｐゴシック" pitchFamily="34" charset="-128"/>
                <a:sym typeface="Symbol" pitchFamily="18" charset="2"/>
              </a:rPr>
              <a:t>Write a statement to interpret the decision in the context of the original claim.</a:t>
            </a:r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val="21233767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ea typeface="ＭＳ Ｐゴシック" pitchFamily="34" charset="-128"/>
              </a:rPr>
              <a:t>Section 7.1 Summary</a:t>
            </a:r>
            <a:endParaRPr lang="en-IN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>
                <a:ea typeface="ＭＳ Ｐゴシック" pitchFamily="34" charset="-128"/>
              </a:rPr>
              <a:t>Learned a practical introduction to hypothesis test</a:t>
            </a:r>
          </a:p>
          <a:p>
            <a:r>
              <a:rPr lang="en-US" sz="2600" dirty="0">
                <a:ea typeface="ＭＳ Ｐゴシック" pitchFamily="34" charset="-128"/>
              </a:rPr>
              <a:t>Stated a null hypothesis and an alternative hypothesis</a:t>
            </a:r>
          </a:p>
          <a:p>
            <a:r>
              <a:rPr lang="en-US" sz="2600" dirty="0">
                <a:ea typeface="ＭＳ Ｐゴシック" pitchFamily="34" charset="-128"/>
              </a:rPr>
              <a:t>Identified type I and type II errors and interpreted the level of significance</a:t>
            </a:r>
          </a:p>
          <a:p>
            <a:r>
              <a:rPr lang="en-US" sz="2600" dirty="0">
                <a:ea typeface="ＭＳ Ｐゴシック" pitchFamily="34" charset="-128"/>
              </a:rPr>
              <a:t>Knew whether to use a one-tailed or two-tailed statistical test and found a </a:t>
            </a:r>
            <a:r>
              <a:rPr lang="en-US" sz="2600" i="1" dirty="0">
                <a:ea typeface="ＭＳ Ｐゴシック" pitchFamily="34" charset="-128"/>
              </a:rPr>
              <a:t>P</a:t>
            </a:r>
            <a:r>
              <a:rPr lang="en-US" sz="2600" dirty="0">
                <a:ea typeface="ＭＳ Ｐゴシック" pitchFamily="34" charset="-128"/>
              </a:rPr>
              <a:t>-value</a:t>
            </a:r>
          </a:p>
          <a:p>
            <a:r>
              <a:rPr lang="en-US" sz="2600" dirty="0">
                <a:ea typeface="ＭＳ Ｐゴシック" pitchFamily="34" charset="-128"/>
              </a:rPr>
              <a:t>Made and interpreted a decision based on the results of a statistical test</a:t>
            </a:r>
          </a:p>
          <a:p>
            <a:r>
              <a:rPr lang="en-US" sz="2600" dirty="0">
                <a:ea typeface="ＭＳ Ｐゴシック" pitchFamily="34" charset="-128"/>
              </a:rPr>
              <a:t>Wrote a claim for a hypothesis test</a:t>
            </a:r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val="2123376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ea typeface="ＭＳ Ｐゴシック" pitchFamily="34" charset="-128"/>
              </a:rPr>
              <a:t>Section 7.1 Objectives</a:t>
            </a:r>
            <a:endParaRPr lang="en-IN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pPr marL="255600" indent="-255600">
              <a:buSzPct val="100000"/>
            </a:pPr>
            <a:r>
              <a:rPr lang="en-US" sz="2600" dirty="0">
                <a:ea typeface="ＭＳ Ｐゴシック" pitchFamily="34" charset="-128"/>
              </a:rPr>
              <a:t>A practical introduction to hypothesis tests</a:t>
            </a:r>
          </a:p>
          <a:p>
            <a:pPr marL="255600" indent="-255600">
              <a:buSzPct val="100000"/>
            </a:pPr>
            <a:r>
              <a:rPr lang="en-US" sz="2600" dirty="0">
                <a:ea typeface="ＭＳ Ｐゴシック" pitchFamily="34" charset="-128"/>
              </a:rPr>
              <a:t>How to state a null hypothesis and an alternative hypothesis</a:t>
            </a:r>
          </a:p>
          <a:p>
            <a:pPr marL="255600" indent="-255600">
              <a:buSzPct val="100000"/>
            </a:pPr>
            <a:r>
              <a:rPr lang="en-US" sz="2600" dirty="0">
                <a:ea typeface="ＭＳ Ｐゴシック" pitchFamily="34" charset="-128"/>
              </a:rPr>
              <a:t>Identify type I and type II errors and interpret the level of significance</a:t>
            </a:r>
          </a:p>
          <a:p>
            <a:pPr marL="255600" indent="-255600">
              <a:buSzPct val="100000"/>
            </a:pPr>
            <a:r>
              <a:rPr lang="en-US" sz="2600" dirty="0">
                <a:ea typeface="ＭＳ Ｐゴシック" pitchFamily="34" charset="-128"/>
              </a:rPr>
              <a:t>How to know whether to use a one-tailed or two-tailed statistical test and find a </a:t>
            </a:r>
            <a:r>
              <a:rPr lang="en-US" sz="2600" i="1" dirty="0">
                <a:ea typeface="ＭＳ Ｐゴシック" pitchFamily="34" charset="-128"/>
              </a:rPr>
              <a:t>P</a:t>
            </a:r>
            <a:r>
              <a:rPr lang="en-US" sz="2600" dirty="0">
                <a:ea typeface="ＭＳ Ｐゴシック" pitchFamily="34" charset="-128"/>
              </a:rPr>
              <a:t>-value</a:t>
            </a:r>
          </a:p>
          <a:p>
            <a:pPr marL="255600" indent="-255600">
              <a:buSzPct val="100000"/>
            </a:pPr>
            <a:r>
              <a:rPr lang="en-US" sz="2600" dirty="0">
                <a:ea typeface="ＭＳ Ｐゴシック" pitchFamily="34" charset="-128"/>
              </a:rPr>
              <a:t>How to make and interpret a decision based on the results of a statistical test</a:t>
            </a:r>
          </a:p>
          <a:p>
            <a:pPr marL="255600" indent="-255600">
              <a:buSzPct val="100000"/>
            </a:pPr>
            <a:r>
              <a:rPr lang="en-US" sz="2600" dirty="0">
                <a:ea typeface="ＭＳ Ｐゴシック" pitchFamily="34" charset="-128"/>
              </a:rPr>
              <a:t>How to write a claim for a hypothesis test</a:t>
            </a:r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val="1389693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ea typeface="ＭＳ Ｐゴシック" pitchFamily="34" charset="-128"/>
              </a:rPr>
              <a:t>Hypothesis Tests </a:t>
            </a:r>
            <a:r>
              <a:rPr lang="en-US" sz="2000" b="0" dirty="0">
                <a:latin typeface="+mj-lt"/>
                <a:ea typeface="ＭＳ Ｐゴシック" pitchFamily="34" charset="-128"/>
              </a:rPr>
              <a:t>(1 of 2)</a:t>
            </a:r>
            <a:endParaRPr lang="en-IN" sz="2000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b="1" dirty="0">
                <a:ea typeface="ＭＳ Ｐゴシック" pitchFamily="34" charset="-128"/>
              </a:rPr>
              <a:t>Hypothesis test</a:t>
            </a:r>
            <a:r>
              <a:rPr lang="en-US" sz="2800" dirty="0">
                <a:ea typeface="ＭＳ Ｐゴシック" pitchFamily="34" charset="-128"/>
              </a:rPr>
              <a:t> </a:t>
            </a:r>
          </a:p>
          <a:p>
            <a:r>
              <a:rPr lang="en-US" sz="2600" dirty="0">
                <a:ea typeface="ＭＳ Ｐゴシック" pitchFamily="34" charset="-128"/>
              </a:rPr>
              <a:t>A process that uses sample statistics to test a claim about the value of a population parameter.  </a:t>
            </a:r>
          </a:p>
          <a:p>
            <a:r>
              <a:rPr lang="en-US" sz="2600" b="1" dirty="0">
                <a:ea typeface="ＭＳ Ｐゴシック" pitchFamily="34" charset="-128"/>
              </a:rPr>
              <a:t>For example </a:t>
            </a:r>
            <a:r>
              <a:rPr lang="en-US" sz="2600" dirty="0">
                <a:ea typeface="ＭＳ Ｐゴシック" pitchFamily="34" charset="-128"/>
              </a:rPr>
              <a:t>An automobile manufacturer advertises that its new hybrid car has a mean mileage of 50 miles per gallon. To test this claim, a sample would be taken. If the sample mean differs enough from the advertised mean, you can decide that the advertisement is false.</a:t>
            </a:r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val="3946444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ea typeface="ＭＳ Ｐゴシック" pitchFamily="34" charset="-128"/>
              </a:rPr>
              <a:t>Hypothesis Tests </a:t>
            </a:r>
            <a:r>
              <a:rPr lang="en-US" sz="2000" b="0" dirty="0">
                <a:latin typeface="+mj-lt"/>
                <a:ea typeface="ＭＳ Ｐゴシック" pitchFamily="34" charset="-128"/>
              </a:rPr>
              <a:t>(2 of 2)</a:t>
            </a:r>
            <a:endParaRPr lang="en-IN" sz="2000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b="1" dirty="0">
                <a:ea typeface="ＭＳ Ｐゴシック" pitchFamily="34" charset="-128"/>
              </a:rPr>
              <a:t>Statistical</a:t>
            </a:r>
            <a:r>
              <a:rPr lang="en-US" sz="2800" dirty="0">
                <a:ea typeface="ＭＳ Ｐゴシック" pitchFamily="34" charset="-128"/>
              </a:rPr>
              <a:t> </a:t>
            </a:r>
            <a:r>
              <a:rPr lang="en-US" sz="2800" b="1" dirty="0">
                <a:ea typeface="ＭＳ Ｐゴシック" pitchFamily="34" charset="-128"/>
              </a:rPr>
              <a:t>hypothesis </a:t>
            </a:r>
          </a:p>
          <a:p>
            <a:r>
              <a:rPr lang="en-US" sz="2600" dirty="0">
                <a:ea typeface="ＭＳ Ｐゴシック" pitchFamily="34" charset="-128"/>
              </a:rPr>
              <a:t>A statement, or claim, about a population parameter.</a:t>
            </a:r>
          </a:p>
          <a:p>
            <a:r>
              <a:rPr lang="en-US" sz="2600" dirty="0">
                <a:ea typeface="ＭＳ Ｐゴシック" pitchFamily="34" charset="-128"/>
              </a:rPr>
              <a:t>Carefully state a pair of hypotheses</a:t>
            </a:r>
          </a:p>
          <a:p>
            <a:pPr lvl="1"/>
            <a:r>
              <a:rPr lang="en-US" sz="2400" dirty="0">
                <a:ea typeface="Times New Roman" pitchFamily="18" charset="0"/>
              </a:rPr>
              <a:t>one that represents the claim</a:t>
            </a:r>
          </a:p>
          <a:p>
            <a:pPr lvl="1"/>
            <a:r>
              <a:rPr lang="en-US" sz="2400" dirty="0">
                <a:ea typeface="Times New Roman" pitchFamily="18" charset="0"/>
              </a:rPr>
              <a:t>the other, its complement  </a:t>
            </a:r>
          </a:p>
          <a:p>
            <a:r>
              <a:rPr lang="en-US" sz="2600" dirty="0">
                <a:ea typeface="ＭＳ Ｐゴシック" pitchFamily="34" charset="-128"/>
              </a:rPr>
              <a:t>When one of these hypotheses is false, the other must be true.</a:t>
            </a:r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val="2123376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ea typeface="ＭＳ Ｐゴシック" pitchFamily="34" charset="-128"/>
              </a:rPr>
              <a:t>Stating a Hypothesis </a:t>
            </a:r>
            <a:r>
              <a:rPr lang="en-US" sz="2000" b="0" dirty="0">
                <a:latin typeface="+mj-lt"/>
                <a:ea typeface="ＭＳ Ｐゴシック" pitchFamily="34" charset="-128"/>
              </a:rPr>
              <a:t>(1 of 2)</a:t>
            </a:r>
            <a:endParaRPr lang="en-US" sz="20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3276600"/>
          </a:xfrm>
        </p:spPr>
        <p:txBody>
          <a:bodyPr/>
          <a:lstStyle/>
          <a:p>
            <a:pPr>
              <a:buNone/>
            </a:pPr>
            <a:r>
              <a:rPr lang="en-US" sz="2800" b="1" dirty="0">
                <a:ea typeface="ＭＳ Ｐゴシック" pitchFamily="34" charset="-128"/>
              </a:rPr>
              <a:t>Null hypothesis</a:t>
            </a:r>
            <a:r>
              <a:rPr lang="en-US" sz="2600" b="1" dirty="0">
                <a:ea typeface="ＭＳ Ｐゴシック" pitchFamily="34" charset="-128"/>
              </a:rPr>
              <a:t> </a:t>
            </a:r>
          </a:p>
          <a:p>
            <a:r>
              <a:rPr lang="en-US" sz="2600" dirty="0">
                <a:ea typeface="ＭＳ Ｐゴシック" pitchFamily="34" charset="-128"/>
              </a:rPr>
              <a:t>A statistical hypothesis that contains a statement of equality such as </a:t>
            </a:r>
            <a:r>
              <a:rPr lang="en-US" sz="2600" dirty="0">
                <a:ea typeface="ＭＳ Ｐゴシック" pitchFamily="34" charset="-128"/>
                <a:sym typeface="Symbol" pitchFamily="18" charset="2"/>
              </a:rPr>
              <a:t>, =, or .</a:t>
            </a:r>
          </a:p>
          <a:p>
            <a:r>
              <a:rPr lang="en-US" sz="2600" dirty="0">
                <a:ea typeface="ＭＳ Ｐゴシック" pitchFamily="34" charset="-128"/>
                <a:sym typeface="Symbol" pitchFamily="18" charset="2"/>
              </a:rPr>
              <a:t>Denoted </a:t>
            </a:r>
            <a:r>
              <a:rPr lang="en-US" sz="2600" b="1" i="1" dirty="0">
                <a:ea typeface="ＭＳ Ｐゴシック" pitchFamily="34" charset="-128"/>
              </a:rPr>
              <a:t>H</a:t>
            </a:r>
            <a:r>
              <a:rPr lang="en-US" sz="2600" b="1" baseline="-25000" dirty="0">
                <a:ea typeface="ＭＳ Ｐゴシック" pitchFamily="34" charset="-128"/>
              </a:rPr>
              <a:t>0</a:t>
            </a:r>
            <a:r>
              <a:rPr lang="en-US" sz="2600" dirty="0">
                <a:ea typeface="ＭＳ Ｐゴシック" pitchFamily="34" charset="-128"/>
              </a:rPr>
              <a:t>  read </a:t>
            </a:r>
            <a:r>
              <a:rPr lang="en-US" altLang="en-US" sz="2600" dirty="0">
                <a:ea typeface="ＭＳ Ｐゴシック" pitchFamily="34" charset="-128"/>
              </a:rPr>
              <a:t>“</a:t>
            </a:r>
            <a:r>
              <a:rPr lang="en-US" sz="2600" dirty="0">
                <a:ea typeface="ＭＳ Ｐゴシック" pitchFamily="34" charset="-128"/>
              </a:rPr>
              <a:t>H subzero</a:t>
            </a:r>
            <a:r>
              <a:rPr lang="en-US" altLang="en-US" sz="2600" dirty="0">
                <a:ea typeface="ＭＳ Ｐゴシック" pitchFamily="34" charset="-128"/>
              </a:rPr>
              <a:t>”</a:t>
            </a:r>
            <a:r>
              <a:rPr lang="en-US" sz="2600" dirty="0">
                <a:ea typeface="ＭＳ Ｐゴシック" pitchFamily="34" charset="-128"/>
              </a:rPr>
              <a:t> or </a:t>
            </a:r>
            <a:r>
              <a:rPr lang="en-US" altLang="en-US" sz="2600" dirty="0">
                <a:ea typeface="ＭＳ Ｐゴシック" pitchFamily="34" charset="-128"/>
              </a:rPr>
              <a:t>“</a:t>
            </a:r>
            <a:r>
              <a:rPr lang="en-US" sz="2600" dirty="0">
                <a:ea typeface="ＭＳ Ｐゴシック" pitchFamily="34" charset="-128"/>
              </a:rPr>
              <a:t>H</a:t>
            </a:r>
            <a:r>
              <a:rPr lang="en-US" sz="2600" i="1" dirty="0">
                <a:ea typeface="ＭＳ Ｐゴシック" pitchFamily="34" charset="-128"/>
              </a:rPr>
              <a:t> </a:t>
            </a:r>
            <a:r>
              <a:rPr lang="en-US" sz="2600" dirty="0">
                <a:ea typeface="ＭＳ Ｐゴシック" pitchFamily="34" charset="-128"/>
              </a:rPr>
              <a:t>naught.</a:t>
            </a:r>
            <a:r>
              <a:rPr lang="en-US" altLang="en-US" sz="2600" dirty="0">
                <a:ea typeface="ＭＳ Ｐゴシック" pitchFamily="34" charset="-128"/>
              </a:rPr>
              <a:t>”</a:t>
            </a:r>
            <a:endParaRPr lang="en-US" sz="2600" dirty="0">
              <a:ea typeface="ＭＳ Ｐゴシック" pitchFamily="34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495800" y="1599102"/>
            <a:ext cx="3886200" cy="3353897"/>
          </a:xfrm>
        </p:spPr>
        <p:txBody>
          <a:bodyPr/>
          <a:lstStyle/>
          <a:p>
            <a:pPr>
              <a:buNone/>
            </a:pPr>
            <a:r>
              <a:rPr lang="en-US" sz="2800" b="1" dirty="0">
                <a:ea typeface="ＭＳ Ｐゴシック" pitchFamily="34" charset="-128"/>
              </a:rPr>
              <a:t>Alternative hypothesis</a:t>
            </a:r>
            <a:r>
              <a:rPr lang="en-US" sz="2600" b="1" dirty="0">
                <a:ea typeface="ＭＳ Ｐゴシック" pitchFamily="34" charset="-128"/>
              </a:rPr>
              <a:t> </a:t>
            </a:r>
          </a:p>
          <a:p>
            <a:r>
              <a:rPr lang="en-US" sz="2600" dirty="0">
                <a:ea typeface="ＭＳ Ｐゴシック" pitchFamily="34" charset="-128"/>
              </a:rPr>
              <a:t>A statement of inequality such as &gt;, </a:t>
            </a:r>
            <a:r>
              <a:rPr lang="en-US" sz="2600" dirty="0">
                <a:ea typeface="ＭＳ Ｐゴシック" pitchFamily="34" charset="-128"/>
                <a:sym typeface="Symbol" pitchFamily="18" charset="2"/>
              </a:rPr>
              <a:t>, or &lt;.</a:t>
            </a:r>
          </a:p>
          <a:p>
            <a:r>
              <a:rPr lang="en-US" sz="2600" dirty="0">
                <a:ea typeface="ＭＳ Ｐゴシック" pitchFamily="34" charset="-128"/>
              </a:rPr>
              <a:t>Must be true if </a:t>
            </a:r>
            <a:r>
              <a:rPr lang="en-US" sz="2600" i="1" dirty="0">
                <a:ea typeface="ＭＳ Ｐゴシック" pitchFamily="34" charset="-128"/>
              </a:rPr>
              <a:t>H</a:t>
            </a:r>
            <a:r>
              <a:rPr lang="en-US" sz="2600" baseline="-25000" dirty="0">
                <a:ea typeface="ＭＳ Ｐゴシック" pitchFamily="34" charset="-128"/>
              </a:rPr>
              <a:t>0</a:t>
            </a:r>
            <a:r>
              <a:rPr lang="en-US" sz="2600" dirty="0">
                <a:ea typeface="ＭＳ Ｐゴシック" pitchFamily="34" charset="-128"/>
              </a:rPr>
              <a:t> is false.</a:t>
            </a:r>
          </a:p>
          <a:p>
            <a:r>
              <a:rPr lang="en-US" sz="2600" dirty="0">
                <a:ea typeface="ＭＳ Ｐゴシック" pitchFamily="34" charset="-128"/>
              </a:rPr>
              <a:t>Denoted </a:t>
            </a:r>
            <a:r>
              <a:rPr lang="en-US" sz="2600" b="1" i="1" dirty="0">
                <a:ea typeface="ＭＳ Ｐゴシック" pitchFamily="34" charset="-128"/>
              </a:rPr>
              <a:t>H</a:t>
            </a:r>
            <a:r>
              <a:rPr lang="en-US" sz="2600" b="1" i="1" baseline="-25000" dirty="0">
                <a:ea typeface="ＭＳ Ｐゴシック" pitchFamily="34" charset="-128"/>
              </a:rPr>
              <a:t>a</a:t>
            </a:r>
            <a:r>
              <a:rPr lang="en-US" sz="2600" dirty="0">
                <a:ea typeface="ＭＳ Ｐゴシック" pitchFamily="34" charset="-128"/>
              </a:rPr>
              <a:t> read </a:t>
            </a:r>
            <a:r>
              <a:rPr lang="en-US" altLang="en-US" sz="2600" dirty="0">
                <a:ea typeface="ＭＳ Ｐゴシック" pitchFamily="34" charset="-128"/>
              </a:rPr>
              <a:t>“</a:t>
            </a:r>
            <a:r>
              <a:rPr lang="en-US" sz="2600" dirty="0">
                <a:ea typeface="ＭＳ Ｐゴシック" pitchFamily="34" charset="-128"/>
              </a:rPr>
              <a:t>H sub-</a:t>
            </a:r>
            <a:r>
              <a:rPr lang="en-US" sz="2600" i="1" dirty="0">
                <a:ea typeface="ＭＳ Ｐゴシック" pitchFamily="34" charset="-128"/>
              </a:rPr>
              <a:t>a</a:t>
            </a:r>
            <a:r>
              <a:rPr lang="en-US" sz="2600" dirty="0">
                <a:ea typeface="ＭＳ Ｐゴシック" pitchFamily="34" charset="-128"/>
              </a:rPr>
              <a:t>.</a:t>
            </a:r>
            <a:r>
              <a:rPr lang="en-US" altLang="en-US" sz="2600" dirty="0">
                <a:ea typeface="ＭＳ Ｐゴシック" pitchFamily="34" charset="-128"/>
              </a:rPr>
              <a:t>”</a:t>
            </a:r>
            <a:endParaRPr lang="en-US" sz="2600" b="1" dirty="0">
              <a:ea typeface="ＭＳ Ｐゴシック" pitchFamily="34" charset="-128"/>
            </a:endParaRPr>
          </a:p>
        </p:txBody>
      </p:sp>
      <p:pic>
        <p:nvPicPr>
          <p:cNvPr id="8" name="Picture 7" descr="The null hypothesis and alternative hypothesis are complementary statements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391" y="5181600"/>
            <a:ext cx="4787218" cy="111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69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ea typeface="ＭＳ Ｐゴシック" pitchFamily="34" charset="-128"/>
              </a:rPr>
              <a:t>Stating a Hypothesis </a:t>
            </a:r>
            <a:r>
              <a:rPr lang="en-US" sz="2000" b="0" dirty="0">
                <a:latin typeface="+mj-lt"/>
                <a:ea typeface="ＭＳ Ｐゴシック" pitchFamily="34" charset="-128"/>
              </a:rPr>
              <a:t>(2 of 2)</a:t>
            </a:r>
            <a:endParaRPr lang="en-IN" sz="2000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en-US" sz="2600" dirty="0">
                <a:ea typeface="ＭＳ Ｐゴシック" pitchFamily="34" charset="-128"/>
              </a:rPr>
              <a:t>To write the null and alternative hypotheses, translate the claim made about the population parameter from a verbal statement to a mathematical statement.</a:t>
            </a:r>
          </a:p>
          <a:p>
            <a:r>
              <a:rPr lang="en-US" sz="2600" dirty="0">
                <a:ea typeface="ＭＳ Ｐゴシック" pitchFamily="34" charset="-128"/>
              </a:rPr>
              <a:t>Then write its complement.</a:t>
            </a:r>
            <a:endParaRPr lang="en-IN" sz="2600" dirty="0"/>
          </a:p>
        </p:txBody>
      </p:sp>
      <p:pic>
        <p:nvPicPr>
          <p:cNvPr id="10" name="Picture 9" descr="H 0: mu is less than or equal to k, and H a: mu is greater than k. H 0: mu is greater than or equal to k, and H a: mu is less than k. H 0: mu = k, and H a: mu does not equal k. Regardless of which pair of hypotheses you use, you always assume mu = k and examine the sampling distribution on the basis of this assumption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82" y="3715173"/>
            <a:ext cx="7954942" cy="214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76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+mj-lt"/>
              </a:rPr>
              <a:t>Example 1: Stating the Null and Alternative Hypotheses</a:t>
            </a:r>
            <a:endParaRPr lang="en-IN" sz="2000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00400"/>
          </a:xfrm>
        </p:spPr>
        <p:txBody>
          <a:bodyPr/>
          <a:lstStyle/>
          <a:p>
            <a:r>
              <a:rPr lang="en-US" sz="2600" dirty="0"/>
              <a:t>Write the claim as a mathematical sentence. State the null and alternative hypotheses and identify which represents the claim.</a:t>
            </a:r>
          </a:p>
          <a:p>
            <a:pPr marL="514350" indent="-514350">
              <a:buClr>
                <a:schemeClr val="bg2"/>
              </a:buClr>
              <a:buFont typeface="+mj-lt"/>
              <a:buAutoNum type="arabicPeriod"/>
            </a:pPr>
            <a:r>
              <a:rPr lang="en-US" sz="2600" dirty="0"/>
              <a:t>A school publicizes that the proportion of its students who are involved in at least one extracurricular activity is 61%.  </a:t>
            </a:r>
            <a:endParaRPr lang="en-US" sz="2600" dirty="0">
              <a:sym typeface="Symbol" pitchFamily="18" charset="2"/>
            </a:endParaRPr>
          </a:p>
          <a:p>
            <a:pPr marL="0" indent="0">
              <a:buNone/>
            </a:pPr>
            <a:r>
              <a:rPr lang="en-US" sz="2800" b="1" dirty="0">
                <a:cs typeface="Arial" charset="0"/>
              </a:rPr>
              <a:t>Solution</a:t>
            </a:r>
            <a:endParaRPr lang="en-IN" sz="2600" baseline="-25000" dirty="0"/>
          </a:p>
        </p:txBody>
      </p:sp>
      <p:pic>
        <p:nvPicPr>
          <p:cNvPr id="6" name="Picture 5" descr="H 0: P = 0.61 (equality condition, claim); H a: P does not equal 0.61 (complement of H 0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6" y="5059869"/>
            <a:ext cx="6652230" cy="8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7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08 Lecture">
  <a:themeElements>
    <a:clrScheme name="Custom 7">
      <a:dk1>
        <a:sysClr val="windowText" lastClr="000000"/>
      </a:dk1>
      <a:lt1>
        <a:sysClr val="window" lastClr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1325</TotalTime>
  <Words>2042</Words>
  <Application>Microsoft Office PowerPoint</Application>
  <PresentationFormat>On-screen Show (4:3)</PresentationFormat>
  <Paragraphs>198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ＭＳ Ｐゴシック</vt:lpstr>
      <vt:lpstr>Arial</vt:lpstr>
      <vt:lpstr>Symbol</vt:lpstr>
      <vt:lpstr>Times New Roman</vt:lpstr>
      <vt:lpstr>Verdana</vt:lpstr>
      <vt:lpstr>Wingdings</vt:lpstr>
      <vt:lpstr>508 Lecture</vt:lpstr>
      <vt:lpstr>Elementary Statistics: Picturing The World</vt:lpstr>
      <vt:lpstr>Chapter Outline</vt:lpstr>
      <vt:lpstr>Section 7.1</vt:lpstr>
      <vt:lpstr>Section 7.1 Objectives</vt:lpstr>
      <vt:lpstr>Hypothesis Tests (1 of 2)</vt:lpstr>
      <vt:lpstr>Hypothesis Tests (2 of 2)</vt:lpstr>
      <vt:lpstr>Stating a Hypothesis (1 of 2)</vt:lpstr>
      <vt:lpstr>Stating a Hypothesis (2 of 2)</vt:lpstr>
      <vt:lpstr>Example 1: Stating the Null and Alternative Hypotheses</vt:lpstr>
      <vt:lpstr>Example 2: Stating the Null and Alternative Hypotheses</vt:lpstr>
      <vt:lpstr>Example 3: Stating the Null and Alternative Hypotheses</vt:lpstr>
      <vt:lpstr>Types of Errors</vt:lpstr>
      <vt:lpstr>Possible Outcomes and Types of Errors</vt:lpstr>
      <vt:lpstr>Hypothesis Testing as compared to the United State Legal System</vt:lpstr>
      <vt:lpstr>Possible Outcomes and Types of Errors in the Justice System</vt:lpstr>
      <vt:lpstr>Example: Identifying Type I and Type II Errors (1 of 4)</vt:lpstr>
      <vt:lpstr>Example: Identifying Type I and Type II Errors (2 of 4)</vt:lpstr>
      <vt:lpstr>Example: Identifying Type I and Type II Errors (3 of 4)</vt:lpstr>
      <vt:lpstr>Example: Identifying Type I and Type II Errors (4 of 4)</vt:lpstr>
      <vt:lpstr>Level of Significance</vt:lpstr>
      <vt:lpstr>Statistical Tests</vt:lpstr>
      <vt:lpstr>P-values</vt:lpstr>
      <vt:lpstr>Nature of the Test</vt:lpstr>
      <vt:lpstr>Left-tailed Test</vt:lpstr>
      <vt:lpstr>Right-tailed Test</vt:lpstr>
      <vt:lpstr>Two-tailed Test</vt:lpstr>
      <vt:lpstr>Example 1: Identifying The Nature of a Test</vt:lpstr>
      <vt:lpstr>Example 2: Identifying The Nature of a Test</vt:lpstr>
      <vt:lpstr>Example 3: Identifying The Nature of a Test</vt:lpstr>
      <vt:lpstr>Making a Decision</vt:lpstr>
      <vt:lpstr>Example 1: Interpreting a Decision (1 of 2)</vt:lpstr>
      <vt:lpstr>Example 1: Interpreting a Decision (2 of 2)</vt:lpstr>
      <vt:lpstr>Example 2: Interpreting a Decision (1 of 2)</vt:lpstr>
      <vt:lpstr>Example 2: Interpreting a Decision (2 of 2)</vt:lpstr>
      <vt:lpstr>Steps for Hypothesis Testing (1 of 2)</vt:lpstr>
      <vt:lpstr>Steps for Hypothesis Testing (2 of 2)</vt:lpstr>
      <vt:lpstr>Section 7.1 Summary</vt:lpstr>
    </vt:vector>
  </TitlesOfParts>
  <Company>echosvoice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Statistics: Picturing The World, 6e</dc:title>
  <dc:subject>Statistics</dc:subject>
  <dc:creator>Larson/Farber</dc:creator>
  <cp:lastModifiedBy>Mandy</cp:lastModifiedBy>
  <cp:revision>568</cp:revision>
  <dcterms:created xsi:type="dcterms:W3CDTF">2014-07-14T20:04:21Z</dcterms:created>
  <dcterms:modified xsi:type="dcterms:W3CDTF">2018-06-05T18:43:13Z</dcterms:modified>
</cp:coreProperties>
</file>