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77" r:id="rId2"/>
    <p:sldId id="378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98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, Mohanapriya" initials="DM" lastIdx="1" clrIdx="0">
    <p:extLst>
      <p:ext uri="{19B8F6BF-5375-455C-9EA6-DF929625EA0E}">
        <p15:presenceInfo xmlns:p15="http://schemas.microsoft.com/office/powerpoint/2012/main" userId="S-1-5-21-617317731-1927854996-104450171-1194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FDB940"/>
    <a:srgbClr val="D4EAE4"/>
    <a:srgbClr val="001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421" autoAdjust="0"/>
  </p:normalViewPr>
  <p:slideViewPr>
    <p:cSldViewPr>
      <p:cViewPr varScale="1">
        <p:scale>
          <a:sx n="100" d="100"/>
          <a:sy n="100" d="100"/>
        </p:scale>
        <p:origin x="15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4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179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8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5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6/3/2018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653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6/3/2018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57755" y="6407126"/>
            <a:ext cx="1611690" cy="417560"/>
            <a:chOff x="21" y="4059"/>
            <a:chExt cx="1046" cy="27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" y="4059"/>
              <a:ext cx="1046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alpha val="0"/>
                  </a:schemeClr>
                </a:solidFill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125" y="4168"/>
              <a:ext cx="838" cy="51"/>
            </a:xfrm>
            <a:custGeom>
              <a:avLst/>
              <a:gdLst>
                <a:gd name="T0" fmla="*/ 1055 w 21137"/>
                <a:gd name="T1" fmla="*/ 1285 h 1300"/>
                <a:gd name="T2" fmla="*/ 0 w 21137"/>
                <a:gd name="T3" fmla="*/ 1285 h 1300"/>
                <a:gd name="T4" fmla="*/ 417 w 21137"/>
                <a:gd name="T5" fmla="*/ 748 h 1300"/>
                <a:gd name="T6" fmla="*/ 1860 w 21137"/>
                <a:gd name="T7" fmla="*/ 1119 h 1300"/>
                <a:gd name="T8" fmla="*/ 1678 w 21137"/>
                <a:gd name="T9" fmla="*/ 16 h 1300"/>
                <a:gd name="T10" fmla="*/ 4021 w 21137"/>
                <a:gd name="T11" fmla="*/ 1290 h 1300"/>
                <a:gd name="T12" fmla="*/ 2636 w 21137"/>
                <a:gd name="T13" fmla="*/ 16 h 1300"/>
                <a:gd name="T14" fmla="*/ 3693 w 21137"/>
                <a:gd name="T15" fmla="*/ 16 h 1300"/>
                <a:gd name="T16" fmla="*/ 5470 w 21137"/>
                <a:gd name="T17" fmla="*/ 9 h 1300"/>
                <a:gd name="T18" fmla="*/ 5143 w 21137"/>
                <a:gd name="T19" fmla="*/ 909 h 1300"/>
                <a:gd name="T20" fmla="*/ 5610 w 21137"/>
                <a:gd name="T21" fmla="*/ 748 h 1300"/>
                <a:gd name="T22" fmla="*/ 7109 w 21137"/>
                <a:gd name="T23" fmla="*/ 16 h 1300"/>
                <a:gd name="T24" fmla="*/ 6675 w 21137"/>
                <a:gd name="T25" fmla="*/ 1285 h 1300"/>
                <a:gd name="T26" fmla="*/ 6765 w 21137"/>
                <a:gd name="T27" fmla="*/ 453 h 1300"/>
                <a:gd name="T28" fmla="*/ 7796 w 21137"/>
                <a:gd name="T29" fmla="*/ 514 h 1300"/>
                <a:gd name="T30" fmla="*/ 8407 w 21137"/>
                <a:gd name="T31" fmla="*/ 89 h 1300"/>
                <a:gd name="T32" fmla="*/ 7908 w 21137"/>
                <a:gd name="T33" fmla="*/ 309 h 1300"/>
                <a:gd name="T34" fmla="*/ 8457 w 21137"/>
                <a:gd name="T35" fmla="*/ 956 h 1300"/>
                <a:gd name="T36" fmla="*/ 7746 w 21137"/>
                <a:gd name="T37" fmla="*/ 953 h 1300"/>
                <a:gd name="T38" fmla="*/ 8119 w 21137"/>
                <a:gd name="T39" fmla="*/ 754 h 1300"/>
                <a:gd name="T40" fmla="*/ 10671 w 21137"/>
                <a:gd name="T41" fmla="*/ 1119 h 1300"/>
                <a:gd name="T42" fmla="*/ 11202 w 21137"/>
                <a:gd name="T43" fmla="*/ 16 h 1300"/>
                <a:gd name="T44" fmla="*/ 11383 w 21137"/>
                <a:gd name="T45" fmla="*/ 565 h 1300"/>
                <a:gd name="T46" fmla="*/ 11383 w 21137"/>
                <a:gd name="T47" fmla="*/ 1122 h 1300"/>
                <a:gd name="T48" fmla="*/ 11202 w 21137"/>
                <a:gd name="T49" fmla="*/ 16 h 1300"/>
                <a:gd name="T50" fmla="*/ 13458 w 21137"/>
                <a:gd name="T51" fmla="*/ 1285 h 1300"/>
                <a:gd name="T52" fmla="*/ 12402 w 21137"/>
                <a:gd name="T53" fmla="*/ 1285 h 1300"/>
                <a:gd name="T54" fmla="*/ 12819 w 21137"/>
                <a:gd name="T55" fmla="*/ 748 h 1300"/>
                <a:gd name="T56" fmla="*/ 14478 w 21137"/>
                <a:gd name="T57" fmla="*/ 16 h 1300"/>
                <a:gd name="T58" fmla="*/ 14682 w 21137"/>
                <a:gd name="T59" fmla="*/ 682 h 1300"/>
                <a:gd name="T60" fmla="*/ 15138 w 21137"/>
                <a:gd name="T61" fmla="*/ 1285 h 1300"/>
                <a:gd name="T62" fmla="*/ 14820 w 21137"/>
                <a:gd name="T63" fmla="*/ 1136 h 1300"/>
                <a:gd name="T64" fmla="*/ 14516 w 21137"/>
                <a:gd name="T65" fmla="*/ 754 h 1300"/>
                <a:gd name="T66" fmla="*/ 14160 w 21137"/>
                <a:gd name="T67" fmla="*/ 1285 h 1300"/>
                <a:gd name="T68" fmla="*/ 14411 w 21137"/>
                <a:gd name="T69" fmla="*/ 572 h 1300"/>
                <a:gd name="T70" fmla="*/ 14677 w 21137"/>
                <a:gd name="T71" fmla="*/ 260 h 1300"/>
                <a:gd name="T72" fmla="*/ 16830 w 21137"/>
                <a:gd name="T73" fmla="*/ 16 h 1300"/>
                <a:gd name="T74" fmla="*/ 15827 w 21137"/>
                <a:gd name="T75" fmla="*/ 1285 h 1300"/>
                <a:gd name="T76" fmla="*/ 16658 w 21137"/>
                <a:gd name="T77" fmla="*/ 1002 h 1300"/>
                <a:gd name="T78" fmla="*/ 17658 w 21137"/>
                <a:gd name="T79" fmla="*/ 1285 h 1300"/>
                <a:gd name="T80" fmla="*/ 19493 w 21137"/>
                <a:gd name="T81" fmla="*/ 16 h 1300"/>
                <a:gd name="T82" fmla="*/ 18488 w 21137"/>
                <a:gd name="T83" fmla="*/ 1285 h 1300"/>
                <a:gd name="T84" fmla="*/ 19320 w 21137"/>
                <a:gd name="T85" fmla="*/ 1002 h 1300"/>
                <a:gd name="T86" fmla="*/ 21137 w 21137"/>
                <a:gd name="T87" fmla="*/ 1198 h 1300"/>
                <a:gd name="T88" fmla="*/ 20176 w 21137"/>
                <a:gd name="T89" fmla="*/ 189 h 1300"/>
                <a:gd name="T90" fmla="*/ 21112 w 21137"/>
                <a:gd name="T91" fmla="*/ 293 h 1300"/>
                <a:gd name="T92" fmla="*/ 20311 w 21137"/>
                <a:gd name="T93" fmla="*/ 1004 h 1300"/>
                <a:gd name="T94" fmla="*/ 20956 w 21137"/>
                <a:gd name="T95" fmla="*/ 821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137" h="1300">
                  <a:moveTo>
                    <a:pt x="545" y="9"/>
                  </a:moveTo>
                  <a:cubicBezTo>
                    <a:pt x="672" y="9"/>
                    <a:pt x="672" y="9"/>
                    <a:pt x="672" y="9"/>
                  </a:cubicBezTo>
                  <a:cubicBezTo>
                    <a:pt x="1241" y="1285"/>
                    <a:pt x="1241" y="1285"/>
                    <a:pt x="1241" y="1285"/>
                  </a:cubicBezTo>
                  <a:cubicBezTo>
                    <a:pt x="1055" y="1285"/>
                    <a:pt x="1055" y="1285"/>
                    <a:pt x="1055" y="1285"/>
                  </a:cubicBezTo>
                  <a:cubicBezTo>
                    <a:pt x="886" y="909"/>
                    <a:pt x="886" y="909"/>
                    <a:pt x="886" y="909"/>
                  </a:cubicBezTo>
                  <a:cubicBezTo>
                    <a:pt x="345" y="909"/>
                    <a:pt x="345" y="909"/>
                    <a:pt x="345" y="909"/>
                  </a:cubicBezTo>
                  <a:cubicBezTo>
                    <a:pt x="186" y="1285"/>
                    <a:pt x="186" y="1285"/>
                    <a:pt x="186" y="1285"/>
                  </a:cubicBezTo>
                  <a:cubicBezTo>
                    <a:pt x="0" y="1285"/>
                    <a:pt x="0" y="1285"/>
                    <a:pt x="0" y="1285"/>
                  </a:cubicBezTo>
                  <a:lnTo>
                    <a:pt x="545" y="9"/>
                  </a:lnTo>
                  <a:close/>
                  <a:moveTo>
                    <a:pt x="812" y="748"/>
                  </a:moveTo>
                  <a:cubicBezTo>
                    <a:pt x="607" y="287"/>
                    <a:pt x="607" y="287"/>
                    <a:pt x="607" y="287"/>
                  </a:cubicBezTo>
                  <a:cubicBezTo>
                    <a:pt x="417" y="748"/>
                    <a:pt x="417" y="748"/>
                    <a:pt x="417" y="748"/>
                  </a:cubicBezTo>
                  <a:lnTo>
                    <a:pt x="812" y="748"/>
                  </a:lnTo>
                  <a:close/>
                  <a:moveTo>
                    <a:pt x="1678" y="16"/>
                  </a:moveTo>
                  <a:cubicBezTo>
                    <a:pt x="1860" y="16"/>
                    <a:pt x="1860" y="16"/>
                    <a:pt x="1860" y="16"/>
                  </a:cubicBezTo>
                  <a:cubicBezTo>
                    <a:pt x="1860" y="1119"/>
                    <a:pt x="1860" y="1119"/>
                    <a:pt x="1860" y="1119"/>
                  </a:cubicBezTo>
                  <a:cubicBezTo>
                    <a:pt x="2431" y="1119"/>
                    <a:pt x="2431" y="1119"/>
                    <a:pt x="2431" y="1119"/>
                  </a:cubicBezTo>
                  <a:cubicBezTo>
                    <a:pt x="2431" y="1285"/>
                    <a:pt x="2431" y="1285"/>
                    <a:pt x="2431" y="1285"/>
                  </a:cubicBezTo>
                  <a:cubicBezTo>
                    <a:pt x="1678" y="1285"/>
                    <a:pt x="1678" y="1285"/>
                    <a:pt x="1678" y="1285"/>
                  </a:cubicBezTo>
                  <a:lnTo>
                    <a:pt x="1678" y="16"/>
                  </a:lnTo>
                  <a:close/>
                  <a:moveTo>
                    <a:pt x="4392" y="16"/>
                  </a:moveTo>
                  <a:cubicBezTo>
                    <a:pt x="4573" y="16"/>
                    <a:pt x="4573" y="16"/>
                    <a:pt x="4573" y="16"/>
                  </a:cubicBezTo>
                  <a:cubicBezTo>
                    <a:pt x="4061" y="1290"/>
                    <a:pt x="4061" y="1290"/>
                    <a:pt x="4061" y="1290"/>
                  </a:cubicBezTo>
                  <a:cubicBezTo>
                    <a:pt x="4021" y="1290"/>
                    <a:pt x="4021" y="1290"/>
                    <a:pt x="4021" y="1290"/>
                  </a:cubicBezTo>
                  <a:cubicBezTo>
                    <a:pt x="3606" y="258"/>
                    <a:pt x="3606" y="258"/>
                    <a:pt x="3606" y="258"/>
                  </a:cubicBezTo>
                  <a:cubicBezTo>
                    <a:pt x="3187" y="1290"/>
                    <a:pt x="3187" y="1290"/>
                    <a:pt x="3187" y="1290"/>
                  </a:cubicBezTo>
                  <a:cubicBezTo>
                    <a:pt x="3147" y="1290"/>
                    <a:pt x="3147" y="1290"/>
                    <a:pt x="3147" y="1290"/>
                  </a:cubicBezTo>
                  <a:cubicBezTo>
                    <a:pt x="2636" y="16"/>
                    <a:pt x="2636" y="16"/>
                    <a:pt x="2636" y="16"/>
                  </a:cubicBezTo>
                  <a:cubicBezTo>
                    <a:pt x="2819" y="16"/>
                    <a:pt x="2819" y="16"/>
                    <a:pt x="2819" y="16"/>
                  </a:cubicBezTo>
                  <a:cubicBezTo>
                    <a:pt x="3168" y="891"/>
                    <a:pt x="3168" y="891"/>
                    <a:pt x="3168" y="891"/>
                  </a:cubicBezTo>
                  <a:cubicBezTo>
                    <a:pt x="3521" y="16"/>
                    <a:pt x="3521" y="16"/>
                    <a:pt x="3521" y="16"/>
                  </a:cubicBezTo>
                  <a:cubicBezTo>
                    <a:pt x="3693" y="16"/>
                    <a:pt x="3693" y="16"/>
                    <a:pt x="3693" y="16"/>
                  </a:cubicBezTo>
                  <a:cubicBezTo>
                    <a:pt x="4047" y="891"/>
                    <a:pt x="4047" y="891"/>
                    <a:pt x="4047" y="891"/>
                  </a:cubicBezTo>
                  <a:lnTo>
                    <a:pt x="4392" y="16"/>
                  </a:lnTo>
                  <a:close/>
                  <a:moveTo>
                    <a:pt x="5343" y="9"/>
                  </a:moveTo>
                  <a:cubicBezTo>
                    <a:pt x="5470" y="9"/>
                    <a:pt x="5470" y="9"/>
                    <a:pt x="5470" y="9"/>
                  </a:cubicBezTo>
                  <a:cubicBezTo>
                    <a:pt x="6039" y="1285"/>
                    <a:pt x="6039" y="1285"/>
                    <a:pt x="6039" y="1285"/>
                  </a:cubicBezTo>
                  <a:cubicBezTo>
                    <a:pt x="5853" y="1285"/>
                    <a:pt x="5853" y="1285"/>
                    <a:pt x="5853" y="1285"/>
                  </a:cubicBezTo>
                  <a:cubicBezTo>
                    <a:pt x="5685" y="909"/>
                    <a:pt x="5685" y="909"/>
                    <a:pt x="5685" y="909"/>
                  </a:cubicBezTo>
                  <a:cubicBezTo>
                    <a:pt x="5143" y="909"/>
                    <a:pt x="5143" y="909"/>
                    <a:pt x="5143" y="909"/>
                  </a:cubicBezTo>
                  <a:cubicBezTo>
                    <a:pt x="4984" y="1285"/>
                    <a:pt x="4984" y="1285"/>
                    <a:pt x="4984" y="1285"/>
                  </a:cubicBezTo>
                  <a:cubicBezTo>
                    <a:pt x="4798" y="1285"/>
                    <a:pt x="4798" y="1285"/>
                    <a:pt x="4798" y="1285"/>
                  </a:cubicBezTo>
                  <a:lnTo>
                    <a:pt x="5343" y="9"/>
                  </a:lnTo>
                  <a:close/>
                  <a:moveTo>
                    <a:pt x="5610" y="748"/>
                  </a:moveTo>
                  <a:cubicBezTo>
                    <a:pt x="5405" y="287"/>
                    <a:pt x="5405" y="287"/>
                    <a:pt x="5405" y="287"/>
                  </a:cubicBezTo>
                  <a:cubicBezTo>
                    <a:pt x="5215" y="748"/>
                    <a:pt x="5215" y="748"/>
                    <a:pt x="5215" y="748"/>
                  </a:cubicBezTo>
                  <a:lnTo>
                    <a:pt x="5610" y="748"/>
                  </a:lnTo>
                  <a:close/>
                  <a:moveTo>
                    <a:pt x="7109" y="16"/>
                  </a:moveTo>
                  <a:cubicBezTo>
                    <a:pt x="7330" y="16"/>
                    <a:pt x="7330" y="16"/>
                    <a:pt x="7330" y="16"/>
                  </a:cubicBezTo>
                  <a:cubicBezTo>
                    <a:pt x="6861" y="614"/>
                    <a:pt x="6861" y="614"/>
                    <a:pt x="6861" y="614"/>
                  </a:cubicBezTo>
                  <a:cubicBezTo>
                    <a:pt x="6861" y="1285"/>
                    <a:pt x="6861" y="1285"/>
                    <a:pt x="6861" y="1285"/>
                  </a:cubicBezTo>
                  <a:cubicBezTo>
                    <a:pt x="6675" y="1285"/>
                    <a:pt x="6675" y="1285"/>
                    <a:pt x="6675" y="1285"/>
                  </a:cubicBezTo>
                  <a:cubicBezTo>
                    <a:pt x="6675" y="614"/>
                    <a:pt x="6675" y="614"/>
                    <a:pt x="6675" y="614"/>
                  </a:cubicBezTo>
                  <a:cubicBezTo>
                    <a:pt x="6206" y="16"/>
                    <a:pt x="6206" y="16"/>
                    <a:pt x="6206" y="16"/>
                  </a:cubicBezTo>
                  <a:cubicBezTo>
                    <a:pt x="6426" y="16"/>
                    <a:pt x="6426" y="16"/>
                    <a:pt x="6426" y="16"/>
                  </a:cubicBezTo>
                  <a:cubicBezTo>
                    <a:pt x="6765" y="453"/>
                    <a:pt x="6765" y="453"/>
                    <a:pt x="6765" y="453"/>
                  </a:cubicBezTo>
                  <a:lnTo>
                    <a:pt x="7109" y="16"/>
                  </a:lnTo>
                  <a:close/>
                  <a:moveTo>
                    <a:pt x="8119" y="754"/>
                  </a:moveTo>
                  <a:cubicBezTo>
                    <a:pt x="7981" y="670"/>
                    <a:pt x="7981" y="670"/>
                    <a:pt x="7981" y="670"/>
                  </a:cubicBezTo>
                  <a:cubicBezTo>
                    <a:pt x="7894" y="617"/>
                    <a:pt x="7833" y="565"/>
                    <a:pt x="7796" y="514"/>
                  </a:cubicBezTo>
                  <a:cubicBezTo>
                    <a:pt x="7759" y="463"/>
                    <a:pt x="7741" y="404"/>
                    <a:pt x="7741" y="337"/>
                  </a:cubicBezTo>
                  <a:cubicBezTo>
                    <a:pt x="7741" y="236"/>
                    <a:pt x="7776" y="157"/>
                    <a:pt x="7845" y="93"/>
                  </a:cubicBezTo>
                  <a:cubicBezTo>
                    <a:pt x="7914" y="31"/>
                    <a:pt x="8005" y="0"/>
                    <a:pt x="8115" y="0"/>
                  </a:cubicBezTo>
                  <a:cubicBezTo>
                    <a:pt x="8221" y="0"/>
                    <a:pt x="8318" y="30"/>
                    <a:pt x="8407" y="89"/>
                  </a:cubicBezTo>
                  <a:cubicBezTo>
                    <a:pt x="8407" y="295"/>
                    <a:pt x="8407" y="295"/>
                    <a:pt x="8407" y="295"/>
                  </a:cubicBezTo>
                  <a:cubicBezTo>
                    <a:pt x="8315" y="208"/>
                    <a:pt x="8217" y="164"/>
                    <a:pt x="8112" y="164"/>
                  </a:cubicBezTo>
                  <a:cubicBezTo>
                    <a:pt x="8052" y="164"/>
                    <a:pt x="8004" y="177"/>
                    <a:pt x="7965" y="204"/>
                  </a:cubicBezTo>
                  <a:cubicBezTo>
                    <a:pt x="7927" y="232"/>
                    <a:pt x="7908" y="267"/>
                    <a:pt x="7908" y="309"/>
                  </a:cubicBezTo>
                  <a:cubicBezTo>
                    <a:pt x="7908" y="348"/>
                    <a:pt x="7922" y="384"/>
                    <a:pt x="7950" y="416"/>
                  </a:cubicBezTo>
                  <a:cubicBezTo>
                    <a:pt x="7979" y="450"/>
                    <a:pt x="8023" y="485"/>
                    <a:pt x="8086" y="521"/>
                  </a:cubicBezTo>
                  <a:cubicBezTo>
                    <a:pt x="8224" y="603"/>
                    <a:pt x="8224" y="603"/>
                    <a:pt x="8224" y="603"/>
                  </a:cubicBezTo>
                  <a:cubicBezTo>
                    <a:pt x="8379" y="696"/>
                    <a:pt x="8457" y="813"/>
                    <a:pt x="8457" y="956"/>
                  </a:cubicBezTo>
                  <a:cubicBezTo>
                    <a:pt x="8457" y="1057"/>
                    <a:pt x="8423" y="1141"/>
                    <a:pt x="8355" y="1204"/>
                  </a:cubicBezTo>
                  <a:cubicBezTo>
                    <a:pt x="8287" y="1268"/>
                    <a:pt x="8198" y="1300"/>
                    <a:pt x="8089" y="1300"/>
                  </a:cubicBezTo>
                  <a:cubicBezTo>
                    <a:pt x="7964" y="1300"/>
                    <a:pt x="7849" y="1261"/>
                    <a:pt x="7746" y="1185"/>
                  </a:cubicBezTo>
                  <a:cubicBezTo>
                    <a:pt x="7746" y="953"/>
                    <a:pt x="7746" y="953"/>
                    <a:pt x="7746" y="953"/>
                  </a:cubicBezTo>
                  <a:cubicBezTo>
                    <a:pt x="7845" y="1077"/>
                    <a:pt x="7958" y="1140"/>
                    <a:pt x="8087" y="1140"/>
                  </a:cubicBezTo>
                  <a:cubicBezTo>
                    <a:pt x="8144" y="1140"/>
                    <a:pt x="8192" y="1124"/>
                    <a:pt x="8229" y="1092"/>
                  </a:cubicBezTo>
                  <a:cubicBezTo>
                    <a:pt x="8267" y="1061"/>
                    <a:pt x="8286" y="1021"/>
                    <a:pt x="8286" y="973"/>
                  </a:cubicBezTo>
                  <a:cubicBezTo>
                    <a:pt x="8286" y="896"/>
                    <a:pt x="8230" y="823"/>
                    <a:pt x="8119" y="754"/>
                  </a:cubicBezTo>
                  <a:moveTo>
                    <a:pt x="9917" y="16"/>
                  </a:moveTo>
                  <a:cubicBezTo>
                    <a:pt x="10099" y="16"/>
                    <a:pt x="10099" y="16"/>
                    <a:pt x="10099" y="16"/>
                  </a:cubicBezTo>
                  <a:cubicBezTo>
                    <a:pt x="10099" y="1119"/>
                    <a:pt x="10099" y="1119"/>
                    <a:pt x="10099" y="1119"/>
                  </a:cubicBezTo>
                  <a:cubicBezTo>
                    <a:pt x="10671" y="1119"/>
                    <a:pt x="10671" y="1119"/>
                    <a:pt x="10671" y="1119"/>
                  </a:cubicBezTo>
                  <a:cubicBezTo>
                    <a:pt x="10671" y="1285"/>
                    <a:pt x="10671" y="1285"/>
                    <a:pt x="10671" y="1285"/>
                  </a:cubicBezTo>
                  <a:cubicBezTo>
                    <a:pt x="9917" y="1285"/>
                    <a:pt x="9917" y="1285"/>
                    <a:pt x="9917" y="1285"/>
                  </a:cubicBezTo>
                  <a:lnTo>
                    <a:pt x="9917" y="16"/>
                  </a:lnTo>
                  <a:close/>
                  <a:moveTo>
                    <a:pt x="11202" y="16"/>
                  </a:moveTo>
                  <a:cubicBezTo>
                    <a:pt x="11921" y="16"/>
                    <a:pt x="11921" y="16"/>
                    <a:pt x="11921" y="16"/>
                  </a:cubicBezTo>
                  <a:cubicBezTo>
                    <a:pt x="11921" y="177"/>
                    <a:pt x="11921" y="177"/>
                    <a:pt x="11921" y="177"/>
                  </a:cubicBezTo>
                  <a:cubicBezTo>
                    <a:pt x="11383" y="177"/>
                    <a:pt x="11383" y="177"/>
                    <a:pt x="11383" y="177"/>
                  </a:cubicBezTo>
                  <a:cubicBezTo>
                    <a:pt x="11383" y="565"/>
                    <a:pt x="11383" y="565"/>
                    <a:pt x="11383" y="565"/>
                  </a:cubicBezTo>
                  <a:cubicBezTo>
                    <a:pt x="11903" y="565"/>
                    <a:pt x="11903" y="565"/>
                    <a:pt x="11903" y="565"/>
                  </a:cubicBezTo>
                  <a:cubicBezTo>
                    <a:pt x="11903" y="727"/>
                    <a:pt x="11903" y="727"/>
                    <a:pt x="11903" y="727"/>
                  </a:cubicBezTo>
                  <a:cubicBezTo>
                    <a:pt x="11383" y="727"/>
                    <a:pt x="11383" y="727"/>
                    <a:pt x="11383" y="727"/>
                  </a:cubicBezTo>
                  <a:cubicBezTo>
                    <a:pt x="11383" y="1122"/>
                    <a:pt x="11383" y="1122"/>
                    <a:pt x="11383" y="1122"/>
                  </a:cubicBezTo>
                  <a:cubicBezTo>
                    <a:pt x="11939" y="1122"/>
                    <a:pt x="11939" y="1122"/>
                    <a:pt x="11939" y="1122"/>
                  </a:cubicBezTo>
                  <a:cubicBezTo>
                    <a:pt x="11939" y="1283"/>
                    <a:pt x="11939" y="1283"/>
                    <a:pt x="11939" y="1283"/>
                  </a:cubicBezTo>
                  <a:cubicBezTo>
                    <a:pt x="11202" y="1283"/>
                    <a:pt x="11202" y="1283"/>
                    <a:pt x="11202" y="1283"/>
                  </a:cubicBezTo>
                  <a:lnTo>
                    <a:pt x="11202" y="16"/>
                  </a:lnTo>
                  <a:close/>
                  <a:moveTo>
                    <a:pt x="12946" y="9"/>
                  </a:moveTo>
                  <a:cubicBezTo>
                    <a:pt x="13075" y="9"/>
                    <a:pt x="13075" y="9"/>
                    <a:pt x="13075" y="9"/>
                  </a:cubicBezTo>
                  <a:cubicBezTo>
                    <a:pt x="13643" y="1285"/>
                    <a:pt x="13643" y="1285"/>
                    <a:pt x="13643" y="1285"/>
                  </a:cubicBezTo>
                  <a:cubicBezTo>
                    <a:pt x="13458" y="1285"/>
                    <a:pt x="13458" y="1285"/>
                    <a:pt x="13458" y="1285"/>
                  </a:cubicBezTo>
                  <a:cubicBezTo>
                    <a:pt x="13288" y="909"/>
                    <a:pt x="13288" y="909"/>
                    <a:pt x="13288" y="909"/>
                  </a:cubicBezTo>
                  <a:cubicBezTo>
                    <a:pt x="12746" y="909"/>
                    <a:pt x="12746" y="909"/>
                    <a:pt x="12746" y="909"/>
                  </a:cubicBezTo>
                  <a:cubicBezTo>
                    <a:pt x="12588" y="1285"/>
                    <a:pt x="12588" y="1285"/>
                    <a:pt x="12588" y="1285"/>
                  </a:cubicBezTo>
                  <a:cubicBezTo>
                    <a:pt x="12402" y="1285"/>
                    <a:pt x="12402" y="1285"/>
                    <a:pt x="12402" y="1285"/>
                  </a:cubicBezTo>
                  <a:lnTo>
                    <a:pt x="12946" y="9"/>
                  </a:lnTo>
                  <a:close/>
                  <a:moveTo>
                    <a:pt x="13214" y="748"/>
                  </a:moveTo>
                  <a:cubicBezTo>
                    <a:pt x="13009" y="287"/>
                    <a:pt x="13009" y="287"/>
                    <a:pt x="13009" y="287"/>
                  </a:cubicBezTo>
                  <a:cubicBezTo>
                    <a:pt x="12819" y="748"/>
                    <a:pt x="12819" y="748"/>
                    <a:pt x="12819" y="748"/>
                  </a:cubicBezTo>
                  <a:lnTo>
                    <a:pt x="13214" y="748"/>
                  </a:lnTo>
                  <a:close/>
                  <a:moveTo>
                    <a:pt x="14160" y="1285"/>
                  </a:moveTo>
                  <a:cubicBezTo>
                    <a:pt x="14160" y="16"/>
                    <a:pt x="14160" y="16"/>
                    <a:pt x="14160" y="16"/>
                  </a:cubicBezTo>
                  <a:cubicBezTo>
                    <a:pt x="14478" y="16"/>
                    <a:pt x="14478" y="16"/>
                    <a:pt x="14478" y="16"/>
                  </a:cubicBezTo>
                  <a:cubicBezTo>
                    <a:pt x="14606" y="16"/>
                    <a:pt x="14708" y="48"/>
                    <a:pt x="14784" y="112"/>
                  </a:cubicBezTo>
                  <a:cubicBezTo>
                    <a:pt x="14859" y="175"/>
                    <a:pt x="14896" y="261"/>
                    <a:pt x="14896" y="369"/>
                  </a:cubicBezTo>
                  <a:cubicBezTo>
                    <a:pt x="14896" y="444"/>
                    <a:pt x="14878" y="507"/>
                    <a:pt x="14841" y="560"/>
                  </a:cubicBezTo>
                  <a:cubicBezTo>
                    <a:pt x="14804" y="616"/>
                    <a:pt x="14751" y="655"/>
                    <a:pt x="14682" y="682"/>
                  </a:cubicBezTo>
                  <a:cubicBezTo>
                    <a:pt x="14723" y="708"/>
                    <a:pt x="14762" y="745"/>
                    <a:pt x="14801" y="791"/>
                  </a:cubicBezTo>
                  <a:cubicBezTo>
                    <a:pt x="14840" y="837"/>
                    <a:pt x="14895" y="917"/>
                    <a:pt x="14964" y="1031"/>
                  </a:cubicBezTo>
                  <a:cubicBezTo>
                    <a:pt x="15008" y="1103"/>
                    <a:pt x="15045" y="1158"/>
                    <a:pt x="15071" y="1195"/>
                  </a:cubicBezTo>
                  <a:cubicBezTo>
                    <a:pt x="15138" y="1285"/>
                    <a:pt x="15138" y="1285"/>
                    <a:pt x="15138" y="1285"/>
                  </a:cubicBezTo>
                  <a:cubicBezTo>
                    <a:pt x="14922" y="1285"/>
                    <a:pt x="14922" y="1285"/>
                    <a:pt x="14922" y="1285"/>
                  </a:cubicBezTo>
                  <a:cubicBezTo>
                    <a:pt x="14867" y="1201"/>
                    <a:pt x="14867" y="1201"/>
                    <a:pt x="14867" y="1201"/>
                  </a:cubicBezTo>
                  <a:cubicBezTo>
                    <a:pt x="14865" y="1199"/>
                    <a:pt x="14861" y="1193"/>
                    <a:pt x="14856" y="1186"/>
                  </a:cubicBezTo>
                  <a:cubicBezTo>
                    <a:pt x="14820" y="1136"/>
                    <a:pt x="14820" y="1136"/>
                    <a:pt x="14820" y="1136"/>
                  </a:cubicBezTo>
                  <a:cubicBezTo>
                    <a:pt x="14764" y="1043"/>
                    <a:pt x="14764" y="1043"/>
                    <a:pt x="14764" y="1043"/>
                  </a:cubicBezTo>
                  <a:cubicBezTo>
                    <a:pt x="14704" y="944"/>
                    <a:pt x="14704" y="944"/>
                    <a:pt x="14704" y="944"/>
                  </a:cubicBezTo>
                  <a:cubicBezTo>
                    <a:pt x="14666" y="893"/>
                    <a:pt x="14631" y="851"/>
                    <a:pt x="14600" y="820"/>
                  </a:cubicBezTo>
                  <a:cubicBezTo>
                    <a:pt x="14569" y="788"/>
                    <a:pt x="14541" y="767"/>
                    <a:pt x="14516" y="754"/>
                  </a:cubicBezTo>
                  <a:cubicBezTo>
                    <a:pt x="14490" y="740"/>
                    <a:pt x="14449" y="733"/>
                    <a:pt x="14389" y="733"/>
                  </a:cubicBezTo>
                  <a:cubicBezTo>
                    <a:pt x="14342" y="733"/>
                    <a:pt x="14342" y="733"/>
                    <a:pt x="14342" y="733"/>
                  </a:cubicBezTo>
                  <a:cubicBezTo>
                    <a:pt x="14342" y="1285"/>
                    <a:pt x="14342" y="1285"/>
                    <a:pt x="14342" y="1285"/>
                  </a:cubicBezTo>
                  <a:lnTo>
                    <a:pt x="14160" y="1285"/>
                  </a:lnTo>
                  <a:close/>
                  <a:moveTo>
                    <a:pt x="14396" y="170"/>
                  </a:moveTo>
                  <a:cubicBezTo>
                    <a:pt x="14342" y="170"/>
                    <a:pt x="14342" y="170"/>
                    <a:pt x="14342" y="170"/>
                  </a:cubicBezTo>
                  <a:cubicBezTo>
                    <a:pt x="14342" y="572"/>
                    <a:pt x="14342" y="572"/>
                    <a:pt x="14342" y="572"/>
                  </a:cubicBezTo>
                  <a:cubicBezTo>
                    <a:pt x="14411" y="572"/>
                    <a:pt x="14411" y="572"/>
                    <a:pt x="14411" y="572"/>
                  </a:cubicBezTo>
                  <a:cubicBezTo>
                    <a:pt x="14503" y="572"/>
                    <a:pt x="14566" y="564"/>
                    <a:pt x="14600" y="548"/>
                  </a:cubicBezTo>
                  <a:cubicBezTo>
                    <a:pt x="14634" y="531"/>
                    <a:pt x="14661" y="508"/>
                    <a:pt x="14680" y="476"/>
                  </a:cubicBezTo>
                  <a:cubicBezTo>
                    <a:pt x="14699" y="445"/>
                    <a:pt x="14709" y="408"/>
                    <a:pt x="14709" y="368"/>
                  </a:cubicBezTo>
                  <a:cubicBezTo>
                    <a:pt x="14709" y="327"/>
                    <a:pt x="14698" y="292"/>
                    <a:pt x="14677" y="260"/>
                  </a:cubicBezTo>
                  <a:cubicBezTo>
                    <a:pt x="14655" y="227"/>
                    <a:pt x="14626" y="204"/>
                    <a:pt x="14587" y="191"/>
                  </a:cubicBezTo>
                  <a:cubicBezTo>
                    <a:pt x="14548" y="177"/>
                    <a:pt x="14485" y="170"/>
                    <a:pt x="14396" y="170"/>
                  </a:cubicBezTo>
                  <a:moveTo>
                    <a:pt x="16658" y="16"/>
                  </a:moveTo>
                  <a:cubicBezTo>
                    <a:pt x="16830" y="16"/>
                    <a:pt x="16830" y="16"/>
                    <a:pt x="16830" y="16"/>
                  </a:cubicBezTo>
                  <a:cubicBezTo>
                    <a:pt x="16830" y="1285"/>
                    <a:pt x="16830" y="1285"/>
                    <a:pt x="16830" y="1285"/>
                  </a:cubicBezTo>
                  <a:cubicBezTo>
                    <a:pt x="16675" y="1285"/>
                    <a:pt x="16675" y="1285"/>
                    <a:pt x="16675" y="1285"/>
                  </a:cubicBezTo>
                  <a:cubicBezTo>
                    <a:pt x="15827" y="308"/>
                    <a:pt x="15827" y="308"/>
                    <a:pt x="15827" y="308"/>
                  </a:cubicBezTo>
                  <a:cubicBezTo>
                    <a:pt x="15827" y="1285"/>
                    <a:pt x="15827" y="1285"/>
                    <a:pt x="15827" y="1285"/>
                  </a:cubicBezTo>
                  <a:cubicBezTo>
                    <a:pt x="15656" y="1285"/>
                    <a:pt x="15656" y="1285"/>
                    <a:pt x="15656" y="1285"/>
                  </a:cubicBezTo>
                  <a:cubicBezTo>
                    <a:pt x="15656" y="16"/>
                    <a:pt x="15656" y="16"/>
                    <a:pt x="15656" y="16"/>
                  </a:cubicBezTo>
                  <a:cubicBezTo>
                    <a:pt x="15803" y="16"/>
                    <a:pt x="15803" y="16"/>
                    <a:pt x="15803" y="16"/>
                  </a:cubicBezTo>
                  <a:cubicBezTo>
                    <a:pt x="16658" y="1002"/>
                    <a:pt x="16658" y="1002"/>
                    <a:pt x="16658" y="1002"/>
                  </a:cubicBezTo>
                  <a:lnTo>
                    <a:pt x="16658" y="16"/>
                  </a:lnTo>
                  <a:close/>
                  <a:moveTo>
                    <a:pt x="17477" y="16"/>
                  </a:moveTo>
                  <a:cubicBezTo>
                    <a:pt x="17658" y="16"/>
                    <a:pt x="17658" y="16"/>
                    <a:pt x="17658" y="16"/>
                  </a:cubicBezTo>
                  <a:cubicBezTo>
                    <a:pt x="17658" y="1285"/>
                    <a:pt x="17658" y="1285"/>
                    <a:pt x="17658" y="1285"/>
                  </a:cubicBezTo>
                  <a:cubicBezTo>
                    <a:pt x="17477" y="1285"/>
                    <a:pt x="17477" y="1285"/>
                    <a:pt x="17477" y="1285"/>
                  </a:cubicBezTo>
                  <a:lnTo>
                    <a:pt x="17477" y="16"/>
                  </a:lnTo>
                  <a:close/>
                  <a:moveTo>
                    <a:pt x="19320" y="16"/>
                  </a:moveTo>
                  <a:cubicBezTo>
                    <a:pt x="19493" y="16"/>
                    <a:pt x="19493" y="16"/>
                    <a:pt x="19493" y="16"/>
                  </a:cubicBezTo>
                  <a:cubicBezTo>
                    <a:pt x="19493" y="1285"/>
                    <a:pt x="19493" y="1285"/>
                    <a:pt x="19493" y="1285"/>
                  </a:cubicBezTo>
                  <a:cubicBezTo>
                    <a:pt x="19337" y="1285"/>
                    <a:pt x="19337" y="1285"/>
                    <a:pt x="19337" y="1285"/>
                  </a:cubicBezTo>
                  <a:cubicBezTo>
                    <a:pt x="18488" y="308"/>
                    <a:pt x="18488" y="308"/>
                    <a:pt x="18488" y="308"/>
                  </a:cubicBezTo>
                  <a:cubicBezTo>
                    <a:pt x="18488" y="1285"/>
                    <a:pt x="18488" y="1285"/>
                    <a:pt x="18488" y="1285"/>
                  </a:cubicBezTo>
                  <a:cubicBezTo>
                    <a:pt x="18317" y="1285"/>
                    <a:pt x="18317" y="1285"/>
                    <a:pt x="18317" y="1285"/>
                  </a:cubicBezTo>
                  <a:cubicBezTo>
                    <a:pt x="18317" y="16"/>
                    <a:pt x="18317" y="16"/>
                    <a:pt x="18317" y="16"/>
                  </a:cubicBezTo>
                  <a:cubicBezTo>
                    <a:pt x="18464" y="16"/>
                    <a:pt x="18464" y="16"/>
                    <a:pt x="18464" y="16"/>
                  </a:cubicBezTo>
                  <a:cubicBezTo>
                    <a:pt x="19320" y="1002"/>
                    <a:pt x="19320" y="1002"/>
                    <a:pt x="19320" y="1002"/>
                  </a:cubicBezTo>
                  <a:lnTo>
                    <a:pt x="19320" y="16"/>
                  </a:lnTo>
                  <a:close/>
                  <a:moveTo>
                    <a:pt x="20712" y="659"/>
                  </a:moveTo>
                  <a:cubicBezTo>
                    <a:pt x="21137" y="659"/>
                    <a:pt x="21137" y="659"/>
                    <a:pt x="21137" y="659"/>
                  </a:cubicBezTo>
                  <a:cubicBezTo>
                    <a:pt x="21137" y="1198"/>
                    <a:pt x="21137" y="1198"/>
                    <a:pt x="21137" y="1198"/>
                  </a:cubicBezTo>
                  <a:cubicBezTo>
                    <a:pt x="20981" y="1266"/>
                    <a:pt x="20826" y="1300"/>
                    <a:pt x="20673" y="1300"/>
                  </a:cubicBezTo>
                  <a:cubicBezTo>
                    <a:pt x="20463" y="1300"/>
                    <a:pt x="20294" y="1239"/>
                    <a:pt x="20169" y="1115"/>
                  </a:cubicBezTo>
                  <a:cubicBezTo>
                    <a:pt x="20043" y="994"/>
                    <a:pt x="19980" y="842"/>
                    <a:pt x="19980" y="662"/>
                  </a:cubicBezTo>
                  <a:cubicBezTo>
                    <a:pt x="19980" y="473"/>
                    <a:pt x="20045" y="314"/>
                    <a:pt x="20176" y="189"/>
                  </a:cubicBezTo>
                  <a:cubicBezTo>
                    <a:pt x="20306" y="63"/>
                    <a:pt x="20469" y="0"/>
                    <a:pt x="20666" y="0"/>
                  </a:cubicBezTo>
                  <a:cubicBezTo>
                    <a:pt x="20736" y="0"/>
                    <a:pt x="20804" y="8"/>
                    <a:pt x="20869" y="22"/>
                  </a:cubicBezTo>
                  <a:cubicBezTo>
                    <a:pt x="20933" y="39"/>
                    <a:pt x="21014" y="66"/>
                    <a:pt x="21112" y="109"/>
                  </a:cubicBezTo>
                  <a:cubicBezTo>
                    <a:pt x="21112" y="293"/>
                    <a:pt x="21112" y="293"/>
                    <a:pt x="21112" y="293"/>
                  </a:cubicBezTo>
                  <a:cubicBezTo>
                    <a:pt x="20961" y="205"/>
                    <a:pt x="20811" y="161"/>
                    <a:pt x="20661" y="161"/>
                  </a:cubicBezTo>
                  <a:cubicBezTo>
                    <a:pt x="20523" y="161"/>
                    <a:pt x="20407" y="209"/>
                    <a:pt x="20311" y="303"/>
                  </a:cubicBezTo>
                  <a:cubicBezTo>
                    <a:pt x="20215" y="397"/>
                    <a:pt x="20169" y="514"/>
                    <a:pt x="20169" y="651"/>
                  </a:cubicBezTo>
                  <a:cubicBezTo>
                    <a:pt x="20169" y="795"/>
                    <a:pt x="20215" y="913"/>
                    <a:pt x="20311" y="1004"/>
                  </a:cubicBezTo>
                  <a:cubicBezTo>
                    <a:pt x="20407" y="1096"/>
                    <a:pt x="20528" y="1142"/>
                    <a:pt x="20678" y="1142"/>
                  </a:cubicBezTo>
                  <a:cubicBezTo>
                    <a:pt x="20750" y="1142"/>
                    <a:pt x="20838" y="1125"/>
                    <a:pt x="20939" y="1092"/>
                  </a:cubicBezTo>
                  <a:cubicBezTo>
                    <a:pt x="20956" y="1087"/>
                    <a:pt x="20956" y="1087"/>
                    <a:pt x="20956" y="1087"/>
                  </a:cubicBezTo>
                  <a:cubicBezTo>
                    <a:pt x="20956" y="821"/>
                    <a:pt x="20956" y="821"/>
                    <a:pt x="20956" y="821"/>
                  </a:cubicBezTo>
                  <a:cubicBezTo>
                    <a:pt x="20712" y="821"/>
                    <a:pt x="20712" y="821"/>
                    <a:pt x="20712" y="821"/>
                  </a:cubicBezTo>
                  <a:lnTo>
                    <a:pt x="20712" y="65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tx1">
                    <a:alpha val="0"/>
                  </a:schemeClr>
                </a:solidFill>
              </a:endParaRPr>
            </a:p>
          </p:txBody>
        </p:sp>
      </p:grp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752600" y="6529254"/>
            <a:ext cx="5867400" cy="187537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add copyright line</a:t>
            </a:r>
            <a:endParaRPr lang="en-IN" dirty="0"/>
          </a:p>
        </p:txBody>
      </p:sp>
      <p:pic>
        <p:nvPicPr>
          <p:cNvPr id="15" name="Picture 14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21" y="1794433"/>
            <a:ext cx="3530579" cy="451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6/3/2018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6/3/2018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sz="1600"/>
            </a:lvl1pPr>
            <a:lvl2pPr marL="569913" indent="-285750">
              <a:buClr>
                <a:srgbClr val="007FA3"/>
              </a:buClr>
              <a:defRPr sz="1600"/>
            </a:lvl2pPr>
            <a:lvl3pPr>
              <a:buClr>
                <a:srgbClr val="007FA3"/>
              </a:buClr>
              <a:defRPr sz="1600"/>
            </a:lvl3pPr>
            <a:lvl4pPr>
              <a:buClr>
                <a:srgbClr val="007FA3"/>
              </a:buClr>
              <a:defRPr sz="1600"/>
            </a:lvl4pPr>
            <a:lvl5pPr>
              <a:buClr>
                <a:srgbClr val="007FA3"/>
              </a:buClr>
              <a:defRPr sz="1600"/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6/3/2018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1111068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Elementary Statistics: Picturing The World</a:t>
            </a:r>
            <a:endParaRPr lang="en-IN" sz="36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39670"/>
            <a:ext cx="8229600" cy="326570"/>
          </a:xfrm>
        </p:spPr>
        <p:txBody>
          <a:bodyPr/>
          <a:lstStyle/>
          <a:p>
            <a:r>
              <a:rPr lang="en-IN" sz="2400" dirty="0">
                <a:latin typeface="+mj-lt"/>
              </a:rPr>
              <a:t>Sixth 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IN" sz="4000" b="1" dirty="0"/>
              <a:t>Chapter 6</a:t>
            </a:r>
            <a:endParaRPr lang="en-IN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029200" y="3322637"/>
            <a:ext cx="3657600" cy="2925763"/>
          </a:xfrm>
        </p:spPr>
        <p:txBody>
          <a:bodyPr/>
          <a:lstStyle/>
          <a:p>
            <a:pPr algn="ctr"/>
            <a:r>
              <a:rPr lang="en-US" sz="3600" dirty="0">
                <a:cs typeface="Times New Roman" pitchFamily="18" charset="0"/>
              </a:rPr>
              <a:t>Confidence Intervals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828800" y="6508934"/>
            <a:ext cx="5867400" cy="187537"/>
          </a:xfrm>
        </p:spPr>
        <p:txBody>
          <a:bodyPr/>
          <a:lstStyle/>
          <a:p>
            <a:pPr>
              <a:spcBef>
                <a:spcPts val="0"/>
              </a:spcBef>
              <a:buClrTx/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4555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dirty="0">
                <a:latin typeface="+mj-lt"/>
                <a:ea typeface="ＭＳ Ｐゴシック" pitchFamily="34" charset="-128"/>
              </a:rPr>
              <a:t>Constructing Confidence Intervals for </a:t>
            </a:r>
            <a:r>
              <a:rPr lang="en-US" i="1" dirty="0">
                <a:latin typeface="+mj-lt"/>
                <a:ea typeface="ＭＳ Ｐゴシック" pitchFamily="34" charset="-128"/>
              </a:rPr>
              <a:t>p</a:t>
            </a:r>
            <a:r>
              <a:rPr lang="en-US" sz="3600" i="1" dirty="0">
                <a:latin typeface="+mj-lt"/>
                <a:ea typeface="ＭＳ Ｐゴシック" pitchFamily="34" charset="-128"/>
              </a:rPr>
              <a:t> </a:t>
            </a:r>
            <a:r>
              <a:rPr lang="en-US" sz="2000" b="0" dirty="0">
                <a:latin typeface="+mj-lt"/>
                <a:ea typeface="ＭＳ Ｐゴシック" pitchFamily="34" charset="-128"/>
              </a:rPr>
              <a:t>(2 of 2)</a:t>
            </a:r>
            <a:endParaRPr lang="en-IN" sz="2000" b="0" dirty="0">
              <a:latin typeface="+mj-lt"/>
            </a:endParaRPr>
          </a:p>
        </p:txBody>
      </p:sp>
      <p:pic>
        <p:nvPicPr>
          <p:cNvPr id="4" name="Picture 3" descr="5. Find the margin of error E: E = z c times square root of fraction p hat q hat over n. 6. Find the left and right endpoints and form the confidence interval: left endpoint: p hat minus E; right endpoint: p hat + E; interval: p hat minus E is less than p is less than p hat + 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7557025" cy="278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84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5344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Example: Confidence Interval for </a:t>
            </a:r>
            <a:r>
              <a:rPr lang="en-US" sz="3600" i="1" dirty="0">
                <a:latin typeface="+mj-lt"/>
              </a:rPr>
              <a:t>p </a:t>
            </a:r>
            <a:r>
              <a:rPr lang="en-US" sz="2000" b="0" dirty="0">
                <a:latin typeface="+mj-lt"/>
              </a:rPr>
              <a:t>(1 of 4)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25146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ea typeface="ＭＳ Ｐゴシック" pitchFamily="34" charset="-128"/>
              </a:rPr>
              <a:t>In a survey of 1000 U.S. adults, 662 said that it is acceptable to check personal e-mail while at work. Construct a 95% confidence interval for the population proportion of adults in the U.S. adults who say that it is acceptable to check personal e-mail while at work.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b="1" dirty="0">
                <a:cs typeface="Arial" charset="0"/>
              </a:rPr>
              <a:t>Solution</a:t>
            </a:r>
          </a:p>
        </p:txBody>
      </p:sp>
      <p:pic>
        <p:nvPicPr>
          <p:cNvPr id="6" name="Picture 5" descr="Recall p hat = approximately 0.662; q hat = 1 minus p hat = 1 minus 0.662 = 0.338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495800"/>
            <a:ext cx="3864975" cy="94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8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5344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Example: Confidence Interval for </a:t>
            </a:r>
            <a:r>
              <a:rPr lang="en-US" sz="3600" i="1" dirty="0">
                <a:latin typeface="+mj-lt"/>
              </a:rPr>
              <a:t>p </a:t>
            </a:r>
            <a:r>
              <a:rPr lang="en-US" sz="2000" b="0" dirty="0">
                <a:latin typeface="+mj-lt"/>
              </a:rPr>
              <a:t>(2 of 4)</a:t>
            </a:r>
            <a:endParaRPr lang="en-IN" sz="2000" b="0" dirty="0">
              <a:latin typeface="+mj-lt"/>
            </a:endParaRPr>
          </a:p>
        </p:txBody>
      </p:sp>
      <p:pic>
        <p:nvPicPr>
          <p:cNvPr id="9" name="Picture 8" descr="Verify the sampling distribution of p hat can be approximated by the normal distribution: n p hat = 1000 times 0.662 = approximately 662 is greater than 5; n q hat = 1000 times 0.3388 = approximately 338 is greater than 5. Margin of error: E = z c times square root of fraction p hat q hat over n = 1.96 times square root of fraction 0.662 times 0.338 over 1000 = approximately 0.029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6695995" cy="429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89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5344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Example: Confidence Interval for </a:t>
            </a:r>
            <a:r>
              <a:rPr lang="en-US" sz="3600" i="1" dirty="0">
                <a:latin typeface="+mj-lt"/>
              </a:rPr>
              <a:t>p </a:t>
            </a:r>
            <a:r>
              <a:rPr lang="en-US" sz="2000" b="0" dirty="0">
                <a:latin typeface="+mj-lt"/>
              </a:rPr>
              <a:t>(3 of 4)</a:t>
            </a:r>
            <a:endParaRPr lang="en-IN" sz="2000" b="0" dirty="0">
              <a:latin typeface="+mj-lt"/>
            </a:endParaRPr>
          </a:p>
        </p:txBody>
      </p:sp>
      <p:pic>
        <p:nvPicPr>
          <p:cNvPr id="10" name="Picture 9" descr="Confidence interval: left endpoint: p hat minus E = 0.662 minus 0.029 = 0.633; right endpoint: p hat + E = 0.662 + 0.029 = 0.691; 0.633 is less than p is less than 0.691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6870023" cy="36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89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5344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Example: Confidence Interval for </a:t>
            </a:r>
            <a:r>
              <a:rPr lang="en-US" sz="3600" i="1" dirty="0">
                <a:latin typeface="+mj-lt"/>
              </a:rPr>
              <a:t>p </a:t>
            </a:r>
            <a:r>
              <a:rPr lang="en-US" sz="2000" b="0" dirty="0">
                <a:latin typeface="+mj-lt"/>
              </a:rPr>
              <a:t>(4 of 4)</a:t>
            </a:r>
            <a:endParaRPr lang="en-IN" sz="2000" b="0" dirty="0">
              <a:latin typeface="+mj-lt"/>
            </a:endParaRPr>
          </a:p>
        </p:txBody>
      </p:sp>
      <p:pic>
        <p:nvPicPr>
          <p:cNvPr id="10" name="Picture 9" descr="0.633 is less than p is less than 0.691 is graphed as a number line shaded between p hat minus E at 0.633 and p hat + E at 0.691 with p hat at 0.662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5469"/>
            <a:ext cx="6870023" cy="21175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55416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With 95% confidence, you can say that the population proportion of U.S. adults who say that it is acceptable to check personal e-mail while at work is between 63.3% and 69.1%.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882089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Determining a Minimum Sample Size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r>
              <a:rPr lang="en-US" sz="2600" dirty="0">
                <a:ea typeface="ＭＳ Ｐゴシック" pitchFamily="34" charset="-128"/>
              </a:rPr>
              <a:t>Given a </a:t>
            </a:r>
            <a:r>
              <a:rPr lang="en-US" sz="2600" i="1" dirty="0">
                <a:ea typeface="ＭＳ Ｐゴシック" pitchFamily="34" charset="-128"/>
              </a:rPr>
              <a:t>c</a:t>
            </a:r>
            <a:r>
              <a:rPr lang="en-US" sz="2600" dirty="0">
                <a:ea typeface="ＭＳ Ｐゴシック" pitchFamily="34" charset="-128"/>
              </a:rPr>
              <a:t>-confidence level and a margin of error </a:t>
            </a:r>
            <a:r>
              <a:rPr lang="en-US" sz="2600" i="1" dirty="0">
                <a:ea typeface="ＭＳ Ｐゴシック" pitchFamily="34" charset="-128"/>
              </a:rPr>
              <a:t>E</a:t>
            </a:r>
            <a:r>
              <a:rPr lang="en-US" sz="2600" dirty="0">
                <a:ea typeface="ＭＳ Ｐゴシック" pitchFamily="34" charset="-128"/>
              </a:rPr>
              <a:t>, the minimum sample size </a:t>
            </a:r>
            <a:r>
              <a:rPr lang="en-US" sz="2600" i="1" dirty="0">
                <a:ea typeface="ＭＳ Ｐゴシック" pitchFamily="34" charset="-128"/>
              </a:rPr>
              <a:t>n</a:t>
            </a:r>
            <a:r>
              <a:rPr lang="en-US" sz="2600" dirty="0">
                <a:ea typeface="ＭＳ Ｐゴシック" pitchFamily="34" charset="-128"/>
              </a:rPr>
              <a:t> needed to estimate </a:t>
            </a:r>
            <a:r>
              <a:rPr lang="en-US" sz="2600" i="1" dirty="0">
                <a:ea typeface="ＭＳ Ｐゴシック" pitchFamily="34" charset="-128"/>
                <a:sym typeface="Symbol" pitchFamily="18" charset="2"/>
              </a:rPr>
              <a:t>p</a:t>
            </a:r>
            <a:r>
              <a:rPr lang="en-US" sz="2600" dirty="0">
                <a:ea typeface="ＭＳ Ｐゴシック" pitchFamily="34" charset="-128"/>
                <a:sym typeface="Arial" pitchFamily="34" charset="0"/>
              </a:rPr>
              <a:t> is</a:t>
            </a:r>
          </a:p>
        </p:txBody>
      </p:sp>
      <p:pic>
        <p:nvPicPr>
          <p:cNvPr id="4" name="Picture 3" descr="N = p hat q hat, times fraction z c over E, squared. This formula assumes you have an estimate for p hat and q hat. If not, use p hat = 0.5 and q hat = 0.5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7201505" cy="24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89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 1: Determining a Minimum  Sample Size </a:t>
            </a:r>
            <a:r>
              <a:rPr lang="en-US" altLang="en-US" sz="2000" b="0" dirty="0">
                <a:latin typeface="+mj-lt"/>
              </a:rPr>
              <a:t>(1 of 2)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8305800" cy="25224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600" dirty="0"/>
              <a:t>You are running a political campaign and wish to estimate, with 95% confidence, the proportion of registered voters who will vote for your candidate. Your estimate must be accurate within 3% of the true population. Find the minimum sample size needed if </a:t>
            </a:r>
          </a:p>
          <a:p>
            <a:pPr marL="442800" indent="-442800">
              <a:buFont typeface="+mj-lt"/>
              <a:buAutoNum type="arabicPeriod"/>
              <a:defRPr/>
            </a:pPr>
            <a:r>
              <a:rPr lang="en-US" sz="2600" dirty="0"/>
              <a:t>no preliminary estimate is available.</a:t>
            </a:r>
          </a:p>
        </p:txBody>
      </p:sp>
      <p:pic>
        <p:nvPicPr>
          <p:cNvPr id="8" name="Picture 10" descr="A cartoon depicts a politician at a rally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78917"/>
            <a:ext cx="1751986" cy="15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olution: Because you do not have a preliminary estimate for p hat use p hat = 0.5 and q hat = 0.5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05401"/>
            <a:ext cx="7830964" cy="124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89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 1: Determining a Minimum  Sample Size </a:t>
            </a:r>
            <a:r>
              <a:rPr lang="en-US" altLang="en-US" sz="2000" b="0" dirty="0">
                <a:latin typeface="+mj-lt"/>
              </a:rPr>
              <a:t>(2 of 2)</a:t>
            </a:r>
            <a:endParaRPr lang="en-IN" sz="2000" b="0" dirty="0">
              <a:latin typeface="+mj-lt"/>
            </a:endParaRPr>
          </a:p>
        </p:txBody>
      </p:sp>
      <p:pic>
        <p:nvPicPr>
          <p:cNvPr id="5" name="Picture 4" descr="C = 0.95; z c = 1.96; E = 0.03; n = p hat q hat, times fraction z c over E, squared = 0.5 times 0.5, times fraction 1.96 over 0.03, squared = approximately 1067.11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4906"/>
            <a:ext cx="6281535" cy="1864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401763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cs typeface="Arial" charset="0"/>
              </a:rPr>
              <a:t>Round up </a:t>
            </a:r>
            <a:r>
              <a:rPr lang="en-US" sz="2600" dirty="0">
                <a:cs typeface="Arial" charset="0"/>
              </a:rPr>
              <a:t>to the nearest whole number.</a:t>
            </a:r>
            <a:endParaRPr lang="en-US" sz="2600" b="1" dirty="0">
              <a:solidFill>
                <a:schemeClr val="accent2"/>
              </a:solidFill>
              <a:cs typeface="Arial" charset="0"/>
            </a:endParaRPr>
          </a:p>
          <a:p>
            <a:pPr marL="0" indent="0">
              <a:buNone/>
              <a:defRPr/>
            </a:pPr>
            <a:r>
              <a:rPr lang="en-US" sz="2600" dirty="0">
                <a:cs typeface="Arial" charset="0"/>
              </a:rPr>
              <a:t>With no preliminary estimate, the minimum sample size should be </a:t>
            </a:r>
            <a:r>
              <a:rPr lang="en-US" sz="2600" b="1" dirty="0">
                <a:cs typeface="Arial" charset="0"/>
              </a:rPr>
              <a:t>at least 1068 voters</a:t>
            </a:r>
            <a:r>
              <a:rPr lang="en-US" sz="2600" dirty="0">
                <a:cs typeface="Arial" charset="0"/>
              </a:rPr>
              <a:t>.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882089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+mj-lt"/>
              </a:rPr>
              <a:t>Example 2: Determining a Minimum  Sample Size </a:t>
            </a:r>
            <a:r>
              <a:rPr lang="en-US" altLang="en-US" sz="2000" b="0" dirty="0">
                <a:latin typeface="+mj-lt"/>
              </a:rPr>
              <a:t>(1 of 2)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399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600" dirty="0"/>
              <a:t>You are running a political campaign and wish to estimate, with 95% confidence, the proportion of registered voters who will vote for your candidate. Your estimate must be accurate within 3% of the true population. Find the minimum sample size needed if       </a:t>
            </a:r>
          </a:p>
        </p:txBody>
      </p:sp>
      <p:pic>
        <p:nvPicPr>
          <p:cNvPr id="12" name="Picture 11" descr="2. a preliminary estimate gives p hat = 0.31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53744"/>
            <a:ext cx="5876330" cy="346638"/>
          </a:xfrm>
          <a:prstGeom prst="rect">
            <a:avLst/>
          </a:prstGeom>
        </p:spPr>
      </p:pic>
      <p:pic>
        <p:nvPicPr>
          <p:cNvPr id="8" name="Picture 10" descr="A cartoon depicts a politician at a rally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016" y="3753744"/>
            <a:ext cx="1903784" cy="165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Solution: Use the preliminary estimate p hat = 0.31; q hat = 1 minus p hat = 1 minus 0.31 = 0.69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24400"/>
            <a:ext cx="5628731" cy="146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89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 2: Determining a Minimum  Sample Size </a:t>
            </a:r>
            <a:r>
              <a:rPr lang="en-US" altLang="en-US" sz="2000" b="0" dirty="0">
                <a:latin typeface="+mj-lt"/>
              </a:rPr>
              <a:t>(2 of 2)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"/>
          </a:xfrm>
        </p:spPr>
        <p:txBody>
          <a:bodyPr/>
          <a:lstStyle/>
          <a:p>
            <a:r>
              <a:rPr lang="en-US" sz="2600" i="1" dirty="0">
                <a:ea typeface="ＭＳ Ｐゴシック" pitchFamily="34" charset="-128"/>
              </a:rPr>
              <a:t>c </a:t>
            </a:r>
            <a:r>
              <a:rPr lang="en-US" sz="2600" dirty="0">
                <a:ea typeface="ＭＳ Ｐゴシック" pitchFamily="34" charset="-128"/>
              </a:rPr>
              <a:t>= 0.95 </a:t>
            </a:r>
            <a:r>
              <a:rPr lang="en-US" sz="2600" i="1" dirty="0">
                <a:ea typeface="ＭＳ Ｐゴシック" pitchFamily="34" charset="-128"/>
              </a:rPr>
              <a:t>      z</a:t>
            </a:r>
            <a:r>
              <a:rPr lang="en-US" sz="2600" i="1" baseline="-25000" dirty="0">
                <a:ea typeface="ＭＳ Ｐゴシック" pitchFamily="34" charset="-128"/>
              </a:rPr>
              <a:t>c</a:t>
            </a:r>
            <a:r>
              <a:rPr lang="en-US" sz="2600" dirty="0">
                <a:ea typeface="ＭＳ Ｐゴシック" pitchFamily="34" charset="-128"/>
              </a:rPr>
              <a:t> = 1.96        </a:t>
            </a:r>
            <a:r>
              <a:rPr lang="en-US" sz="2600" i="1" dirty="0">
                <a:ea typeface="ＭＳ Ｐゴシック" pitchFamily="34" charset="-128"/>
              </a:rPr>
              <a:t>E</a:t>
            </a:r>
            <a:r>
              <a:rPr lang="en-US" sz="2600" dirty="0">
                <a:ea typeface="ＭＳ Ｐゴシック" pitchFamily="34" charset="-128"/>
              </a:rPr>
              <a:t> = 0.03</a:t>
            </a:r>
          </a:p>
        </p:txBody>
      </p:sp>
      <p:pic>
        <p:nvPicPr>
          <p:cNvPr id="6" name="Picture 5" descr="N = p hat q hat, times fraction z c over E, squared = 0.31 times 0.69, times fraction 1.96 over 0.03, squared = approximately 913.02. Round up to the nearest whole number. With a preliminary estimate of p hat = 0.31, the minimum sample size should be at least 914 votes. Need a larger sample size if no preliminary estimate is availabl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7632595" cy="353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8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Chapter Outline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5600" indent="-255600">
              <a:buNone/>
            </a:pPr>
            <a:r>
              <a:rPr lang="en-US" sz="2600" dirty="0">
                <a:solidFill>
                  <a:srgbClr val="007FA3"/>
                </a:solidFill>
                <a:ea typeface="ＭＳ Ｐゴシック" pitchFamily="34" charset="-128"/>
              </a:rPr>
              <a:t>6.1</a:t>
            </a:r>
            <a:r>
              <a:rPr lang="en-US" sz="2600" dirty="0">
                <a:ea typeface="ＭＳ Ｐゴシック" pitchFamily="34" charset="-128"/>
              </a:rPr>
              <a:t> Confidence Intervals for the Mean (</a:t>
            </a:r>
            <a:r>
              <a:rPr lang="en-US" sz="2600" i="1" dirty="0">
                <a:ea typeface="ＭＳ Ｐゴシック" pitchFamily="34" charset="-128"/>
                <a:sym typeface="Symbol" pitchFamily="18" charset="2"/>
              </a:rPr>
              <a:t></a:t>
            </a:r>
            <a:r>
              <a:rPr lang="en-US" sz="2600" dirty="0">
                <a:ea typeface="ＭＳ Ｐゴシック" pitchFamily="34" charset="-128"/>
                <a:sym typeface="Symbol" pitchFamily="18" charset="2"/>
              </a:rPr>
              <a:t> Known</a:t>
            </a:r>
            <a:r>
              <a:rPr lang="en-US" sz="2600" dirty="0">
                <a:ea typeface="ＭＳ Ｐゴシック" pitchFamily="34" charset="-128"/>
              </a:rPr>
              <a:t>)</a:t>
            </a:r>
          </a:p>
          <a:p>
            <a:pPr marL="255600" indent="-255600">
              <a:buNone/>
            </a:pPr>
            <a:r>
              <a:rPr lang="en-US" sz="2600" dirty="0">
                <a:solidFill>
                  <a:srgbClr val="007FA3"/>
                </a:solidFill>
                <a:ea typeface="ＭＳ Ｐゴシック" pitchFamily="34" charset="-128"/>
              </a:rPr>
              <a:t>6.2</a:t>
            </a:r>
            <a:r>
              <a:rPr lang="en-US" sz="2600" dirty="0">
                <a:ea typeface="ＭＳ Ｐゴシック" pitchFamily="34" charset="-128"/>
              </a:rPr>
              <a:t> Confidence Intervals for the Mean (</a:t>
            </a:r>
            <a:r>
              <a:rPr lang="en-US" sz="2600" i="1" dirty="0">
                <a:ea typeface="ＭＳ Ｐゴシック" pitchFamily="34" charset="-128"/>
                <a:sym typeface="Symbol" pitchFamily="18" charset="2"/>
              </a:rPr>
              <a:t></a:t>
            </a:r>
            <a:r>
              <a:rPr lang="en-US" sz="2600" dirty="0">
                <a:ea typeface="ＭＳ Ｐゴシック" pitchFamily="34" charset="-128"/>
                <a:sym typeface="Symbol" pitchFamily="18" charset="2"/>
              </a:rPr>
              <a:t> Unknown</a:t>
            </a:r>
            <a:r>
              <a:rPr lang="en-US" sz="2600" dirty="0">
                <a:ea typeface="ＭＳ Ｐゴシック" pitchFamily="34" charset="-128"/>
              </a:rPr>
              <a:t>)</a:t>
            </a:r>
          </a:p>
          <a:p>
            <a:pPr marL="255600" indent="-255600">
              <a:buNone/>
            </a:pPr>
            <a:r>
              <a:rPr lang="en-US" sz="2600" dirty="0">
                <a:solidFill>
                  <a:srgbClr val="007FA3"/>
                </a:solidFill>
                <a:ea typeface="ＭＳ Ｐゴシック" pitchFamily="34" charset="-128"/>
              </a:rPr>
              <a:t>6.3</a:t>
            </a:r>
            <a:r>
              <a:rPr lang="en-US" sz="2600" dirty="0">
                <a:ea typeface="ＭＳ Ｐゴシック" pitchFamily="34" charset="-128"/>
              </a:rPr>
              <a:t> Confidence Intervals for Population Proportions</a:t>
            </a:r>
          </a:p>
          <a:p>
            <a:pPr marL="579600" indent="-579600">
              <a:buNone/>
            </a:pPr>
            <a:r>
              <a:rPr lang="en-US" sz="2600" dirty="0">
                <a:solidFill>
                  <a:srgbClr val="007FA3"/>
                </a:solidFill>
                <a:ea typeface="ＭＳ Ｐゴシック" pitchFamily="34" charset="-128"/>
              </a:rPr>
              <a:t>6.4</a:t>
            </a:r>
            <a:r>
              <a:rPr lang="en-US" sz="2600" dirty="0">
                <a:ea typeface="ＭＳ Ｐゴシック" pitchFamily="34" charset="-128"/>
              </a:rPr>
              <a:t> Confidence Intervals for Variance and Standard Deviation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1858248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Section 6.3 Summary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ea typeface="ＭＳ Ｐゴシック" pitchFamily="34" charset="-128"/>
              </a:rPr>
              <a:t>Found a point estimate for the population proportion</a:t>
            </a:r>
          </a:p>
          <a:p>
            <a:r>
              <a:rPr lang="en-US" sz="2600" dirty="0">
                <a:ea typeface="ＭＳ Ｐゴシック" pitchFamily="34" charset="-128"/>
              </a:rPr>
              <a:t>Constructed a confidence interval for a population proportion</a:t>
            </a:r>
          </a:p>
          <a:p>
            <a:r>
              <a:rPr lang="en-US" sz="2600" dirty="0">
                <a:ea typeface="ＭＳ Ｐゴシック" pitchFamily="34" charset="-128"/>
              </a:rPr>
              <a:t>Determined the minimum sample size required when estimating a population proportion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88208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>
                <a:latin typeface="+mj-lt"/>
                <a:ea typeface="ＭＳ Ｐゴシック" pitchFamily="34" charset="-128"/>
              </a:rPr>
              <a:t>Section 6.3</a:t>
            </a:r>
            <a:endParaRPr lang="en-IN" sz="40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3600" dirty="0"/>
              <a:t>Confidence Intervals for Population Proportions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54856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Section 6.3 Objectives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5600" indent="-255600">
              <a:buSzPct val="100000"/>
            </a:pPr>
            <a:r>
              <a:rPr lang="en-US" sz="2600" dirty="0">
                <a:ea typeface="ＭＳ Ｐゴシック" pitchFamily="34" charset="-128"/>
              </a:rPr>
              <a:t>How to find a point estimate for the population proportion</a:t>
            </a:r>
          </a:p>
          <a:p>
            <a:pPr marL="255600" indent="-255600">
              <a:buSzPct val="100000"/>
            </a:pPr>
            <a:r>
              <a:rPr lang="en-US" sz="2600" dirty="0">
                <a:ea typeface="ＭＳ Ｐゴシック" pitchFamily="34" charset="-128"/>
              </a:rPr>
              <a:t>How to construct and interpret confidence intervals for a population proportion</a:t>
            </a:r>
          </a:p>
          <a:p>
            <a:pPr marL="255600" indent="-255600">
              <a:buSzPct val="100000"/>
            </a:pPr>
            <a:r>
              <a:rPr lang="en-US" sz="2600" dirty="0">
                <a:ea typeface="ＭＳ Ｐゴシック" pitchFamily="34" charset="-128"/>
              </a:rPr>
              <a:t>How to determine the minimum sample size required when estimating a population proportion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172947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Point Estimate for Population </a:t>
            </a:r>
            <a:r>
              <a:rPr lang="en-US" sz="3600" i="1" dirty="0">
                <a:latin typeface="+mj-lt"/>
                <a:ea typeface="ＭＳ Ｐゴシック" pitchFamily="34" charset="-128"/>
              </a:rPr>
              <a:t>p </a:t>
            </a:r>
            <a:r>
              <a:rPr lang="en-US" sz="2000" b="0" dirty="0">
                <a:latin typeface="+mj-lt"/>
                <a:ea typeface="ＭＳ Ｐゴシック" pitchFamily="34" charset="-128"/>
              </a:rPr>
              <a:t>(1 of 2)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981200"/>
          </a:xfrm>
        </p:spPr>
        <p:txBody>
          <a:bodyPr/>
          <a:lstStyle/>
          <a:p>
            <a:pPr>
              <a:buNone/>
            </a:pPr>
            <a:r>
              <a:rPr lang="en-US" sz="2800" b="1" dirty="0">
                <a:ea typeface="ＭＳ Ｐゴシック" pitchFamily="34" charset="-128"/>
              </a:rPr>
              <a:t>Population Proportion</a:t>
            </a:r>
            <a:endParaRPr lang="en-US" sz="2800" b="1" i="1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The probability of </a:t>
            </a:r>
            <a:r>
              <a:rPr lang="en-US" sz="2400" b="1" dirty="0">
                <a:ea typeface="ＭＳ Ｐゴシック" pitchFamily="34" charset="-128"/>
              </a:rPr>
              <a:t>success</a:t>
            </a:r>
            <a:r>
              <a:rPr lang="en-US" sz="2400" dirty="0">
                <a:ea typeface="ＭＳ Ｐゴシック" pitchFamily="34" charset="-128"/>
              </a:rPr>
              <a:t> in a single trial of a binomial experiment.  </a:t>
            </a:r>
          </a:p>
          <a:p>
            <a:r>
              <a:rPr lang="en-US" sz="2400" dirty="0">
                <a:ea typeface="ＭＳ Ｐゴシック" pitchFamily="34" charset="-128"/>
              </a:rPr>
              <a:t>Denoted by </a:t>
            </a:r>
            <a:r>
              <a:rPr lang="en-US" sz="2400" b="1" i="1" dirty="0">
                <a:ea typeface="ＭＳ Ｐゴシック" pitchFamily="34" charset="-128"/>
              </a:rPr>
              <a:t>p</a:t>
            </a:r>
          </a:p>
        </p:txBody>
      </p:sp>
      <p:pic>
        <p:nvPicPr>
          <p:cNvPr id="5" name="Picture 4" descr="Point Estimate for p: The population proportion of successes in a sample; denoted by p hat = x over n = number of successes in sample over number in sample. Read as p ha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3800"/>
            <a:ext cx="7008110" cy="264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0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Point Estimate for Population </a:t>
            </a:r>
            <a:r>
              <a:rPr lang="en-US" sz="3600" i="1" dirty="0">
                <a:latin typeface="+mj-lt"/>
                <a:ea typeface="ＭＳ Ｐゴシック" pitchFamily="34" charset="-128"/>
              </a:rPr>
              <a:t>p </a:t>
            </a:r>
            <a:r>
              <a:rPr lang="en-US" sz="2000" b="0" dirty="0">
                <a:latin typeface="+mj-lt"/>
                <a:ea typeface="ＭＳ Ｐゴシック" pitchFamily="34" charset="-128"/>
              </a:rPr>
              <a:t>(2 of 2)</a:t>
            </a:r>
            <a:endParaRPr lang="en-IN" sz="2000" b="0" dirty="0">
              <a:latin typeface="+mj-lt"/>
            </a:endParaRPr>
          </a:p>
        </p:txBody>
      </p:sp>
      <p:pic>
        <p:nvPicPr>
          <p:cNvPr id="4" name="Picture 3" descr="Estimate population parameter (proportion: p) with sample statistic (p hat)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05" y="1981200"/>
            <a:ext cx="5133591" cy="1419425"/>
          </a:xfrm>
          <a:prstGeom prst="rect">
            <a:avLst/>
          </a:prstGeom>
        </p:spPr>
      </p:pic>
      <p:pic>
        <p:nvPicPr>
          <p:cNvPr id="9" name="Picture 8" descr="Point estimate for q, the proportion of failures: denoted by q hat = 1 minus p hat. Read as q hat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7334774" cy="141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8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+mj-lt"/>
              </a:rPr>
              <a:t>Example: Point Estimate for </a:t>
            </a:r>
            <a:r>
              <a:rPr lang="en-US" altLang="en-US" sz="3600" i="1" dirty="0">
                <a:latin typeface="+mj-lt"/>
              </a:rPr>
              <a:t>p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ea typeface="ＭＳ Ｐゴシック" pitchFamily="34" charset="-128"/>
              </a:rPr>
              <a:t>In a survey of 1000 U.S. adults, 662 said that it is acceptable to check personal e-mail while at work. Find a point estimate for the population proportion of U.S. adults who say it is acceptable to check personal e-mail while at work.</a:t>
            </a:r>
            <a:r>
              <a:rPr lang="en-US" sz="2400" b="1" dirty="0">
                <a:ea typeface="ＭＳ Ｐゴシック" pitchFamily="34" charset="-128"/>
              </a:rPr>
              <a:t> </a:t>
            </a:r>
            <a:r>
              <a:rPr lang="en-US" sz="2000" b="1" dirty="0">
                <a:ea typeface="ＭＳ Ｐゴシック" pitchFamily="34" charset="-128"/>
              </a:rPr>
              <a:t>(Adapted from Liberty Mutual)</a:t>
            </a:r>
            <a:endParaRPr lang="en-US" sz="2600" b="1" dirty="0">
              <a:ea typeface="ＭＳ Ｐゴシック" pitchFamily="34" charset="-128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800" b="1" dirty="0"/>
              <a:t>Solution</a:t>
            </a:r>
          </a:p>
        </p:txBody>
      </p:sp>
      <p:pic>
        <p:nvPicPr>
          <p:cNvPr id="5" name="Picture 4" descr="N = 1000 and x = 662; p hat = x over n = 662 over 1000 = approximately 0.662 = approximately 66.2%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52" y="4560667"/>
            <a:ext cx="4207119" cy="115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89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Confidence Intervals for </a:t>
            </a:r>
            <a:r>
              <a:rPr lang="en-US" sz="3600" i="1" dirty="0">
                <a:latin typeface="+mj-lt"/>
                <a:ea typeface="ＭＳ Ｐゴシック" pitchFamily="34" charset="-128"/>
              </a:rPr>
              <a:t>p</a:t>
            </a:r>
            <a:endParaRPr lang="en-IN" sz="3600" dirty="0">
              <a:latin typeface="+mj-lt"/>
            </a:endParaRPr>
          </a:p>
        </p:txBody>
      </p:sp>
      <p:pic>
        <p:nvPicPr>
          <p:cNvPr id="5" name="Picture 4" descr="A c-confidence interval for the population proportion p: p hat minus E is less than p is less than p hat + E where E = z c times square root of fraction p hat q hat over n; the probability that the confidence interval contains p is c, assuming that the estimation process is repeated a large number of time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9" y="1676400"/>
            <a:ext cx="8312727" cy="278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8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dirty="0">
                <a:latin typeface="+mj-lt"/>
                <a:ea typeface="ＭＳ Ｐゴシック" pitchFamily="34" charset="-128"/>
              </a:rPr>
              <a:t>Constructing Confidence Intervals for </a:t>
            </a:r>
            <a:r>
              <a:rPr lang="en-US" i="1" dirty="0">
                <a:latin typeface="+mj-lt"/>
                <a:ea typeface="ＭＳ Ｐゴシック" pitchFamily="34" charset="-128"/>
              </a:rPr>
              <a:t>p</a:t>
            </a:r>
            <a:r>
              <a:rPr lang="en-US" sz="3600" i="1" dirty="0">
                <a:latin typeface="+mj-lt"/>
                <a:ea typeface="ＭＳ Ｐゴシック" pitchFamily="34" charset="-128"/>
              </a:rPr>
              <a:t> </a:t>
            </a:r>
            <a:r>
              <a:rPr lang="en-US" sz="2000" b="0" dirty="0">
                <a:latin typeface="+mj-lt"/>
                <a:ea typeface="ＭＳ Ｐゴシック" pitchFamily="34" charset="-128"/>
              </a:rPr>
              <a:t>(1 of 2)</a:t>
            </a:r>
            <a:endParaRPr lang="en-IN" sz="2000" b="0" dirty="0">
              <a:latin typeface="+mj-lt"/>
            </a:endParaRPr>
          </a:p>
        </p:txBody>
      </p:sp>
      <p:pic>
        <p:nvPicPr>
          <p:cNvPr id="4" name="Picture 3" descr="A table lists corresponding words and symbols. 1. Identify the sample statistics n and x. 2. Find the point estimate p hat: p hat = x over n. 3. Verify that the sampling distribution of p hat can be approximated by the normal distribution: n p hat is greater than or equal to 5, n q hat is greater than or equal to 5. 4. Find the critical value z c that corresponds to the given level of confidence c: use Table 4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7557025" cy="43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89012"/>
      </p:ext>
    </p:extLst>
  </p:cSld>
  <p:clrMapOvr>
    <a:masterClrMapping/>
  </p:clrMapOvr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1168</TotalTime>
  <Words>620</Words>
  <Application>Microsoft Office PowerPoint</Application>
  <PresentationFormat>On-screen Show (4:3)</PresentationFormat>
  <Paragraphs>52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Symbol</vt:lpstr>
      <vt:lpstr>Times New Roman</vt:lpstr>
      <vt:lpstr>Verdana</vt:lpstr>
      <vt:lpstr>Wingdings</vt:lpstr>
      <vt:lpstr>508 Lecture</vt:lpstr>
      <vt:lpstr>Elementary Statistics: Picturing The World</vt:lpstr>
      <vt:lpstr>Chapter Outline</vt:lpstr>
      <vt:lpstr>Section 6.3</vt:lpstr>
      <vt:lpstr>Section 6.3 Objectives</vt:lpstr>
      <vt:lpstr>Point Estimate for Population p (1 of 2)</vt:lpstr>
      <vt:lpstr>Point Estimate for Population p (2 of 2)</vt:lpstr>
      <vt:lpstr>Example: Point Estimate for p</vt:lpstr>
      <vt:lpstr>Confidence Intervals for p</vt:lpstr>
      <vt:lpstr>Constructing Confidence Intervals for p (1 of 2)</vt:lpstr>
      <vt:lpstr>Constructing Confidence Intervals for p (2 of 2)</vt:lpstr>
      <vt:lpstr>Example: Confidence Interval for p (1 of 4)</vt:lpstr>
      <vt:lpstr>Example: Confidence Interval for p (2 of 4)</vt:lpstr>
      <vt:lpstr>Example: Confidence Interval for p (3 of 4)</vt:lpstr>
      <vt:lpstr>Example: Confidence Interval for p (4 of 4)</vt:lpstr>
      <vt:lpstr>Determining a Minimum Sample Size</vt:lpstr>
      <vt:lpstr>Example 1: Determining a Minimum  Sample Size (1 of 2)</vt:lpstr>
      <vt:lpstr>Example 1: Determining a Minimum  Sample Size (2 of 2)</vt:lpstr>
      <vt:lpstr>Example 2: Determining a Minimum  Sample Size (1 of 2)</vt:lpstr>
      <vt:lpstr>Example 2: Determining a Minimum  Sample Size (2 of 2)</vt:lpstr>
      <vt:lpstr>Section 6.3 Summary</vt:lpstr>
    </vt:vector>
  </TitlesOfParts>
  <Company>echosvoice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Statistics: Picturing The World, 6e</dc:title>
  <dc:subject>Statistics</dc:subject>
  <dc:creator>Larson/Farber</dc:creator>
  <cp:lastModifiedBy>Mandy</cp:lastModifiedBy>
  <cp:revision>427</cp:revision>
  <dcterms:created xsi:type="dcterms:W3CDTF">2014-07-14T20:04:21Z</dcterms:created>
  <dcterms:modified xsi:type="dcterms:W3CDTF">2018-06-03T22:12:19Z</dcterms:modified>
</cp:coreProperties>
</file>