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77" r:id="rId2"/>
    <p:sldId id="378" r:id="rId3"/>
    <p:sldId id="379" r:id="rId4"/>
    <p:sldId id="380" r:id="rId5"/>
    <p:sldId id="381" r:id="rId6"/>
    <p:sldId id="382" r:id="rId7"/>
    <p:sldId id="383" r:id="rId8"/>
    <p:sldId id="384" r:id="rId9"/>
    <p:sldId id="385" r:id="rId10"/>
    <p:sldId id="386" r:id="rId11"/>
    <p:sldId id="387" r:id="rId12"/>
    <p:sldId id="388" r:id="rId13"/>
    <p:sldId id="390" r:id="rId14"/>
    <p:sldId id="391" r:id="rId15"/>
    <p:sldId id="392" r:id="rId16"/>
    <p:sldId id="393" r:id="rId17"/>
    <p:sldId id="394" r:id="rId18"/>
    <p:sldId id="395" r:id="rId19"/>
    <p:sldId id="397" r:id="rId20"/>
    <p:sldId id="39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, Mohanapriya" initials="DM" lastIdx="7" clrIdx="0">
    <p:extLst>
      <p:ext uri="{19B8F6BF-5375-455C-9EA6-DF929625EA0E}">
        <p15:presenceInfo xmlns:p15="http://schemas.microsoft.com/office/powerpoint/2012/main" userId="S-1-5-21-617317731-1927854996-104450171-1194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A3"/>
    <a:srgbClr val="001581"/>
    <a:srgbClr val="FDB940"/>
    <a:srgbClr val="D4EA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5" autoAdjust="0"/>
    <p:restoredTop sz="86421" autoAdjust="0"/>
  </p:normalViewPr>
  <p:slideViewPr>
    <p:cSldViewPr>
      <p:cViewPr varScale="1">
        <p:scale>
          <a:sx n="100" d="100"/>
          <a:sy n="100" d="100"/>
        </p:scale>
        <p:origin x="151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1794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D874E-E9D5-433B-A149-BDF6BFDD40A8}" type="datetimeFigureOut">
              <a:rPr lang="en-US" smtClean="0"/>
              <a:t>6/3/2018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CAA22-461C-45B4-A301-BFCA580174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192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51F04-9E25-42C3-8BC5-EC2E8469D95E}" type="datetimeFigureOut">
              <a:rPr lang="en-US" smtClean="0"/>
              <a:t>6/3/2018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D6722-9B4D-4E29-B226-C325925A81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5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D6722-9B4D-4E29-B226-C325925A811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581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white">
          <a:xfrm>
            <a:off x="0" y="0"/>
            <a:ext cx="9144000" cy="3886200"/>
          </a:xfrm>
          <a:prstGeom prst="rect">
            <a:avLst/>
          </a:prstGeom>
          <a:solidFill>
            <a:srgbClr val="007FA3"/>
          </a:solidFill>
          <a:ln>
            <a:solidFill>
              <a:srgbClr val="007F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2838451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687" y="3962400"/>
            <a:ext cx="7794626" cy="1752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t>6/3/2018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Pearson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400" y="6434394"/>
            <a:ext cx="918000" cy="27991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95799" y="6438054"/>
            <a:ext cx="716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Copyright © 2015, 2012, 2009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887980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6/3/2018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Pearson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400" y="6434394"/>
            <a:ext cx="918000" cy="27991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95799" y="6438054"/>
            <a:ext cx="716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Copyright © 2015, 2012, 2009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711136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622828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16430"/>
            <a:ext cx="8229600" cy="4789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007FA3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edition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029200" y="1600201"/>
            <a:ext cx="3657600" cy="160019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3000" baseline="0"/>
            </a:lvl1pPr>
            <a:lvl2pPr marL="0" indent="0">
              <a:spcBef>
                <a:spcPts val="0"/>
              </a:spcBef>
              <a:buNone/>
              <a:defRPr sz="4400"/>
            </a:lvl2pPr>
            <a:lvl3pPr marL="0" indent="0">
              <a:spcBef>
                <a:spcPts val="0"/>
              </a:spcBef>
              <a:buNone/>
              <a:defRPr sz="4400"/>
            </a:lvl3pPr>
            <a:lvl4pPr marL="0" indent="0">
              <a:spcBef>
                <a:spcPts val="0"/>
              </a:spcBef>
              <a:buNone/>
              <a:defRPr sz="4400"/>
            </a:lvl4pPr>
            <a:lvl5pPr marL="0" indent="0">
              <a:spcBef>
                <a:spcPts val="0"/>
              </a:spcBef>
              <a:buNone/>
              <a:defRPr sz="4400"/>
            </a:lvl5pPr>
            <a:lvl6pPr marL="0" indent="0">
              <a:spcBef>
                <a:spcPts val="0"/>
              </a:spcBef>
              <a:buNone/>
              <a:defRPr sz="4400"/>
            </a:lvl6pPr>
            <a:lvl7pPr marL="0" indent="0">
              <a:spcBef>
                <a:spcPts val="0"/>
              </a:spcBef>
              <a:buNone/>
              <a:defRPr sz="4400"/>
            </a:lvl7pPr>
            <a:lvl8pPr marL="0" indent="0">
              <a:spcBef>
                <a:spcPts val="0"/>
              </a:spcBef>
              <a:buNone/>
              <a:defRPr sz="4400"/>
            </a:lvl8pPr>
            <a:lvl9pPr marL="0" indent="0">
              <a:spcBef>
                <a:spcPts val="0"/>
              </a:spcBef>
              <a:buNone/>
              <a:defRPr sz="4400"/>
            </a:lvl9pPr>
          </a:lstStyle>
          <a:p>
            <a:pPr lvl="0"/>
            <a:r>
              <a:rPr lang="en-US" dirty="0"/>
              <a:t>Chapter ##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029200" y="3200400"/>
            <a:ext cx="3657600" cy="292576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00"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  <a:lvl6pPr marL="0" indent="0">
              <a:spcBef>
                <a:spcPts val="0"/>
              </a:spcBef>
              <a:buNone/>
              <a:defRPr/>
            </a:lvl6pPr>
            <a:lvl7pPr marL="0" indent="0">
              <a:spcBef>
                <a:spcPts val="0"/>
              </a:spcBef>
              <a:buNone/>
              <a:defRPr/>
            </a:lvl7pPr>
            <a:lvl8pPr marL="0" indent="0">
              <a:spcBef>
                <a:spcPts val="0"/>
              </a:spcBef>
              <a:buNone/>
              <a:defRPr/>
            </a:lvl8pPr>
            <a:lvl9pPr marL="0" indent="0">
              <a:spcBef>
                <a:spcPts val="0"/>
              </a:spcBef>
              <a:buNone/>
              <a:defRPr/>
            </a:lvl9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93969" y="6165337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6/3/2018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57755" y="6407126"/>
            <a:ext cx="1611690" cy="417560"/>
            <a:chOff x="21" y="4059"/>
            <a:chExt cx="1046" cy="271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" y="4059"/>
              <a:ext cx="1046" cy="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tx1">
                    <a:alpha val="0"/>
                  </a:schemeClr>
                </a:solidFill>
              </a:endParaRPr>
            </a:p>
          </p:txBody>
        </p:sp>
        <p:sp>
          <p:nvSpPr>
            <p:cNvPr id="6" name="Freeform 5"/>
            <p:cNvSpPr>
              <a:spLocks noEditPoints="1"/>
            </p:cNvSpPr>
            <p:nvPr userDrawn="1"/>
          </p:nvSpPr>
          <p:spPr bwMode="auto">
            <a:xfrm>
              <a:off x="125" y="4168"/>
              <a:ext cx="838" cy="51"/>
            </a:xfrm>
            <a:custGeom>
              <a:avLst/>
              <a:gdLst>
                <a:gd name="T0" fmla="*/ 1055 w 21137"/>
                <a:gd name="T1" fmla="*/ 1285 h 1300"/>
                <a:gd name="T2" fmla="*/ 0 w 21137"/>
                <a:gd name="T3" fmla="*/ 1285 h 1300"/>
                <a:gd name="T4" fmla="*/ 417 w 21137"/>
                <a:gd name="T5" fmla="*/ 748 h 1300"/>
                <a:gd name="T6" fmla="*/ 1860 w 21137"/>
                <a:gd name="T7" fmla="*/ 1119 h 1300"/>
                <a:gd name="T8" fmla="*/ 1678 w 21137"/>
                <a:gd name="T9" fmla="*/ 16 h 1300"/>
                <a:gd name="T10" fmla="*/ 4021 w 21137"/>
                <a:gd name="T11" fmla="*/ 1290 h 1300"/>
                <a:gd name="T12" fmla="*/ 2636 w 21137"/>
                <a:gd name="T13" fmla="*/ 16 h 1300"/>
                <a:gd name="T14" fmla="*/ 3693 w 21137"/>
                <a:gd name="T15" fmla="*/ 16 h 1300"/>
                <a:gd name="T16" fmla="*/ 5470 w 21137"/>
                <a:gd name="T17" fmla="*/ 9 h 1300"/>
                <a:gd name="T18" fmla="*/ 5143 w 21137"/>
                <a:gd name="T19" fmla="*/ 909 h 1300"/>
                <a:gd name="T20" fmla="*/ 5610 w 21137"/>
                <a:gd name="T21" fmla="*/ 748 h 1300"/>
                <a:gd name="T22" fmla="*/ 7109 w 21137"/>
                <a:gd name="T23" fmla="*/ 16 h 1300"/>
                <a:gd name="T24" fmla="*/ 6675 w 21137"/>
                <a:gd name="T25" fmla="*/ 1285 h 1300"/>
                <a:gd name="T26" fmla="*/ 6765 w 21137"/>
                <a:gd name="T27" fmla="*/ 453 h 1300"/>
                <a:gd name="T28" fmla="*/ 7796 w 21137"/>
                <a:gd name="T29" fmla="*/ 514 h 1300"/>
                <a:gd name="T30" fmla="*/ 8407 w 21137"/>
                <a:gd name="T31" fmla="*/ 89 h 1300"/>
                <a:gd name="T32" fmla="*/ 7908 w 21137"/>
                <a:gd name="T33" fmla="*/ 309 h 1300"/>
                <a:gd name="T34" fmla="*/ 8457 w 21137"/>
                <a:gd name="T35" fmla="*/ 956 h 1300"/>
                <a:gd name="T36" fmla="*/ 7746 w 21137"/>
                <a:gd name="T37" fmla="*/ 953 h 1300"/>
                <a:gd name="T38" fmla="*/ 8119 w 21137"/>
                <a:gd name="T39" fmla="*/ 754 h 1300"/>
                <a:gd name="T40" fmla="*/ 10671 w 21137"/>
                <a:gd name="T41" fmla="*/ 1119 h 1300"/>
                <a:gd name="T42" fmla="*/ 11202 w 21137"/>
                <a:gd name="T43" fmla="*/ 16 h 1300"/>
                <a:gd name="T44" fmla="*/ 11383 w 21137"/>
                <a:gd name="T45" fmla="*/ 565 h 1300"/>
                <a:gd name="T46" fmla="*/ 11383 w 21137"/>
                <a:gd name="T47" fmla="*/ 1122 h 1300"/>
                <a:gd name="T48" fmla="*/ 11202 w 21137"/>
                <a:gd name="T49" fmla="*/ 16 h 1300"/>
                <a:gd name="T50" fmla="*/ 13458 w 21137"/>
                <a:gd name="T51" fmla="*/ 1285 h 1300"/>
                <a:gd name="T52" fmla="*/ 12402 w 21137"/>
                <a:gd name="T53" fmla="*/ 1285 h 1300"/>
                <a:gd name="T54" fmla="*/ 12819 w 21137"/>
                <a:gd name="T55" fmla="*/ 748 h 1300"/>
                <a:gd name="T56" fmla="*/ 14478 w 21137"/>
                <a:gd name="T57" fmla="*/ 16 h 1300"/>
                <a:gd name="T58" fmla="*/ 14682 w 21137"/>
                <a:gd name="T59" fmla="*/ 682 h 1300"/>
                <a:gd name="T60" fmla="*/ 15138 w 21137"/>
                <a:gd name="T61" fmla="*/ 1285 h 1300"/>
                <a:gd name="T62" fmla="*/ 14820 w 21137"/>
                <a:gd name="T63" fmla="*/ 1136 h 1300"/>
                <a:gd name="T64" fmla="*/ 14516 w 21137"/>
                <a:gd name="T65" fmla="*/ 754 h 1300"/>
                <a:gd name="T66" fmla="*/ 14160 w 21137"/>
                <a:gd name="T67" fmla="*/ 1285 h 1300"/>
                <a:gd name="T68" fmla="*/ 14411 w 21137"/>
                <a:gd name="T69" fmla="*/ 572 h 1300"/>
                <a:gd name="T70" fmla="*/ 14677 w 21137"/>
                <a:gd name="T71" fmla="*/ 260 h 1300"/>
                <a:gd name="T72" fmla="*/ 16830 w 21137"/>
                <a:gd name="T73" fmla="*/ 16 h 1300"/>
                <a:gd name="T74" fmla="*/ 15827 w 21137"/>
                <a:gd name="T75" fmla="*/ 1285 h 1300"/>
                <a:gd name="T76" fmla="*/ 16658 w 21137"/>
                <a:gd name="T77" fmla="*/ 1002 h 1300"/>
                <a:gd name="T78" fmla="*/ 17658 w 21137"/>
                <a:gd name="T79" fmla="*/ 1285 h 1300"/>
                <a:gd name="T80" fmla="*/ 19493 w 21137"/>
                <a:gd name="T81" fmla="*/ 16 h 1300"/>
                <a:gd name="T82" fmla="*/ 18488 w 21137"/>
                <a:gd name="T83" fmla="*/ 1285 h 1300"/>
                <a:gd name="T84" fmla="*/ 19320 w 21137"/>
                <a:gd name="T85" fmla="*/ 1002 h 1300"/>
                <a:gd name="T86" fmla="*/ 21137 w 21137"/>
                <a:gd name="T87" fmla="*/ 1198 h 1300"/>
                <a:gd name="T88" fmla="*/ 20176 w 21137"/>
                <a:gd name="T89" fmla="*/ 189 h 1300"/>
                <a:gd name="T90" fmla="*/ 21112 w 21137"/>
                <a:gd name="T91" fmla="*/ 293 h 1300"/>
                <a:gd name="T92" fmla="*/ 20311 w 21137"/>
                <a:gd name="T93" fmla="*/ 1004 h 1300"/>
                <a:gd name="T94" fmla="*/ 20956 w 21137"/>
                <a:gd name="T95" fmla="*/ 821 h 1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137" h="1300">
                  <a:moveTo>
                    <a:pt x="545" y="9"/>
                  </a:moveTo>
                  <a:cubicBezTo>
                    <a:pt x="672" y="9"/>
                    <a:pt x="672" y="9"/>
                    <a:pt x="672" y="9"/>
                  </a:cubicBezTo>
                  <a:cubicBezTo>
                    <a:pt x="1241" y="1285"/>
                    <a:pt x="1241" y="1285"/>
                    <a:pt x="1241" y="1285"/>
                  </a:cubicBezTo>
                  <a:cubicBezTo>
                    <a:pt x="1055" y="1285"/>
                    <a:pt x="1055" y="1285"/>
                    <a:pt x="1055" y="1285"/>
                  </a:cubicBezTo>
                  <a:cubicBezTo>
                    <a:pt x="886" y="909"/>
                    <a:pt x="886" y="909"/>
                    <a:pt x="886" y="909"/>
                  </a:cubicBezTo>
                  <a:cubicBezTo>
                    <a:pt x="345" y="909"/>
                    <a:pt x="345" y="909"/>
                    <a:pt x="345" y="909"/>
                  </a:cubicBezTo>
                  <a:cubicBezTo>
                    <a:pt x="186" y="1285"/>
                    <a:pt x="186" y="1285"/>
                    <a:pt x="186" y="1285"/>
                  </a:cubicBezTo>
                  <a:cubicBezTo>
                    <a:pt x="0" y="1285"/>
                    <a:pt x="0" y="1285"/>
                    <a:pt x="0" y="1285"/>
                  </a:cubicBezTo>
                  <a:lnTo>
                    <a:pt x="545" y="9"/>
                  </a:lnTo>
                  <a:close/>
                  <a:moveTo>
                    <a:pt x="812" y="748"/>
                  </a:moveTo>
                  <a:cubicBezTo>
                    <a:pt x="607" y="287"/>
                    <a:pt x="607" y="287"/>
                    <a:pt x="607" y="287"/>
                  </a:cubicBezTo>
                  <a:cubicBezTo>
                    <a:pt x="417" y="748"/>
                    <a:pt x="417" y="748"/>
                    <a:pt x="417" y="748"/>
                  </a:cubicBezTo>
                  <a:lnTo>
                    <a:pt x="812" y="748"/>
                  </a:lnTo>
                  <a:close/>
                  <a:moveTo>
                    <a:pt x="1678" y="16"/>
                  </a:moveTo>
                  <a:cubicBezTo>
                    <a:pt x="1860" y="16"/>
                    <a:pt x="1860" y="16"/>
                    <a:pt x="1860" y="16"/>
                  </a:cubicBezTo>
                  <a:cubicBezTo>
                    <a:pt x="1860" y="1119"/>
                    <a:pt x="1860" y="1119"/>
                    <a:pt x="1860" y="1119"/>
                  </a:cubicBezTo>
                  <a:cubicBezTo>
                    <a:pt x="2431" y="1119"/>
                    <a:pt x="2431" y="1119"/>
                    <a:pt x="2431" y="1119"/>
                  </a:cubicBezTo>
                  <a:cubicBezTo>
                    <a:pt x="2431" y="1285"/>
                    <a:pt x="2431" y="1285"/>
                    <a:pt x="2431" y="1285"/>
                  </a:cubicBezTo>
                  <a:cubicBezTo>
                    <a:pt x="1678" y="1285"/>
                    <a:pt x="1678" y="1285"/>
                    <a:pt x="1678" y="1285"/>
                  </a:cubicBezTo>
                  <a:lnTo>
                    <a:pt x="1678" y="16"/>
                  </a:lnTo>
                  <a:close/>
                  <a:moveTo>
                    <a:pt x="4392" y="16"/>
                  </a:moveTo>
                  <a:cubicBezTo>
                    <a:pt x="4573" y="16"/>
                    <a:pt x="4573" y="16"/>
                    <a:pt x="4573" y="16"/>
                  </a:cubicBezTo>
                  <a:cubicBezTo>
                    <a:pt x="4061" y="1290"/>
                    <a:pt x="4061" y="1290"/>
                    <a:pt x="4061" y="1290"/>
                  </a:cubicBezTo>
                  <a:cubicBezTo>
                    <a:pt x="4021" y="1290"/>
                    <a:pt x="4021" y="1290"/>
                    <a:pt x="4021" y="1290"/>
                  </a:cubicBezTo>
                  <a:cubicBezTo>
                    <a:pt x="3606" y="258"/>
                    <a:pt x="3606" y="258"/>
                    <a:pt x="3606" y="258"/>
                  </a:cubicBezTo>
                  <a:cubicBezTo>
                    <a:pt x="3187" y="1290"/>
                    <a:pt x="3187" y="1290"/>
                    <a:pt x="3187" y="1290"/>
                  </a:cubicBezTo>
                  <a:cubicBezTo>
                    <a:pt x="3147" y="1290"/>
                    <a:pt x="3147" y="1290"/>
                    <a:pt x="3147" y="1290"/>
                  </a:cubicBezTo>
                  <a:cubicBezTo>
                    <a:pt x="2636" y="16"/>
                    <a:pt x="2636" y="16"/>
                    <a:pt x="2636" y="16"/>
                  </a:cubicBezTo>
                  <a:cubicBezTo>
                    <a:pt x="2819" y="16"/>
                    <a:pt x="2819" y="16"/>
                    <a:pt x="2819" y="16"/>
                  </a:cubicBezTo>
                  <a:cubicBezTo>
                    <a:pt x="3168" y="891"/>
                    <a:pt x="3168" y="891"/>
                    <a:pt x="3168" y="891"/>
                  </a:cubicBezTo>
                  <a:cubicBezTo>
                    <a:pt x="3521" y="16"/>
                    <a:pt x="3521" y="16"/>
                    <a:pt x="3521" y="16"/>
                  </a:cubicBezTo>
                  <a:cubicBezTo>
                    <a:pt x="3693" y="16"/>
                    <a:pt x="3693" y="16"/>
                    <a:pt x="3693" y="16"/>
                  </a:cubicBezTo>
                  <a:cubicBezTo>
                    <a:pt x="4047" y="891"/>
                    <a:pt x="4047" y="891"/>
                    <a:pt x="4047" y="891"/>
                  </a:cubicBezTo>
                  <a:lnTo>
                    <a:pt x="4392" y="16"/>
                  </a:lnTo>
                  <a:close/>
                  <a:moveTo>
                    <a:pt x="5343" y="9"/>
                  </a:moveTo>
                  <a:cubicBezTo>
                    <a:pt x="5470" y="9"/>
                    <a:pt x="5470" y="9"/>
                    <a:pt x="5470" y="9"/>
                  </a:cubicBezTo>
                  <a:cubicBezTo>
                    <a:pt x="6039" y="1285"/>
                    <a:pt x="6039" y="1285"/>
                    <a:pt x="6039" y="1285"/>
                  </a:cubicBezTo>
                  <a:cubicBezTo>
                    <a:pt x="5853" y="1285"/>
                    <a:pt x="5853" y="1285"/>
                    <a:pt x="5853" y="1285"/>
                  </a:cubicBezTo>
                  <a:cubicBezTo>
                    <a:pt x="5685" y="909"/>
                    <a:pt x="5685" y="909"/>
                    <a:pt x="5685" y="909"/>
                  </a:cubicBezTo>
                  <a:cubicBezTo>
                    <a:pt x="5143" y="909"/>
                    <a:pt x="5143" y="909"/>
                    <a:pt x="5143" y="909"/>
                  </a:cubicBezTo>
                  <a:cubicBezTo>
                    <a:pt x="4984" y="1285"/>
                    <a:pt x="4984" y="1285"/>
                    <a:pt x="4984" y="1285"/>
                  </a:cubicBezTo>
                  <a:cubicBezTo>
                    <a:pt x="4798" y="1285"/>
                    <a:pt x="4798" y="1285"/>
                    <a:pt x="4798" y="1285"/>
                  </a:cubicBezTo>
                  <a:lnTo>
                    <a:pt x="5343" y="9"/>
                  </a:lnTo>
                  <a:close/>
                  <a:moveTo>
                    <a:pt x="5610" y="748"/>
                  </a:moveTo>
                  <a:cubicBezTo>
                    <a:pt x="5405" y="287"/>
                    <a:pt x="5405" y="287"/>
                    <a:pt x="5405" y="287"/>
                  </a:cubicBezTo>
                  <a:cubicBezTo>
                    <a:pt x="5215" y="748"/>
                    <a:pt x="5215" y="748"/>
                    <a:pt x="5215" y="748"/>
                  </a:cubicBezTo>
                  <a:lnTo>
                    <a:pt x="5610" y="748"/>
                  </a:lnTo>
                  <a:close/>
                  <a:moveTo>
                    <a:pt x="7109" y="16"/>
                  </a:moveTo>
                  <a:cubicBezTo>
                    <a:pt x="7330" y="16"/>
                    <a:pt x="7330" y="16"/>
                    <a:pt x="7330" y="16"/>
                  </a:cubicBezTo>
                  <a:cubicBezTo>
                    <a:pt x="6861" y="614"/>
                    <a:pt x="6861" y="614"/>
                    <a:pt x="6861" y="614"/>
                  </a:cubicBezTo>
                  <a:cubicBezTo>
                    <a:pt x="6861" y="1285"/>
                    <a:pt x="6861" y="1285"/>
                    <a:pt x="6861" y="1285"/>
                  </a:cubicBezTo>
                  <a:cubicBezTo>
                    <a:pt x="6675" y="1285"/>
                    <a:pt x="6675" y="1285"/>
                    <a:pt x="6675" y="1285"/>
                  </a:cubicBezTo>
                  <a:cubicBezTo>
                    <a:pt x="6675" y="614"/>
                    <a:pt x="6675" y="614"/>
                    <a:pt x="6675" y="614"/>
                  </a:cubicBezTo>
                  <a:cubicBezTo>
                    <a:pt x="6206" y="16"/>
                    <a:pt x="6206" y="16"/>
                    <a:pt x="6206" y="16"/>
                  </a:cubicBezTo>
                  <a:cubicBezTo>
                    <a:pt x="6426" y="16"/>
                    <a:pt x="6426" y="16"/>
                    <a:pt x="6426" y="16"/>
                  </a:cubicBezTo>
                  <a:cubicBezTo>
                    <a:pt x="6765" y="453"/>
                    <a:pt x="6765" y="453"/>
                    <a:pt x="6765" y="453"/>
                  </a:cubicBezTo>
                  <a:lnTo>
                    <a:pt x="7109" y="16"/>
                  </a:lnTo>
                  <a:close/>
                  <a:moveTo>
                    <a:pt x="8119" y="754"/>
                  </a:moveTo>
                  <a:cubicBezTo>
                    <a:pt x="7981" y="670"/>
                    <a:pt x="7981" y="670"/>
                    <a:pt x="7981" y="670"/>
                  </a:cubicBezTo>
                  <a:cubicBezTo>
                    <a:pt x="7894" y="617"/>
                    <a:pt x="7833" y="565"/>
                    <a:pt x="7796" y="514"/>
                  </a:cubicBezTo>
                  <a:cubicBezTo>
                    <a:pt x="7759" y="463"/>
                    <a:pt x="7741" y="404"/>
                    <a:pt x="7741" y="337"/>
                  </a:cubicBezTo>
                  <a:cubicBezTo>
                    <a:pt x="7741" y="236"/>
                    <a:pt x="7776" y="157"/>
                    <a:pt x="7845" y="93"/>
                  </a:cubicBezTo>
                  <a:cubicBezTo>
                    <a:pt x="7914" y="31"/>
                    <a:pt x="8005" y="0"/>
                    <a:pt x="8115" y="0"/>
                  </a:cubicBezTo>
                  <a:cubicBezTo>
                    <a:pt x="8221" y="0"/>
                    <a:pt x="8318" y="30"/>
                    <a:pt x="8407" y="89"/>
                  </a:cubicBezTo>
                  <a:cubicBezTo>
                    <a:pt x="8407" y="295"/>
                    <a:pt x="8407" y="295"/>
                    <a:pt x="8407" y="295"/>
                  </a:cubicBezTo>
                  <a:cubicBezTo>
                    <a:pt x="8315" y="208"/>
                    <a:pt x="8217" y="164"/>
                    <a:pt x="8112" y="164"/>
                  </a:cubicBezTo>
                  <a:cubicBezTo>
                    <a:pt x="8052" y="164"/>
                    <a:pt x="8004" y="177"/>
                    <a:pt x="7965" y="204"/>
                  </a:cubicBezTo>
                  <a:cubicBezTo>
                    <a:pt x="7927" y="232"/>
                    <a:pt x="7908" y="267"/>
                    <a:pt x="7908" y="309"/>
                  </a:cubicBezTo>
                  <a:cubicBezTo>
                    <a:pt x="7908" y="348"/>
                    <a:pt x="7922" y="384"/>
                    <a:pt x="7950" y="416"/>
                  </a:cubicBezTo>
                  <a:cubicBezTo>
                    <a:pt x="7979" y="450"/>
                    <a:pt x="8023" y="485"/>
                    <a:pt x="8086" y="521"/>
                  </a:cubicBezTo>
                  <a:cubicBezTo>
                    <a:pt x="8224" y="603"/>
                    <a:pt x="8224" y="603"/>
                    <a:pt x="8224" y="603"/>
                  </a:cubicBezTo>
                  <a:cubicBezTo>
                    <a:pt x="8379" y="696"/>
                    <a:pt x="8457" y="813"/>
                    <a:pt x="8457" y="956"/>
                  </a:cubicBezTo>
                  <a:cubicBezTo>
                    <a:pt x="8457" y="1057"/>
                    <a:pt x="8423" y="1141"/>
                    <a:pt x="8355" y="1204"/>
                  </a:cubicBezTo>
                  <a:cubicBezTo>
                    <a:pt x="8287" y="1268"/>
                    <a:pt x="8198" y="1300"/>
                    <a:pt x="8089" y="1300"/>
                  </a:cubicBezTo>
                  <a:cubicBezTo>
                    <a:pt x="7964" y="1300"/>
                    <a:pt x="7849" y="1261"/>
                    <a:pt x="7746" y="1185"/>
                  </a:cubicBezTo>
                  <a:cubicBezTo>
                    <a:pt x="7746" y="953"/>
                    <a:pt x="7746" y="953"/>
                    <a:pt x="7746" y="953"/>
                  </a:cubicBezTo>
                  <a:cubicBezTo>
                    <a:pt x="7845" y="1077"/>
                    <a:pt x="7958" y="1140"/>
                    <a:pt x="8087" y="1140"/>
                  </a:cubicBezTo>
                  <a:cubicBezTo>
                    <a:pt x="8144" y="1140"/>
                    <a:pt x="8192" y="1124"/>
                    <a:pt x="8229" y="1092"/>
                  </a:cubicBezTo>
                  <a:cubicBezTo>
                    <a:pt x="8267" y="1061"/>
                    <a:pt x="8286" y="1021"/>
                    <a:pt x="8286" y="973"/>
                  </a:cubicBezTo>
                  <a:cubicBezTo>
                    <a:pt x="8286" y="896"/>
                    <a:pt x="8230" y="823"/>
                    <a:pt x="8119" y="754"/>
                  </a:cubicBezTo>
                  <a:moveTo>
                    <a:pt x="9917" y="16"/>
                  </a:moveTo>
                  <a:cubicBezTo>
                    <a:pt x="10099" y="16"/>
                    <a:pt x="10099" y="16"/>
                    <a:pt x="10099" y="16"/>
                  </a:cubicBezTo>
                  <a:cubicBezTo>
                    <a:pt x="10099" y="1119"/>
                    <a:pt x="10099" y="1119"/>
                    <a:pt x="10099" y="1119"/>
                  </a:cubicBezTo>
                  <a:cubicBezTo>
                    <a:pt x="10671" y="1119"/>
                    <a:pt x="10671" y="1119"/>
                    <a:pt x="10671" y="1119"/>
                  </a:cubicBezTo>
                  <a:cubicBezTo>
                    <a:pt x="10671" y="1285"/>
                    <a:pt x="10671" y="1285"/>
                    <a:pt x="10671" y="1285"/>
                  </a:cubicBezTo>
                  <a:cubicBezTo>
                    <a:pt x="9917" y="1285"/>
                    <a:pt x="9917" y="1285"/>
                    <a:pt x="9917" y="1285"/>
                  </a:cubicBezTo>
                  <a:lnTo>
                    <a:pt x="9917" y="16"/>
                  </a:lnTo>
                  <a:close/>
                  <a:moveTo>
                    <a:pt x="11202" y="16"/>
                  </a:moveTo>
                  <a:cubicBezTo>
                    <a:pt x="11921" y="16"/>
                    <a:pt x="11921" y="16"/>
                    <a:pt x="11921" y="16"/>
                  </a:cubicBezTo>
                  <a:cubicBezTo>
                    <a:pt x="11921" y="177"/>
                    <a:pt x="11921" y="177"/>
                    <a:pt x="11921" y="177"/>
                  </a:cubicBezTo>
                  <a:cubicBezTo>
                    <a:pt x="11383" y="177"/>
                    <a:pt x="11383" y="177"/>
                    <a:pt x="11383" y="177"/>
                  </a:cubicBezTo>
                  <a:cubicBezTo>
                    <a:pt x="11383" y="565"/>
                    <a:pt x="11383" y="565"/>
                    <a:pt x="11383" y="565"/>
                  </a:cubicBezTo>
                  <a:cubicBezTo>
                    <a:pt x="11903" y="565"/>
                    <a:pt x="11903" y="565"/>
                    <a:pt x="11903" y="565"/>
                  </a:cubicBezTo>
                  <a:cubicBezTo>
                    <a:pt x="11903" y="727"/>
                    <a:pt x="11903" y="727"/>
                    <a:pt x="11903" y="727"/>
                  </a:cubicBezTo>
                  <a:cubicBezTo>
                    <a:pt x="11383" y="727"/>
                    <a:pt x="11383" y="727"/>
                    <a:pt x="11383" y="727"/>
                  </a:cubicBezTo>
                  <a:cubicBezTo>
                    <a:pt x="11383" y="1122"/>
                    <a:pt x="11383" y="1122"/>
                    <a:pt x="11383" y="1122"/>
                  </a:cubicBezTo>
                  <a:cubicBezTo>
                    <a:pt x="11939" y="1122"/>
                    <a:pt x="11939" y="1122"/>
                    <a:pt x="11939" y="1122"/>
                  </a:cubicBezTo>
                  <a:cubicBezTo>
                    <a:pt x="11939" y="1283"/>
                    <a:pt x="11939" y="1283"/>
                    <a:pt x="11939" y="1283"/>
                  </a:cubicBezTo>
                  <a:cubicBezTo>
                    <a:pt x="11202" y="1283"/>
                    <a:pt x="11202" y="1283"/>
                    <a:pt x="11202" y="1283"/>
                  </a:cubicBezTo>
                  <a:lnTo>
                    <a:pt x="11202" y="16"/>
                  </a:lnTo>
                  <a:close/>
                  <a:moveTo>
                    <a:pt x="12946" y="9"/>
                  </a:moveTo>
                  <a:cubicBezTo>
                    <a:pt x="13075" y="9"/>
                    <a:pt x="13075" y="9"/>
                    <a:pt x="13075" y="9"/>
                  </a:cubicBezTo>
                  <a:cubicBezTo>
                    <a:pt x="13643" y="1285"/>
                    <a:pt x="13643" y="1285"/>
                    <a:pt x="13643" y="1285"/>
                  </a:cubicBezTo>
                  <a:cubicBezTo>
                    <a:pt x="13458" y="1285"/>
                    <a:pt x="13458" y="1285"/>
                    <a:pt x="13458" y="1285"/>
                  </a:cubicBezTo>
                  <a:cubicBezTo>
                    <a:pt x="13288" y="909"/>
                    <a:pt x="13288" y="909"/>
                    <a:pt x="13288" y="909"/>
                  </a:cubicBezTo>
                  <a:cubicBezTo>
                    <a:pt x="12746" y="909"/>
                    <a:pt x="12746" y="909"/>
                    <a:pt x="12746" y="909"/>
                  </a:cubicBezTo>
                  <a:cubicBezTo>
                    <a:pt x="12588" y="1285"/>
                    <a:pt x="12588" y="1285"/>
                    <a:pt x="12588" y="1285"/>
                  </a:cubicBezTo>
                  <a:cubicBezTo>
                    <a:pt x="12402" y="1285"/>
                    <a:pt x="12402" y="1285"/>
                    <a:pt x="12402" y="1285"/>
                  </a:cubicBezTo>
                  <a:lnTo>
                    <a:pt x="12946" y="9"/>
                  </a:lnTo>
                  <a:close/>
                  <a:moveTo>
                    <a:pt x="13214" y="748"/>
                  </a:moveTo>
                  <a:cubicBezTo>
                    <a:pt x="13009" y="287"/>
                    <a:pt x="13009" y="287"/>
                    <a:pt x="13009" y="287"/>
                  </a:cubicBezTo>
                  <a:cubicBezTo>
                    <a:pt x="12819" y="748"/>
                    <a:pt x="12819" y="748"/>
                    <a:pt x="12819" y="748"/>
                  </a:cubicBezTo>
                  <a:lnTo>
                    <a:pt x="13214" y="748"/>
                  </a:lnTo>
                  <a:close/>
                  <a:moveTo>
                    <a:pt x="14160" y="1285"/>
                  </a:moveTo>
                  <a:cubicBezTo>
                    <a:pt x="14160" y="16"/>
                    <a:pt x="14160" y="16"/>
                    <a:pt x="14160" y="16"/>
                  </a:cubicBezTo>
                  <a:cubicBezTo>
                    <a:pt x="14478" y="16"/>
                    <a:pt x="14478" y="16"/>
                    <a:pt x="14478" y="16"/>
                  </a:cubicBezTo>
                  <a:cubicBezTo>
                    <a:pt x="14606" y="16"/>
                    <a:pt x="14708" y="48"/>
                    <a:pt x="14784" y="112"/>
                  </a:cubicBezTo>
                  <a:cubicBezTo>
                    <a:pt x="14859" y="175"/>
                    <a:pt x="14896" y="261"/>
                    <a:pt x="14896" y="369"/>
                  </a:cubicBezTo>
                  <a:cubicBezTo>
                    <a:pt x="14896" y="444"/>
                    <a:pt x="14878" y="507"/>
                    <a:pt x="14841" y="560"/>
                  </a:cubicBezTo>
                  <a:cubicBezTo>
                    <a:pt x="14804" y="616"/>
                    <a:pt x="14751" y="655"/>
                    <a:pt x="14682" y="682"/>
                  </a:cubicBezTo>
                  <a:cubicBezTo>
                    <a:pt x="14723" y="708"/>
                    <a:pt x="14762" y="745"/>
                    <a:pt x="14801" y="791"/>
                  </a:cubicBezTo>
                  <a:cubicBezTo>
                    <a:pt x="14840" y="837"/>
                    <a:pt x="14895" y="917"/>
                    <a:pt x="14964" y="1031"/>
                  </a:cubicBezTo>
                  <a:cubicBezTo>
                    <a:pt x="15008" y="1103"/>
                    <a:pt x="15045" y="1158"/>
                    <a:pt x="15071" y="1195"/>
                  </a:cubicBezTo>
                  <a:cubicBezTo>
                    <a:pt x="15138" y="1285"/>
                    <a:pt x="15138" y="1285"/>
                    <a:pt x="15138" y="1285"/>
                  </a:cubicBezTo>
                  <a:cubicBezTo>
                    <a:pt x="14922" y="1285"/>
                    <a:pt x="14922" y="1285"/>
                    <a:pt x="14922" y="1285"/>
                  </a:cubicBezTo>
                  <a:cubicBezTo>
                    <a:pt x="14867" y="1201"/>
                    <a:pt x="14867" y="1201"/>
                    <a:pt x="14867" y="1201"/>
                  </a:cubicBezTo>
                  <a:cubicBezTo>
                    <a:pt x="14865" y="1199"/>
                    <a:pt x="14861" y="1193"/>
                    <a:pt x="14856" y="1186"/>
                  </a:cubicBezTo>
                  <a:cubicBezTo>
                    <a:pt x="14820" y="1136"/>
                    <a:pt x="14820" y="1136"/>
                    <a:pt x="14820" y="1136"/>
                  </a:cubicBezTo>
                  <a:cubicBezTo>
                    <a:pt x="14764" y="1043"/>
                    <a:pt x="14764" y="1043"/>
                    <a:pt x="14764" y="1043"/>
                  </a:cubicBezTo>
                  <a:cubicBezTo>
                    <a:pt x="14704" y="944"/>
                    <a:pt x="14704" y="944"/>
                    <a:pt x="14704" y="944"/>
                  </a:cubicBezTo>
                  <a:cubicBezTo>
                    <a:pt x="14666" y="893"/>
                    <a:pt x="14631" y="851"/>
                    <a:pt x="14600" y="820"/>
                  </a:cubicBezTo>
                  <a:cubicBezTo>
                    <a:pt x="14569" y="788"/>
                    <a:pt x="14541" y="767"/>
                    <a:pt x="14516" y="754"/>
                  </a:cubicBezTo>
                  <a:cubicBezTo>
                    <a:pt x="14490" y="740"/>
                    <a:pt x="14449" y="733"/>
                    <a:pt x="14389" y="733"/>
                  </a:cubicBezTo>
                  <a:cubicBezTo>
                    <a:pt x="14342" y="733"/>
                    <a:pt x="14342" y="733"/>
                    <a:pt x="14342" y="733"/>
                  </a:cubicBezTo>
                  <a:cubicBezTo>
                    <a:pt x="14342" y="1285"/>
                    <a:pt x="14342" y="1285"/>
                    <a:pt x="14342" y="1285"/>
                  </a:cubicBezTo>
                  <a:lnTo>
                    <a:pt x="14160" y="1285"/>
                  </a:lnTo>
                  <a:close/>
                  <a:moveTo>
                    <a:pt x="14396" y="170"/>
                  </a:moveTo>
                  <a:cubicBezTo>
                    <a:pt x="14342" y="170"/>
                    <a:pt x="14342" y="170"/>
                    <a:pt x="14342" y="170"/>
                  </a:cubicBezTo>
                  <a:cubicBezTo>
                    <a:pt x="14342" y="572"/>
                    <a:pt x="14342" y="572"/>
                    <a:pt x="14342" y="572"/>
                  </a:cubicBezTo>
                  <a:cubicBezTo>
                    <a:pt x="14411" y="572"/>
                    <a:pt x="14411" y="572"/>
                    <a:pt x="14411" y="572"/>
                  </a:cubicBezTo>
                  <a:cubicBezTo>
                    <a:pt x="14503" y="572"/>
                    <a:pt x="14566" y="564"/>
                    <a:pt x="14600" y="548"/>
                  </a:cubicBezTo>
                  <a:cubicBezTo>
                    <a:pt x="14634" y="531"/>
                    <a:pt x="14661" y="508"/>
                    <a:pt x="14680" y="476"/>
                  </a:cubicBezTo>
                  <a:cubicBezTo>
                    <a:pt x="14699" y="445"/>
                    <a:pt x="14709" y="408"/>
                    <a:pt x="14709" y="368"/>
                  </a:cubicBezTo>
                  <a:cubicBezTo>
                    <a:pt x="14709" y="327"/>
                    <a:pt x="14698" y="292"/>
                    <a:pt x="14677" y="260"/>
                  </a:cubicBezTo>
                  <a:cubicBezTo>
                    <a:pt x="14655" y="227"/>
                    <a:pt x="14626" y="204"/>
                    <a:pt x="14587" y="191"/>
                  </a:cubicBezTo>
                  <a:cubicBezTo>
                    <a:pt x="14548" y="177"/>
                    <a:pt x="14485" y="170"/>
                    <a:pt x="14396" y="170"/>
                  </a:cubicBezTo>
                  <a:moveTo>
                    <a:pt x="16658" y="16"/>
                  </a:moveTo>
                  <a:cubicBezTo>
                    <a:pt x="16830" y="16"/>
                    <a:pt x="16830" y="16"/>
                    <a:pt x="16830" y="16"/>
                  </a:cubicBezTo>
                  <a:cubicBezTo>
                    <a:pt x="16830" y="1285"/>
                    <a:pt x="16830" y="1285"/>
                    <a:pt x="16830" y="1285"/>
                  </a:cubicBezTo>
                  <a:cubicBezTo>
                    <a:pt x="16675" y="1285"/>
                    <a:pt x="16675" y="1285"/>
                    <a:pt x="16675" y="1285"/>
                  </a:cubicBezTo>
                  <a:cubicBezTo>
                    <a:pt x="15827" y="308"/>
                    <a:pt x="15827" y="308"/>
                    <a:pt x="15827" y="308"/>
                  </a:cubicBezTo>
                  <a:cubicBezTo>
                    <a:pt x="15827" y="1285"/>
                    <a:pt x="15827" y="1285"/>
                    <a:pt x="15827" y="1285"/>
                  </a:cubicBezTo>
                  <a:cubicBezTo>
                    <a:pt x="15656" y="1285"/>
                    <a:pt x="15656" y="1285"/>
                    <a:pt x="15656" y="1285"/>
                  </a:cubicBezTo>
                  <a:cubicBezTo>
                    <a:pt x="15656" y="16"/>
                    <a:pt x="15656" y="16"/>
                    <a:pt x="15656" y="16"/>
                  </a:cubicBezTo>
                  <a:cubicBezTo>
                    <a:pt x="15803" y="16"/>
                    <a:pt x="15803" y="16"/>
                    <a:pt x="15803" y="16"/>
                  </a:cubicBezTo>
                  <a:cubicBezTo>
                    <a:pt x="16658" y="1002"/>
                    <a:pt x="16658" y="1002"/>
                    <a:pt x="16658" y="1002"/>
                  </a:cubicBezTo>
                  <a:lnTo>
                    <a:pt x="16658" y="16"/>
                  </a:lnTo>
                  <a:close/>
                  <a:moveTo>
                    <a:pt x="17477" y="16"/>
                  </a:moveTo>
                  <a:cubicBezTo>
                    <a:pt x="17658" y="16"/>
                    <a:pt x="17658" y="16"/>
                    <a:pt x="17658" y="16"/>
                  </a:cubicBezTo>
                  <a:cubicBezTo>
                    <a:pt x="17658" y="1285"/>
                    <a:pt x="17658" y="1285"/>
                    <a:pt x="17658" y="1285"/>
                  </a:cubicBezTo>
                  <a:cubicBezTo>
                    <a:pt x="17477" y="1285"/>
                    <a:pt x="17477" y="1285"/>
                    <a:pt x="17477" y="1285"/>
                  </a:cubicBezTo>
                  <a:lnTo>
                    <a:pt x="17477" y="16"/>
                  </a:lnTo>
                  <a:close/>
                  <a:moveTo>
                    <a:pt x="19320" y="16"/>
                  </a:moveTo>
                  <a:cubicBezTo>
                    <a:pt x="19493" y="16"/>
                    <a:pt x="19493" y="16"/>
                    <a:pt x="19493" y="16"/>
                  </a:cubicBezTo>
                  <a:cubicBezTo>
                    <a:pt x="19493" y="1285"/>
                    <a:pt x="19493" y="1285"/>
                    <a:pt x="19493" y="1285"/>
                  </a:cubicBezTo>
                  <a:cubicBezTo>
                    <a:pt x="19337" y="1285"/>
                    <a:pt x="19337" y="1285"/>
                    <a:pt x="19337" y="1285"/>
                  </a:cubicBezTo>
                  <a:cubicBezTo>
                    <a:pt x="18488" y="308"/>
                    <a:pt x="18488" y="308"/>
                    <a:pt x="18488" y="308"/>
                  </a:cubicBezTo>
                  <a:cubicBezTo>
                    <a:pt x="18488" y="1285"/>
                    <a:pt x="18488" y="1285"/>
                    <a:pt x="18488" y="1285"/>
                  </a:cubicBezTo>
                  <a:cubicBezTo>
                    <a:pt x="18317" y="1285"/>
                    <a:pt x="18317" y="1285"/>
                    <a:pt x="18317" y="1285"/>
                  </a:cubicBezTo>
                  <a:cubicBezTo>
                    <a:pt x="18317" y="16"/>
                    <a:pt x="18317" y="16"/>
                    <a:pt x="18317" y="16"/>
                  </a:cubicBezTo>
                  <a:cubicBezTo>
                    <a:pt x="18464" y="16"/>
                    <a:pt x="18464" y="16"/>
                    <a:pt x="18464" y="16"/>
                  </a:cubicBezTo>
                  <a:cubicBezTo>
                    <a:pt x="19320" y="1002"/>
                    <a:pt x="19320" y="1002"/>
                    <a:pt x="19320" y="1002"/>
                  </a:cubicBezTo>
                  <a:lnTo>
                    <a:pt x="19320" y="16"/>
                  </a:lnTo>
                  <a:close/>
                  <a:moveTo>
                    <a:pt x="20712" y="659"/>
                  </a:moveTo>
                  <a:cubicBezTo>
                    <a:pt x="21137" y="659"/>
                    <a:pt x="21137" y="659"/>
                    <a:pt x="21137" y="659"/>
                  </a:cubicBezTo>
                  <a:cubicBezTo>
                    <a:pt x="21137" y="1198"/>
                    <a:pt x="21137" y="1198"/>
                    <a:pt x="21137" y="1198"/>
                  </a:cubicBezTo>
                  <a:cubicBezTo>
                    <a:pt x="20981" y="1266"/>
                    <a:pt x="20826" y="1300"/>
                    <a:pt x="20673" y="1300"/>
                  </a:cubicBezTo>
                  <a:cubicBezTo>
                    <a:pt x="20463" y="1300"/>
                    <a:pt x="20294" y="1239"/>
                    <a:pt x="20169" y="1115"/>
                  </a:cubicBezTo>
                  <a:cubicBezTo>
                    <a:pt x="20043" y="994"/>
                    <a:pt x="19980" y="842"/>
                    <a:pt x="19980" y="662"/>
                  </a:cubicBezTo>
                  <a:cubicBezTo>
                    <a:pt x="19980" y="473"/>
                    <a:pt x="20045" y="314"/>
                    <a:pt x="20176" y="189"/>
                  </a:cubicBezTo>
                  <a:cubicBezTo>
                    <a:pt x="20306" y="63"/>
                    <a:pt x="20469" y="0"/>
                    <a:pt x="20666" y="0"/>
                  </a:cubicBezTo>
                  <a:cubicBezTo>
                    <a:pt x="20736" y="0"/>
                    <a:pt x="20804" y="8"/>
                    <a:pt x="20869" y="22"/>
                  </a:cubicBezTo>
                  <a:cubicBezTo>
                    <a:pt x="20933" y="39"/>
                    <a:pt x="21014" y="66"/>
                    <a:pt x="21112" y="109"/>
                  </a:cubicBezTo>
                  <a:cubicBezTo>
                    <a:pt x="21112" y="293"/>
                    <a:pt x="21112" y="293"/>
                    <a:pt x="21112" y="293"/>
                  </a:cubicBezTo>
                  <a:cubicBezTo>
                    <a:pt x="20961" y="205"/>
                    <a:pt x="20811" y="161"/>
                    <a:pt x="20661" y="161"/>
                  </a:cubicBezTo>
                  <a:cubicBezTo>
                    <a:pt x="20523" y="161"/>
                    <a:pt x="20407" y="209"/>
                    <a:pt x="20311" y="303"/>
                  </a:cubicBezTo>
                  <a:cubicBezTo>
                    <a:pt x="20215" y="397"/>
                    <a:pt x="20169" y="514"/>
                    <a:pt x="20169" y="651"/>
                  </a:cubicBezTo>
                  <a:cubicBezTo>
                    <a:pt x="20169" y="795"/>
                    <a:pt x="20215" y="913"/>
                    <a:pt x="20311" y="1004"/>
                  </a:cubicBezTo>
                  <a:cubicBezTo>
                    <a:pt x="20407" y="1096"/>
                    <a:pt x="20528" y="1142"/>
                    <a:pt x="20678" y="1142"/>
                  </a:cubicBezTo>
                  <a:cubicBezTo>
                    <a:pt x="20750" y="1142"/>
                    <a:pt x="20838" y="1125"/>
                    <a:pt x="20939" y="1092"/>
                  </a:cubicBezTo>
                  <a:cubicBezTo>
                    <a:pt x="20956" y="1087"/>
                    <a:pt x="20956" y="1087"/>
                    <a:pt x="20956" y="1087"/>
                  </a:cubicBezTo>
                  <a:cubicBezTo>
                    <a:pt x="20956" y="821"/>
                    <a:pt x="20956" y="821"/>
                    <a:pt x="20956" y="821"/>
                  </a:cubicBezTo>
                  <a:cubicBezTo>
                    <a:pt x="20712" y="821"/>
                    <a:pt x="20712" y="821"/>
                    <a:pt x="20712" y="821"/>
                  </a:cubicBezTo>
                  <a:lnTo>
                    <a:pt x="20712" y="65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tx1">
                    <a:alpha val="0"/>
                  </a:schemeClr>
                </a:solidFill>
              </a:endParaRPr>
            </a:p>
          </p:txBody>
        </p:sp>
      </p:grpSp>
      <p:sp>
        <p:nvSpPr>
          <p:cNvPr id="1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1752600" y="6529254"/>
            <a:ext cx="5867400" cy="187537"/>
          </a:xfrm>
        </p:spPr>
        <p:txBody>
          <a:bodyPr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to add copyright line</a:t>
            </a:r>
            <a:endParaRPr lang="en-IN" dirty="0"/>
          </a:p>
        </p:txBody>
      </p:sp>
      <p:pic>
        <p:nvPicPr>
          <p:cNvPr id="15" name="Picture 14" descr="Pearson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400" y="6434394"/>
            <a:ext cx="918000" cy="279915"/>
          </a:xfrm>
          <a:prstGeom prst="rect">
            <a:avLst/>
          </a:prstGeom>
        </p:spPr>
      </p:pic>
      <p:pic>
        <p:nvPicPr>
          <p:cNvPr id="14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21" y="1794433"/>
            <a:ext cx="3530579" cy="451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1062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Learning Objectiv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622828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Learning Objectives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16430"/>
            <a:ext cx="8229600" cy="4027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rgbClr val="007FA3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Learning Objective(s)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6/3/2018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63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7FA3"/>
              </a:buClr>
              <a:buSzPct val="100000"/>
              <a:defRPr/>
            </a:lvl1pPr>
            <a:lvl2pPr>
              <a:buClr>
                <a:srgbClr val="007FA3"/>
              </a:buClr>
              <a:defRPr/>
            </a:lvl2pPr>
            <a:lvl3pPr>
              <a:buClr>
                <a:srgbClr val="007FA3"/>
              </a:buClr>
              <a:defRPr/>
            </a:lvl3pPr>
            <a:lvl4pPr>
              <a:buClr>
                <a:srgbClr val="007FA3"/>
              </a:buClr>
              <a:defRPr/>
            </a:lvl4pPr>
            <a:lvl5pPr>
              <a:buClr>
                <a:srgbClr val="007FA3"/>
              </a:buClr>
              <a:defRPr/>
            </a:lvl5pPr>
            <a:lvl6pPr>
              <a:buClr>
                <a:srgbClr val="007FA3"/>
              </a:buClr>
              <a:defRPr/>
            </a:lvl6pPr>
            <a:lvl7pPr>
              <a:buClr>
                <a:srgbClr val="007FA3"/>
              </a:buClr>
              <a:defRPr/>
            </a:lvl7pPr>
            <a:lvl8pPr>
              <a:buClr>
                <a:srgbClr val="007FA3"/>
              </a:buClr>
              <a:defRPr/>
            </a:lvl8pPr>
            <a:lvl9pPr>
              <a:buClr>
                <a:srgbClr val="007FA3"/>
              </a:buCl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335713" y="113072"/>
            <a:ext cx="2133600" cy="182880"/>
          </a:xfrm>
        </p:spPr>
        <p:txBody>
          <a:bodyPr/>
          <a:lstStyle/>
          <a:p>
            <a:fld id="{A9DF6EFB-3F44-496C-A842-1E0B3D3B975A}" type="datetimeFigureOut">
              <a:rPr lang="en-US" smtClean="0"/>
              <a:pPr/>
              <a:t>6/3/2018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9312" y="113072"/>
            <a:ext cx="551783" cy="182880"/>
          </a:xfrm>
        </p:spPr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909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18872" indent="-118872">
              <a:buClr>
                <a:srgbClr val="007FA3"/>
              </a:buClr>
              <a:buSzPct val="25000"/>
              <a:defRPr sz="1600"/>
            </a:lvl1pPr>
            <a:lvl2pPr marL="569913" indent="-285750">
              <a:buClr>
                <a:srgbClr val="007FA3"/>
              </a:buClr>
              <a:defRPr sz="1600"/>
            </a:lvl2pPr>
            <a:lvl3pPr>
              <a:buClr>
                <a:srgbClr val="007FA3"/>
              </a:buClr>
              <a:defRPr sz="1600"/>
            </a:lvl3pPr>
            <a:lvl4pPr>
              <a:buClr>
                <a:srgbClr val="007FA3"/>
              </a:buClr>
              <a:defRPr sz="1600"/>
            </a:lvl4pPr>
            <a:lvl5pPr>
              <a:buClr>
                <a:srgbClr val="007FA3"/>
              </a:buClr>
              <a:defRPr sz="1600"/>
            </a:lvl5pPr>
            <a:lvl6pPr>
              <a:buClr>
                <a:srgbClr val="007FA3"/>
              </a:buClr>
              <a:defRPr sz="1600"/>
            </a:lvl6pPr>
            <a:lvl7pPr>
              <a:buClr>
                <a:srgbClr val="007FA3"/>
              </a:buClr>
              <a:defRPr sz="1600"/>
            </a:lvl7pPr>
            <a:lvl8pPr>
              <a:buClr>
                <a:srgbClr val="007FA3"/>
              </a:buClr>
              <a:defRPr sz="1600"/>
            </a:lvl8pPr>
            <a:lvl9pPr>
              <a:buClr>
                <a:srgbClr val="007FA3"/>
              </a:buCl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t>6/3/2018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0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gur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8229600" cy="1066800"/>
          </a:xfrm>
        </p:spPr>
        <p:txBody>
          <a:bodyPr anchor="t"/>
          <a:lstStyle>
            <a:lvl1pPr>
              <a:defRPr sz="3400">
                <a:solidFill>
                  <a:srgbClr val="007FA3"/>
                </a:solidFill>
              </a:defRPr>
            </a:lvl1pPr>
          </a:lstStyle>
          <a:p>
            <a:r>
              <a:rPr lang="en-US" dirty="0"/>
              <a:t>Click to add figure number and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368160"/>
            <a:ext cx="8229600" cy="916856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00"/>
            </a:lvl1pPr>
            <a:lvl2pPr marL="0" indent="0">
              <a:spcBef>
                <a:spcPts val="0"/>
              </a:spcBef>
              <a:buNone/>
              <a:defRPr sz="1600"/>
            </a:lvl2pPr>
            <a:lvl3pPr marL="0" indent="0">
              <a:spcBef>
                <a:spcPts val="0"/>
              </a:spcBef>
              <a:buNone/>
              <a:defRPr sz="1600"/>
            </a:lvl3pPr>
            <a:lvl4pPr marL="0" indent="0">
              <a:spcBef>
                <a:spcPts val="0"/>
              </a:spcBef>
              <a:buNone/>
              <a:defRPr sz="1600"/>
            </a:lvl4pPr>
            <a:lvl5pPr marL="0" indent="0">
              <a:spcBef>
                <a:spcPts val="0"/>
              </a:spcBef>
              <a:buNone/>
              <a:defRPr sz="1600"/>
            </a:lvl5pPr>
            <a:lvl6pPr marL="0" indent="0">
              <a:spcBef>
                <a:spcPts val="0"/>
              </a:spcBef>
              <a:buNone/>
              <a:defRPr sz="1600"/>
            </a:lvl6pPr>
            <a:lvl7pPr marL="0" indent="0">
              <a:spcBef>
                <a:spcPts val="0"/>
              </a:spcBef>
              <a:buNone/>
              <a:defRPr sz="1600"/>
            </a:lvl7pPr>
            <a:lvl8pPr marL="0" indent="0">
              <a:spcBef>
                <a:spcPts val="0"/>
              </a:spcBef>
              <a:buNone/>
              <a:defRPr sz="1600"/>
            </a:lvl8pPr>
            <a:lvl9pPr marL="0" indent="0">
              <a:spcBef>
                <a:spcPts val="0"/>
              </a:spcBef>
              <a:buNone/>
              <a:defRPr sz="1600"/>
            </a:lvl9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6/3/2018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Pearson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400" y="6434394"/>
            <a:ext cx="918000" cy="279915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95799" y="6438054"/>
            <a:ext cx="716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Copyright © 2015, 2012, 2009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203796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637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7200" y="3962400"/>
            <a:ext cx="8229600" cy="21637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t>6/3/2018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799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47800"/>
            <a:ext cx="7772400" cy="2152651"/>
          </a:xfrm>
        </p:spPr>
        <p:txBody>
          <a:bodyPr anchor="b">
            <a:noAutofit/>
          </a:bodyPr>
          <a:lstStyle>
            <a:lvl1pPr algn="l">
              <a:defRPr sz="3400" b="1" cap="none" baseline="0">
                <a:solidFill>
                  <a:srgbClr val="007FA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687" y="3962400"/>
            <a:ext cx="7794627" cy="175260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rgbClr val="007FA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t>6/3/2018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704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t>6/3/2018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126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109728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969" y="6172200"/>
            <a:ext cx="8595360" cy="2354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35713" y="113072"/>
            <a:ext cx="2133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6/3/2018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9312" y="113072"/>
            <a:ext cx="551783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Pearson Logo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400" y="6434394"/>
            <a:ext cx="918000" cy="27991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95799" y="6438054"/>
            <a:ext cx="716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Copyright © 2015, 2012, 2009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69157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6" r:id="rId3"/>
    <p:sldLayoutId id="2147483650" r:id="rId4"/>
    <p:sldLayoutId id="2147483659" r:id="rId5"/>
    <p:sldLayoutId id="2147483658" r:id="rId6"/>
    <p:sldLayoutId id="2147483660" r:id="rId7"/>
    <p:sldLayoutId id="2147483651" r:id="rId8"/>
    <p:sldLayoutId id="2147483654" r:id="rId9"/>
    <p:sldLayoutId id="2147483655" r:id="rId10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400" b="1" kern="1200">
          <a:solidFill>
            <a:srgbClr val="007FA3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56032" indent="-256032" algn="l" defTabSz="914400" rtl="0" eaLnBrk="1" latinLnBrk="0" hangingPunct="1">
        <a:spcBef>
          <a:spcPts val="15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buClr>
          <a:srgbClr val="007FA3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600"/>
        </a:spcBef>
        <a:buClr>
          <a:srgbClr val="007FA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600"/>
        </a:spcBef>
        <a:buClr>
          <a:srgbClr val="007FA3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6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599"/>
            <a:ext cx="8229600" cy="1111068"/>
          </a:xfrm>
        </p:spPr>
        <p:txBody>
          <a:bodyPr/>
          <a:lstStyle/>
          <a:p>
            <a:r>
              <a:rPr lang="en-US" sz="3600" dirty="0">
                <a:latin typeface="+mj-lt"/>
              </a:rPr>
              <a:t>Elementary Statistics: Picturing The World</a:t>
            </a:r>
            <a:endParaRPr lang="en-IN" sz="3600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339670"/>
            <a:ext cx="8229600" cy="326570"/>
          </a:xfrm>
        </p:spPr>
        <p:txBody>
          <a:bodyPr/>
          <a:lstStyle/>
          <a:p>
            <a:r>
              <a:rPr lang="en-IN" sz="2400" dirty="0">
                <a:latin typeface="+mj-lt"/>
              </a:rPr>
              <a:t>Sixth Edition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en-IN" sz="4000" b="1" dirty="0"/>
              <a:t>Chapter 6</a:t>
            </a:r>
            <a:endParaRPr lang="en-IN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029200" y="3322637"/>
            <a:ext cx="3657600" cy="2925763"/>
          </a:xfrm>
        </p:spPr>
        <p:txBody>
          <a:bodyPr/>
          <a:lstStyle/>
          <a:p>
            <a:pPr algn="ctr"/>
            <a:r>
              <a:rPr lang="en-US" sz="3600" dirty="0">
                <a:cs typeface="Times New Roman" pitchFamily="18" charset="0"/>
              </a:rPr>
              <a:t>Confidence Intervals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828800" y="6508934"/>
            <a:ext cx="5867400" cy="187537"/>
          </a:xfrm>
        </p:spPr>
        <p:txBody>
          <a:bodyPr/>
          <a:lstStyle/>
          <a:p>
            <a:pPr>
              <a:spcBef>
                <a:spcPts val="0"/>
              </a:spcBef>
              <a:buClrTx/>
              <a:defRPr/>
            </a:pP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Copyright © 2015, 2012, 2009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645556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1097280"/>
          </a:xfrm>
        </p:spPr>
        <p:txBody>
          <a:bodyPr/>
          <a:lstStyle/>
          <a:p>
            <a:r>
              <a:rPr lang="en-US" altLang="en-US" sz="3600" dirty="0">
                <a:latin typeface="+mj-lt"/>
              </a:rPr>
              <a:t>Example: Finding Critical Values of </a:t>
            </a:r>
            <a:r>
              <a:rPr lang="en-US" altLang="en-US" sz="3600" i="1" dirty="0">
                <a:latin typeface="+mj-lt"/>
              </a:rPr>
              <a:t>t </a:t>
            </a:r>
            <a:r>
              <a:rPr lang="en-US" altLang="en-US" sz="2000" b="0" dirty="0">
                <a:latin typeface="+mj-lt"/>
              </a:rPr>
              <a:t>(2 of 2)</a:t>
            </a:r>
            <a:endParaRPr lang="en-IN" sz="2000" b="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8449"/>
            <a:ext cx="8229600" cy="846139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600" dirty="0"/>
              <a:t>95% of the area under the </a:t>
            </a:r>
            <a:r>
              <a:rPr lang="en-US" sz="2600" i="1" dirty="0"/>
              <a:t>t</a:t>
            </a:r>
            <a:r>
              <a:rPr lang="en-US" sz="2600" dirty="0"/>
              <a:t>-distribution curve with 14 degrees of freedom lies between </a:t>
            </a:r>
            <a:r>
              <a:rPr lang="en-US" sz="2600" i="1" dirty="0"/>
              <a:t>t</a:t>
            </a:r>
            <a:r>
              <a:rPr lang="en-US" sz="2600" dirty="0"/>
              <a:t> =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± </a:t>
            </a:r>
            <a:r>
              <a:rPr lang="en-US" sz="2600" dirty="0"/>
              <a:t>2.145.</a:t>
            </a:r>
            <a:endParaRPr lang="en-IN" sz="2600" dirty="0"/>
          </a:p>
        </p:txBody>
      </p:sp>
      <p:pic>
        <p:nvPicPr>
          <p:cNvPr id="14" name="Picture 3" descr="A standard normal distribution is plotted on a t-axis with area c = 0.95 between negative t c = negative 2.145 and t c = 2.145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971" y="2918347"/>
            <a:ext cx="5162059" cy="333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74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+mj-lt"/>
                <a:ea typeface="ＭＳ Ｐゴシック" pitchFamily="34" charset="-128"/>
              </a:rPr>
              <a:t>Confidence Intervals for the Population Mean</a:t>
            </a:r>
            <a:endParaRPr lang="en-IN" sz="3600" dirty="0">
              <a:latin typeface="+mj-lt"/>
            </a:endParaRPr>
          </a:p>
        </p:txBody>
      </p:sp>
      <p:pic>
        <p:nvPicPr>
          <p:cNvPr id="6" name="Picture 5" descr="A c-confidence interval for the population mean mu: x bar minus E is less than mu is less than x bar + E where E = t c times fraction s over square root of n; the probability that the confidence interval contains mu is c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2600"/>
            <a:ext cx="7909275" cy="211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74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5562600" cy="1097280"/>
          </a:xfrm>
        </p:spPr>
        <p:txBody>
          <a:bodyPr/>
          <a:lstStyle/>
          <a:p>
            <a:r>
              <a:rPr lang="en-US" sz="3600" dirty="0">
                <a:latin typeface="+mj-lt"/>
                <a:ea typeface="ＭＳ Ｐゴシック" pitchFamily="34" charset="-128"/>
              </a:rPr>
              <a:t>Confidence Intervals and </a:t>
            </a:r>
            <a:r>
              <a:rPr lang="en-US" sz="3600" i="1" dirty="0">
                <a:latin typeface="+mj-lt"/>
                <a:ea typeface="ＭＳ Ｐゴシック" pitchFamily="34" charset="-128"/>
              </a:rPr>
              <a:t>t</a:t>
            </a:r>
            <a:r>
              <a:rPr lang="en-US" sz="3600" dirty="0">
                <a:latin typeface="+mj-lt"/>
                <a:ea typeface="ＭＳ Ｐゴシック" pitchFamily="34" charset="-128"/>
              </a:rPr>
              <a:t>-Distributions </a:t>
            </a:r>
            <a:r>
              <a:rPr lang="en-US" sz="2000" b="0" dirty="0">
                <a:latin typeface="+mj-lt"/>
                <a:ea typeface="ＭＳ Ｐゴシック" pitchFamily="34" charset="-128"/>
              </a:rPr>
              <a:t>(1 of 2)</a:t>
            </a:r>
            <a:r>
              <a:rPr lang="en-US" sz="3600" dirty="0">
                <a:latin typeface="+mj-lt"/>
                <a:ea typeface="ＭＳ Ｐゴシック" pitchFamily="34" charset="-128"/>
              </a:rPr>
              <a:t> </a:t>
            </a:r>
            <a:endParaRPr lang="en-IN" sz="3600" dirty="0">
              <a:latin typeface="+mj-lt"/>
            </a:endParaRPr>
          </a:p>
        </p:txBody>
      </p:sp>
      <p:pic>
        <p:nvPicPr>
          <p:cNvPr id="7" name="Picture 6" descr="A table lists corresponding words and symbols. 1. verify that sigma is not known, the sample is random, and the population is normally distributed or n greater than or equal to 30. 2. Identify the sample statistics n, x bar, and s:  X bar = fraction sigma x over n; s = square root of fraction sigma, x minus x bar, squared, over n minus 1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47" y="1600200"/>
            <a:ext cx="8243307" cy="313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74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5638800" cy="1097280"/>
          </a:xfrm>
        </p:spPr>
        <p:txBody>
          <a:bodyPr/>
          <a:lstStyle/>
          <a:p>
            <a:r>
              <a:rPr lang="en-US" sz="3600" dirty="0">
                <a:latin typeface="+mj-lt"/>
                <a:ea typeface="ＭＳ Ｐゴシック" pitchFamily="34" charset="-128"/>
              </a:rPr>
              <a:t>Confidence Intervals and </a:t>
            </a:r>
            <a:r>
              <a:rPr lang="en-US" sz="3600" i="1" dirty="0">
                <a:latin typeface="+mj-lt"/>
                <a:ea typeface="ＭＳ Ｐゴシック" pitchFamily="34" charset="-128"/>
              </a:rPr>
              <a:t>t</a:t>
            </a:r>
            <a:r>
              <a:rPr lang="en-US" sz="3600" dirty="0">
                <a:latin typeface="+mj-lt"/>
                <a:ea typeface="ＭＳ Ｐゴシック" pitchFamily="34" charset="-128"/>
              </a:rPr>
              <a:t>-Distributions </a:t>
            </a:r>
            <a:r>
              <a:rPr lang="en-US" sz="2000" b="0" dirty="0">
                <a:latin typeface="+mj-lt"/>
                <a:ea typeface="ＭＳ Ｐゴシック" pitchFamily="34" charset="-128"/>
              </a:rPr>
              <a:t>(2 of 2)</a:t>
            </a:r>
            <a:endParaRPr lang="en-IN" sz="2000" b="0" dirty="0">
              <a:latin typeface="+mj-lt"/>
            </a:endParaRPr>
          </a:p>
        </p:txBody>
      </p:sp>
      <p:pic>
        <p:nvPicPr>
          <p:cNvPr id="4" name="Picture 3" descr="3. Identify the degrees of freedom, the level of confidence c, and the critical value t c: d.f. = n minus 1; use table 5. 4. Find the margin of error   E. 5. Find the left and right endpoints and form the confidence interval: Left endpoint: x bar minus E, Right endpoint: x bar + E, Interval: x bar minus E less than mu less than x bar + E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47" y="1615373"/>
            <a:ext cx="8243307" cy="421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74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+mj-lt"/>
              </a:rPr>
              <a:t>Example: Constructing a Confidence Interval </a:t>
            </a:r>
            <a:r>
              <a:rPr lang="en-US" sz="2000" b="0" dirty="0">
                <a:latin typeface="+mj-lt"/>
              </a:rPr>
              <a:t>(1 of 4)</a:t>
            </a:r>
            <a:endParaRPr lang="en-IN" sz="2000" b="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62200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>
                <a:ea typeface="ＭＳ Ｐゴシック" pitchFamily="34" charset="-128"/>
              </a:rPr>
              <a:t>You randomly select 16 coffee shops and measure the  temperature of the coffee sold at each. The sample mean temperature is 162.0ºF with a sample standard deviation of 10.0ºF. Find the 95% confidence interval for the mean temperature. Assume the temperatures are approximately normally distributed.</a:t>
            </a:r>
          </a:p>
        </p:txBody>
      </p:sp>
      <p:pic>
        <p:nvPicPr>
          <p:cNvPr id="4" name="Picture 4" descr="A cartoon depicts a cup of coffee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962401"/>
            <a:ext cx="1880998" cy="1943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olution: Use the t-distribution (n is less than 30, sigma is unknown, temperatures are approximately normally distributed.)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06" y="4642042"/>
            <a:ext cx="6274950" cy="16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74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1097280"/>
          </a:xfrm>
        </p:spPr>
        <p:txBody>
          <a:bodyPr/>
          <a:lstStyle/>
          <a:p>
            <a:r>
              <a:rPr lang="en-US" sz="3600" dirty="0">
                <a:latin typeface="+mj-lt"/>
              </a:rPr>
              <a:t>Example: Constructing a Confidence Interval </a:t>
            </a:r>
            <a:r>
              <a:rPr lang="en-US" sz="2000" b="0" dirty="0">
                <a:latin typeface="+mj-lt"/>
              </a:rPr>
              <a:t>(2 of 4)</a:t>
            </a:r>
            <a:endParaRPr lang="en-IN" sz="2000" b="0" dirty="0">
              <a:latin typeface="+mj-lt"/>
            </a:endParaRPr>
          </a:p>
        </p:txBody>
      </p:sp>
      <p:pic>
        <p:nvPicPr>
          <p:cNvPr id="4" name="Picture 3" descr="n = 16; x bar = 162.0; s = 10.0; c = 0.95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83" y="1524000"/>
            <a:ext cx="5396637" cy="2354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0771"/>
            <a:ext cx="8229600" cy="924830"/>
          </a:xfrm>
        </p:spPr>
        <p:txBody>
          <a:bodyPr/>
          <a:lstStyle/>
          <a:p>
            <a:pPr marL="255600" indent="-255600"/>
            <a:r>
              <a:rPr lang="en-US" sz="2400" dirty="0">
                <a:ea typeface="ＭＳ Ｐゴシック" pitchFamily="34" charset="-128"/>
              </a:rPr>
              <a:t>df = </a:t>
            </a:r>
            <a:r>
              <a:rPr lang="en-US" sz="2400" i="1" dirty="0">
                <a:ea typeface="ＭＳ Ｐゴシック" pitchFamily="34" charset="-128"/>
              </a:rPr>
              <a:t>n</a:t>
            </a:r>
            <a:r>
              <a:rPr lang="en-US" sz="2400" dirty="0">
                <a:ea typeface="ＭＳ Ｐゴシック" pitchFamily="34" charset="-128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−</a:t>
            </a:r>
            <a:r>
              <a:rPr lang="en-US" sz="2400" dirty="0">
                <a:ea typeface="ＭＳ Ｐゴシック" pitchFamily="34" charset="-128"/>
              </a:rPr>
              <a:t> 1 = </a:t>
            </a:r>
            <a:r>
              <a:rPr lang="en-US" sz="2400" b="1" dirty="0">
                <a:ea typeface="ＭＳ Ｐゴシック" pitchFamily="34" charset="-128"/>
              </a:rPr>
              <a:t>16 </a:t>
            </a:r>
            <a:r>
              <a:rPr lang="en-US" sz="2400" b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−</a:t>
            </a:r>
            <a:r>
              <a:rPr lang="en-US" sz="2400" b="1" dirty="0">
                <a:ea typeface="ＭＳ Ｐゴシック" pitchFamily="34" charset="-128"/>
              </a:rPr>
              <a:t> 1 = 15</a:t>
            </a:r>
          </a:p>
          <a:p>
            <a:pPr marL="255600" indent="-255600"/>
            <a:r>
              <a:rPr lang="en-US" sz="2400" dirty="0">
                <a:ea typeface="ＭＳ Ｐゴシック" pitchFamily="34" charset="-128"/>
              </a:rPr>
              <a:t>Critical Value</a:t>
            </a:r>
            <a:endParaRPr lang="en-IN" sz="2400" dirty="0"/>
          </a:p>
        </p:txBody>
      </p:sp>
      <p:pic>
        <p:nvPicPr>
          <p:cNvPr id="9" name="Picture 8" descr="Table 5: t-Distribution. A table lists t values by d.f. versus level of confidence, c. The value for d.f. 15 and c 0.95 is circled; t c = 2.131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89" y="3117245"/>
            <a:ext cx="6870023" cy="319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74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1097280"/>
          </a:xfrm>
        </p:spPr>
        <p:txBody>
          <a:bodyPr/>
          <a:lstStyle/>
          <a:p>
            <a:r>
              <a:rPr lang="en-US" sz="3600" dirty="0">
                <a:latin typeface="+mj-lt"/>
              </a:rPr>
              <a:t>Example: Constructing a Confidence Interval </a:t>
            </a:r>
            <a:r>
              <a:rPr lang="en-US" sz="2000" b="0" dirty="0">
                <a:latin typeface="+mj-lt"/>
              </a:rPr>
              <a:t>(3 of 4)</a:t>
            </a:r>
            <a:endParaRPr lang="en-IN" sz="2000" b="0" dirty="0">
              <a:latin typeface="+mj-lt"/>
            </a:endParaRPr>
          </a:p>
        </p:txBody>
      </p:sp>
      <p:pic>
        <p:nvPicPr>
          <p:cNvPr id="11" name="Picture 10" descr="Margin of error: E = t c times fraction s over square root of n = 2.131 times fraction 10 over square root of 16 = approximately 5.3. Confidence interval: left endpoint: x bar minus E = approximately 162 minus 5.3 = 156.7; right endpoint: x bar + E = approximately 162 + 5.3 = 167.3; 156.7 is less than mu is less than 167.3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6667976" cy="471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74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1097280"/>
          </a:xfrm>
        </p:spPr>
        <p:txBody>
          <a:bodyPr/>
          <a:lstStyle/>
          <a:p>
            <a:r>
              <a:rPr lang="en-US" sz="3600" dirty="0">
                <a:latin typeface="+mj-lt"/>
              </a:rPr>
              <a:t>Example: Constructing a Confidence Interval </a:t>
            </a:r>
            <a:r>
              <a:rPr lang="en-US" sz="2000" b="0" dirty="0">
                <a:latin typeface="+mj-lt"/>
              </a:rPr>
              <a:t>(4 of 4)</a:t>
            </a:r>
            <a:endParaRPr lang="en-IN" sz="2000" b="0" dirty="0">
              <a:latin typeface="+mj-lt"/>
            </a:endParaRPr>
          </a:p>
        </p:txBody>
      </p:sp>
      <p:pic>
        <p:nvPicPr>
          <p:cNvPr id="15" name="Picture 4" descr="156.7 is less than mu is less than 167.3 is plotted as number line between x bar minus E at 156.7 and x bar + E at 167.3 with point estimate 162.0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0"/>
            <a:ext cx="6122415" cy="200384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1325563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/>
              <a:t>With 95% confidence, you can say that the mean temperature of coffee sold is between 156.7</a:t>
            </a:r>
            <a:r>
              <a:rPr lang="en-US" sz="2600" dirty="0">
                <a:cs typeface="Times New Roman" pitchFamily="18" charset="0"/>
              </a:rPr>
              <a:t>ºF</a:t>
            </a:r>
            <a:r>
              <a:rPr lang="en-US" sz="2600" dirty="0"/>
              <a:t> and 167.3</a:t>
            </a:r>
            <a:r>
              <a:rPr lang="en-US" sz="2600" dirty="0">
                <a:cs typeface="Times New Roman" pitchFamily="18" charset="0"/>
              </a:rPr>
              <a:t>ºF.</a:t>
            </a:r>
            <a:endParaRPr lang="en-IN" sz="2600" dirty="0"/>
          </a:p>
        </p:txBody>
      </p:sp>
    </p:spTree>
    <p:extLst>
      <p:ext uri="{BB962C8B-B14F-4D97-AF65-F5344CB8AC3E}">
        <p14:creationId xmlns:p14="http://schemas.microsoft.com/office/powerpoint/2010/main" val="2419874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+mj-lt"/>
                <a:ea typeface="ＭＳ Ｐゴシック" pitchFamily="34" charset="-128"/>
              </a:rPr>
              <a:t>Normal or </a:t>
            </a:r>
            <a:r>
              <a:rPr lang="en-US" sz="3600" i="1" dirty="0">
                <a:latin typeface="+mj-lt"/>
                <a:ea typeface="ＭＳ Ｐゴシック" pitchFamily="34" charset="-128"/>
              </a:rPr>
              <a:t>t</a:t>
            </a:r>
            <a:r>
              <a:rPr lang="en-US" sz="3600" dirty="0">
                <a:latin typeface="+mj-lt"/>
                <a:ea typeface="ＭＳ Ｐゴシック" pitchFamily="34" charset="-128"/>
              </a:rPr>
              <a:t>-Distribution?</a:t>
            </a:r>
            <a:endParaRPr lang="en-IN" sz="3600" dirty="0">
              <a:latin typeface="+mj-lt"/>
            </a:endParaRPr>
          </a:p>
        </p:txBody>
      </p:sp>
      <p:pic>
        <p:nvPicPr>
          <p:cNvPr id="5" name="Picture 4" descr="Is sigma known? Yes: if either the population is normally distributed or n is greater than or equal to 30, the use the standard normal distribution with E = z c times fraction sigma over square root of n (section 6.1). No: If either the population is normally distributed or n is greater than or equal to 30, the use the t-distribution with E = t c times fraction s over square root of n (sector 6.2) and n minus 1 degrees of freedom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88" y="2026078"/>
            <a:ext cx="7557025" cy="346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74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+mj-lt"/>
              </a:rPr>
              <a:t>Example: Normal or </a:t>
            </a:r>
            <a:r>
              <a:rPr lang="en-US" altLang="en-US" sz="3600" i="1" dirty="0">
                <a:latin typeface="+mj-lt"/>
              </a:rPr>
              <a:t>t</a:t>
            </a:r>
            <a:r>
              <a:rPr lang="en-US" altLang="en-US" sz="3600" dirty="0">
                <a:latin typeface="+mj-lt"/>
              </a:rPr>
              <a:t>-Distribution?</a:t>
            </a:r>
            <a:endParaRPr lang="en-IN" sz="36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4320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2600" dirty="0"/>
              <a:t>You randomly select 25 newly constructed houses. The sample mean construction cost is $181,000 and the population standard deviation is $28,000. Assuming construction costs are normally distributed, should you use the normal distribution, the </a:t>
            </a:r>
            <a:r>
              <a:rPr lang="en-US" sz="2600" i="1" dirty="0"/>
              <a:t>t</a:t>
            </a:r>
            <a:r>
              <a:rPr lang="en-US" sz="2600" dirty="0"/>
              <a:t>-distribution, or neither to construct a 95% confidence interval for the population mean construction cost? </a:t>
            </a:r>
          </a:p>
        </p:txBody>
      </p:sp>
      <p:pic>
        <p:nvPicPr>
          <p:cNvPr id="4" name="Picture 7" descr="A cartoon depicts a hous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699152"/>
            <a:ext cx="1669496" cy="16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olution: Use the normal distribution (the population is normally distributed and the population standard deviation is known)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24400"/>
            <a:ext cx="6870023" cy="164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91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+mj-lt"/>
                <a:ea typeface="ＭＳ Ｐゴシック" pitchFamily="34" charset="-128"/>
              </a:rPr>
              <a:t>Chapter Outline</a:t>
            </a:r>
            <a:endParaRPr lang="en-IN" sz="36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5600" indent="-255600">
              <a:buNone/>
            </a:pPr>
            <a:r>
              <a:rPr lang="en-US" sz="2600" dirty="0">
                <a:solidFill>
                  <a:srgbClr val="007FA3"/>
                </a:solidFill>
                <a:ea typeface="ＭＳ Ｐゴシック" pitchFamily="34" charset="-128"/>
              </a:rPr>
              <a:t>6.1</a:t>
            </a:r>
            <a:r>
              <a:rPr lang="en-US" sz="2600" dirty="0">
                <a:ea typeface="ＭＳ Ｐゴシック" pitchFamily="34" charset="-128"/>
              </a:rPr>
              <a:t> Confidence Intervals for the Mean (</a:t>
            </a:r>
            <a:r>
              <a:rPr lang="en-US" sz="2600" i="1" dirty="0">
                <a:ea typeface="ＭＳ Ｐゴシック" pitchFamily="34" charset="-128"/>
                <a:sym typeface="Symbol" pitchFamily="18" charset="2"/>
              </a:rPr>
              <a:t></a:t>
            </a:r>
            <a:r>
              <a:rPr lang="en-US" sz="2600" dirty="0">
                <a:ea typeface="ＭＳ Ｐゴシック" pitchFamily="34" charset="-128"/>
                <a:sym typeface="Symbol" pitchFamily="18" charset="2"/>
              </a:rPr>
              <a:t> Known</a:t>
            </a:r>
            <a:r>
              <a:rPr lang="en-US" sz="2600" dirty="0">
                <a:ea typeface="ＭＳ Ｐゴシック" pitchFamily="34" charset="-128"/>
              </a:rPr>
              <a:t>)</a:t>
            </a:r>
          </a:p>
          <a:p>
            <a:pPr marL="255600" indent="-255600">
              <a:buNone/>
            </a:pPr>
            <a:r>
              <a:rPr lang="en-US" sz="2600" dirty="0">
                <a:solidFill>
                  <a:srgbClr val="007FA3"/>
                </a:solidFill>
                <a:ea typeface="ＭＳ Ｐゴシック" pitchFamily="34" charset="-128"/>
              </a:rPr>
              <a:t>6.2</a:t>
            </a:r>
            <a:r>
              <a:rPr lang="en-US" sz="2600" dirty="0">
                <a:ea typeface="ＭＳ Ｐゴシック" pitchFamily="34" charset="-128"/>
              </a:rPr>
              <a:t> Confidence Intervals for the Mean (</a:t>
            </a:r>
            <a:r>
              <a:rPr lang="en-US" sz="2600" i="1" dirty="0">
                <a:ea typeface="ＭＳ Ｐゴシック" pitchFamily="34" charset="-128"/>
                <a:sym typeface="Symbol" pitchFamily="18" charset="2"/>
              </a:rPr>
              <a:t></a:t>
            </a:r>
            <a:r>
              <a:rPr lang="en-US" sz="2600" dirty="0">
                <a:ea typeface="ＭＳ Ｐゴシック" pitchFamily="34" charset="-128"/>
                <a:sym typeface="Symbol" pitchFamily="18" charset="2"/>
              </a:rPr>
              <a:t> Unknown</a:t>
            </a:r>
            <a:r>
              <a:rPr lang="en-US" sz="2600" dirty="0">
                <a:ea typeface="ＭＳ Ｐゴシック" pitchFamily="34" charset="-128"/>
              </a:rPr>
              <a:t>)</a:t>
            </a:r>
          </a:p>
          <a:p>
            <a:pPr marL="255600" indent="-255600">
              <a:buNone/>
            </a:pPr>
            <a:r>
              <a:rPr lang="en-US" sz="2600" dirty="0">
                <a:solidFill>
                  <a:srgbClr val="007FA3"/>
                </a:solidFill>
                <a:ea typeface="ＭＳ Ｐゴシック" pitchFamily="34" charset="-128"/>
              </a:rPr>
              <a:t>6.3</a:t>
            </a:r>
            <a:r>
              <a:rPr lang="en-US" sz="2600" dirty="0">
                <a:ea typeface="ＭＳ Ｐゴシック" pitchFamily="34" charset="-128"/>
              </a:rPr>
              <a:t> Confidence Intervals for Population Proportions</a:t>
            </a:r>
          </a:p>
          <a:p>
            <a:pPr marL="579600" indent="-579600">
              <a:buNone/>
            </a:pPr>
            <a:r>
              <a:rPr lang="en-US" sz="2600" dirty="0">
                <a:solidFill>
                  <a:srgbClr val="007FA3"/>
                </a:solidFill>
                <a:ea typeface="ＭＳ Ｐゴシック" pitchFamily="34" charset="-128"/>
              </a:rPr>
              <a:t>6.4</a:t>
            </a:r>
            <a:r>
              <a:rPr lang="en-US" sz="2600" dirty="0">
                <a:ea typeface="ＭＳ Ｐゴシック" pitchFamily="34" charset="-128"/>
              </a:rPr>
              <a:t> Confidence Intervals for Variance and Standard Deviation</a:t>
            </a:r>
          </a:p>
        </p:txBody>
      </p:sp>
    </p:spTree>
    <p:extLst>
      <p:ext uri="{BB962C8B-B14F-4D97-AF65-F5344CB8AC3E}">
        <p14:creationId xmlns:p14="http://schemas.microsoft.com/office/powerpoint/2010/main" val="6801651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+mj-lt"/>
                <a:ea typeface="ＭＳ Ｐゴシック" pitchFamily="34" charset="-128"/>
              </a:rPr>
              <a:t>Section 6.2 Summary</a:t>
            </a:r>
            <a:endParaRPr lang="en-IN" sz="36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>
                <a:ea typeface="ＭＳ Ｐゴシック" pitchFamily="34" charset="-128"/>
              </a:rPr>
              <a:t>Interpreted the </a:t>
            </a:r>
            <a:r>
              <a:rPr lang="en-US" sz="2600" i="1" dirty="0">
                <a:ea typeface="ＭＳ Ｐゴシック" pitchFamily="34" charset="-128"/>
              </a:rPr>
              <a:t>t-</a:t>
            </a:r>
            <a:r>
              <a:rPr lang="en-US" sz="2600" dirty="0">
                <a:ea typeface="ＭＳ Ｐゴシック" pitchFamily="34" charset="-128"/>
              </a:rPr>
              <a:t>distribution and used a </a:t>
            </a:r>
            <a:r>
              <a:rPr lang="en-US" sz="2600" i="1" dirty="0">
                <a:ea typeface="ＭＳ Ｐゴシック" pitchFamily="34" charset="-128"/>
              </a:rPr>
              <a:t>t</a:t>
            </a:r>
            <a:r>
              <a:rPr lang="en-US" sz="2600" dirty="0">
                <a:ea typeface="ＭＳ Ｐゴシック" pitchFamily="34" charset="-128"/>
              </a:rPr>
              <a:t>-distribution table</a:t>
            </a:r>
          </a:p>
          <a:p>
            <a:r>
              <a:rPr lang="en-US" sz="2600" dirty="0">
                <a:ea typeface="ＭＳ Ｐゴシック" pitchFamily="34" charset="-128"/>
              </a:rPr>
              <a:t>Constructed and interpreted confidence intervals for a population mean when </a:t>
            </a:r>
            <a:r>
              <a:rPr lang="en-US" sz="2600" i="1" dirty="0">
                <a:ea typeface="ＭＳ Ｐゴシック" pitchFamily="34" charset="-128"/>
                <a:sym typeface="Symbol" pitchFamily="18" charset="2"/>
              </a:rPr>
              <a:t></a:t>
            </a:r>
            <a:r>
              <a:rPr lang="en-US" sz="2600" dirty="0">
                <a:ea typeface="ＭＳ Ｐゴシック" pitchFamily="34" charset="-128"/>
                <a:sym typeface="Symbol" pitchFamily="18" charset="2"/>
              </a:rPr>
              <a:t> is not known</a:t>
            </a:r>
            <a:endParaRPr lang="en-IN" sz="2600" dirty="0"/>
          </a:p>
        </p:txBody>
      </p:sp>
    </p:spTree>
    <p:extLst>
      <p:ext uri="{BB962C8B-B14F-4D97-AF65-F5344CB8AC3E}">
        <p14:creationId xmlns:p14="http://schemas.microsoft.com/office/powerpoint/2010/main" val="2419874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000" dirty="0">
                <a:latin typeface="+mj-lt"/>
                <a:ea typeface="ＭＳ Ｐゴシック" pitchFamily="34" charset="-128"/>
              </a:rPr>
              <a:t>Section 6.2</a:t>
            </a:r>
            <a:endParaRPr lang="en-IN" sz="4000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3287" y="3962400"/>
            <a:ext cx="7326313" cy="1752600"/>
          </a:xfrm>
        </p:spPr>
        <p:txBody>
          <a:bodyPr/>
          <a:lstStyle/>
          <a:p>
            <a:pPr algn="ctr">
              <a:defRPr/>
            </a:pPr>
            <a:r>
              <a:rPr lang="en-US" sz="3600" dirty="0"/>
              <a:t>Confidence Intervals for the Mean (</a:t>
            </a:r>
            <a:r>
              <a:rPr lang="en-US" altLang="en-US" sz="3600" i="1" dirty="0">
                <a:sym typeface="Symbol" pitchFamily="18" charset="2"/>
              </a:rPr>
              <a:t></a:t>
            </a:r>
            <a:r>
              <a:rPr lang="en-US" altLang="en-US" sz="3600" dirty="0">
                <a:sym typeface="Symbol" pitchFamily="18" charset="2"/>
              </a:rPr>
              <a:t> Unknown</a:t>
            </a:r>
            <a:r>
              <a:rPr lang="en-US" sz="3600" dirty="0"/>
              <a:t>)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312587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+mj-lt"/>
                <a:ea typeface="ＭＳ Ｐゴシック" pitchFamily="34" charset="-128"/>
              </a:rPr>
              <a:t>Section 6.2 Objectives</a:t>
            </a:r>
            <a:endParaRPr lang="en-IN" sz="36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5600" indent="-255600">
              <a:buSzPct val="100000"/>
            </a:pPr>
            <a:r>
              <a:rPr lang="en-US" sz="2600" dirty="0">
                <a:ea typeface="ＭＳ Ｐゴシック" pitchFamily="34" charset="-128"/>
              </a:rPr>
              <a:t>How to interpret the </a:t>
            </a:r>
            <a:r>
              <a:rPr lang="en-US" sz="2600" i="1" dirty="0">
                <a:ea typeface="ＭＳ Ｐゴシック" pitchFamily="34" charset="-128"/>
              </a:rPr>
              <a:t>t-</a:t>
            </a:r>
            <a:r>
              <a:rPr lang="en-US" sz="2600" dirty="0">
                <a:ea typeface="ＭＳ Ｐゴシック" pitchFamily="34" charset="-128"/>
              </a:rPr>
              <a:t>distribution and use a </a:t>
            </a:r>
            <a:r>
              <a:rPr lang="en-US" sz="2600" i="1" dirty="0">
                <a:ea typeface="ＭＳ Ｐゴシック" pitchFamily="34" charset="-128"/>
              </a:rPr>
              <a:t>t</a:t>
            </a:r>
            <a:r>
              <a:rPr lang="en-US" sz="2600" dirty="0">
                <a:ea typeface="ＭＳ Ｐゴシック" pitchFamily="34" charset="-128"/>
              </a:rPr>
              <a:t>-distribution table</a:t>
            </a:r>
          </a:p>
          <a:p>
            <a:pPr marL="255600" indent="-255600">
              <a:buSzPct val="100000"/>
            </a:pPr>
            <a:r>
              <a:rPr lang="en-US" sz="2600" dirty="0">
                <a:ea typeface="ＭＳ Ｐゴシック" pitchFamily="34" charset="-128"/>
              </a:rPr>
              <a:t>How to construct and interpret confidence intervals for a population mean when </a:t>
            </a:r>
            <a:r>
              <a:rPr lang="en-US" sz="2600" i="1" dirty="0">
                <a:ea typeface="ＭＳ Ｐゴシック" pitchFamily="34" charset="-128"/>
                <a:sym typeface="Symbol" pitchFamily="18" charset="2"/>
              </a:rPr>
              <a:t></a:t>
            </a:r>
            <a:r>
              <a:rPr lang="en-US" sz="2600" dirty="0">
                <a:ea typeface="ＭＳ Ｐゴシック" pitchFamily="34" charset="-128"/>
                <a:sym typeface="Symbol" pitchFamily="18" charset="2"/>
              </a:rPr>
              <a:t> is not known</a:t>
            </a:r>
            <a:endParaRPr lang="en-IN" sz="2600" dirty="0"/>
          </a:p>
        </p:txBody>
      </p:sp>
    </p:spTree>
    <p:extLst>
      <p:ext uri="{BB962C8B-B14F-4D97-AF65-F5344CB8AC3E}">
        <p14:creationId xmlns:p14="http://schemas.microsoft.com/office/powerpoint/2010/main" val="1484003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+mj-lt"/>
                <a:ea typeface="ＭＳ Ｐゴシック" pitchFamily="34" charset="-128"/>
              </a:rPr>
              <a:t>The </a:t>
            </a:r>
            <a:r>
              <a:rPr lang="en-US" sz="3600" i="1" dirty="0">
                <a:latin typeface="+mj-lt"/>
                <a:ea typeface="ＭＳ Ｐゴシック" pitchFamily="34" charset="-128"/>
              </a:rPr>
              <a:t>t</a:t>
            </a:r>
            <a:r>
              <a:rPr lang="en-US" sz="3600" dirty="0">
                <a:latin typeface="+mj-lt"/>
                <a:ea typeface="ＭＳ Ｐゴシック" pitchFamily="34" charset="-128"/>
              </a:rPr>
              <a:t>-Distribution</a:t>
            </a:r>
            <a:endParaRPr lang="en-IN" sz="36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001000" cy="1600200"/>
          </a:xfrm>
        </p:spPr>
        <p:txBody>
          <a:bodyPr/>
          <a:lstStyle/>
          <a:p>
            <a:pPr marL="255600" indent="-255600"/>
            <a:r>
              <a:rPr lang="en-US" sz="2600" dirty="0"/>
              <a:t>When the population standard deviation is unknown, the sample size is less than 30, and the random variable </a:t>
            </a:r>
            <a:r>
              <a:rPr lang="en-US" sz="2600" i="1" dirty="0"/>
              <a:t>x</a:t>
            </a:r>
            <a:r>
              <a:rPr lang="en-US" sz="2600" dirty="0"/>
              <a:t> is approximately normally distributed, it follows a </a:t>
            </a:r>
            <a:r>
              <a:rPr lang="en-US" sz="2600" b="1" i="1" dirty="0"/>
              <a:t>t</a:t>
            </a:r>
            <a:r>
              <a:rPr lang="en-US" sz="2600" b="1" dirty="0"/>
              <a:t>-distribution</a:t>
            </a:r>
            <a:r>
              <a:rPr lang="en-US" sz="2600" dirty="0"/>
              <a:t>.</a:t>
            </a:r>
            <a:endParaRPr lang="en-IN" sz="2600" dirty="0"/>
          </a:p>
        </p:txBody>
      </p:sp>
      <p:pic>
        <p:nvPicPr>
          <p:cNvPr id="7" name="Picture 6" descr=" T = fraction x bar minus mu over fraction s over square root of n. Critical values of t are denoted by t c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78142"/>
            <a:ext cx="5546188" cy="17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625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+mj-lt"/>
                <a:ea typeface="ＭＳ Ｐゴシック" pitchFamily="34" charset="-128"/>
              </a:rPr>
              <a:t>Properties of the </a:t>
            </a:r>
            <a:r>
              <a:rPr lang="en-US" sz="3600" i="1" dirty="0">
                <a:latin typeface="+mj-lt"/>
                <a:ea typeface="ＭＳ Ｐゴシック" pitchFamily="34" charset="-128"/>
              </a:rPr>
              <a:t>t</a:t>
            </a:r>
            <a:r>
              <a:rPr lang="en-US" sz="3600" dirty="0">
                <a:latin typeface="+mj-lt"/>
                <a:ea typeface="ＭＳ Ｐゴシック" pitchFamily="34" charset="-128"/>
              </a:rPr>
              <a:t>-Distribution </a:t>
            </a:r>
            <a:r>
              <a:rPr lang="en-US" sz="2000" b="0" dirty="0">
                <a:latin typeface="+mj-lt"/>
                <a:ea typeface="ＭＳ Ｐゴシック" pitchFamily="34" charset="-128"/>
              </a:rPr>
              <a:t>(1 of 3)</a:t>
            </a:r>
            <a:endParaRPr lang="en-IN" sz="2000" b="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0000" indent="-360000">
              <a:buFont typeface="Arial" pitchFamily="34" charset="0"/>
              <a:buAutoNum type="arabicPeriod"/>
            </a:pPr>
            <a:r>
              <a:rPr lang="en-US" sz="2600" dirty="0">
                <a:ea typeface="ＭＳ Ｐゴシック" pitchFamily="34" charset="-128"/>
                <a:cs typeface="Arial" pitchFamily="34" charset="0"/>
              </a:rPr>
              <a:t>The mean, median, and mode of the </a:t>
            </a:r>
            <a:r>
              <a:rPr lang="en-US" sz="2600" i="1" dirty="0">
                <a:ea typeface="ＭＳ Ｐゴシック" pitchFamily="34" charset="-128"/>
                <a:cs typeface="Arial" pitchFamily="34" charset="0"/>
              </a:rPr>
              <a:t>t</a:t>
            </a:r>
            <a:r>
              <a:rPr lang="en-US" sz="2600" dirty="0">
                <a:ea typeface="ＭＳ Ｐゴシック" pitchFamily="34" charset="-128"/>
                <a:cs typeface="Arial" pitchFamily="34" charset="0"/>
              </a:rPr>
              <a:t>-distribution are equal to zero.</a:t>
            </a:r>
          </a:p>
          <a:p>
            <a:pPr marL="360000" indent="-360000">
              <a:buFont typeface="Arial" pitchFamily="34" charset="0"/>
              <a:buAutoNum type="arabicPeriod"/>
            </a:pPr>
            <a:r>
              <a:rPr lang="en-US" sz="2600" dirty="0">
                <a:ea typeface="ＭＳ Ｐゴシック" pitchFamily="34" charset="-128"/>
              </a:rPr>
              <a:t>The </a:t>
            </a:r>
            <a:r>
              <a:rPr lang="en-US" sz="2600" i="1" dirty="0">
                <a:ea typeface="ＭＳ Ｐゴシック" pitchFamily="34" charset="-128"/>
              </a:rPr>
              <a:t>t</a:t>
            </a:r>
            <a:r>
              <a:rPr lang="en-US" sz="2600" dirty="0">
                <a:ea typeface="ＭＳ Ｐゴシック" pitchFamily="34" charset="-128"/>
              </a:rPr>
              <a:t>-distribution is bell shaped and symmetric about the mean.</a:t>
            </a:r>
          </a:p>
          <a:p>
            <a:pPr marL="360000" indent="-360000">
              <a:buFont typeface="Arial" pitchFamily="34" charset="0"/>
              <a:buAutoNum type="arabicPeriod"/>
            </a:pPr>
            <a:r>
              <a:rPr lang="en-US" sz="2600" dirty="0">
                <a:ea typeface="ＭＳ Ｐゴシック" pitchFamily="34" charset="-128"/>
                <a:cs typeface="Arial" pitchFamily="34" charset="0"/>
              </a:rPr>
              <a:t>The total area under a </a:t>
            </a:r>
            <a:r>
              <a:rPr lang="en-US" sz="2600" i="1" dirty="0">
                <a:ea typeface="ＭＳ Ｐゴシック" pitchFamily="34" charset="-128"/>
                <a:cs typeface="Arial" pitchFamily="34" charset="0"/>
              </a:rPr>
              <a:t>t</a:t>
            </a:r>
            <a:r>
              <a:rPr lang="en-US" sz="2600" dirty="0">
                <a:ea typeface="ＭＳ Ｐゴシック" pitchFamily="34" charset="-128"/>
                <a:cs typeface="Arial" pitchFamily="34" charset="0"/>
              </a:rPr>
              <a:t>-curve is 1 or 100%.</a:t>
            </a:r>
          </a:p>
          <a:p>
            <a:pPr marL="360000" indent="-360000">
              <a:buFont typeface="Arial" pitchFamily="34" charset="0"/>
              <a:buAutoNum type="arabicPeriod"/>
            </a:pPr>
            <a:r>
              <a:rPr lang="en-US" sz="2600" dirty="0">
                <a:ea typeface="ＭＳ Ｐゴシック" pitchFamily="34" charset="-128"/>
                <a:cs typeface="Arial" pitchFamily="34" charset="0"/>
              </a:rPr>
              <a:t>The tails in the </a:t>
            </a:r>
            <a:r>
              <a:rPr lang="en-US" sz="2600" i="1" dirty="0">
                <a:ea typeface="ＭＳ Ｐゴシック" pitchFamily="34" charset="-128"/>
                <a:cs typeface="Arial" pitchFamily="34" charset="0"/>
              </a:rPr>
              <a:t>t</a:t>
            </a:r>
            <a:r>
              <a:rPr lang="en-US" sz="2600" dirty="0">
                <a:ea typeface="ＭＳ Ｐゴシック" pitchFamily="34" charset="-128"/>
                <a:cs typeface="Arial" pitchFamily="34" charset="0"/>
              </a:rPr>
              <a:t>-distribution are </a:t>
            </a:r>
            <a:r>
              <a:rPr lang="en-US" altLang="en-US" sz="2600" dirty="0">
                <a:ea typeface="ＭＳ Ｐゴシック" pitchFamily="34" charset="-128"/>
                <a:cs typeface="Arial" pitchFamily="34" charset="0"/>
              </a:rPr>
              <a:t>“</a:t>
            </a:r>
            <a:r>
              <a:rPr lang="en-US" sz="2600" dirty="0">
                <a:ea typeface="ＭＳ Ｐゴシック" pitchFamily="34" charset="-128"/>
                <a:cs typeface="Arial" pitchFamily="34" charset="0"/>
              </a:rPr>
              <a:t>thicker</a:t>
            </a:r>
            <a:r>
              <a:rPr lang="en-US" altLang="en-US" sz="2600" dirty="0">
                <a:ea typeface="ＭＳ Ｐゴシック" pitchFamily="34" charset="-128"/>
                <a:cs typeface="Arial" pitchFamily="34" charset="0"/>
              </a:rPr>
              <a:t>”</a:t>
            </a:r>
            <a:r>
              <a:rPr lang="en-US" sz="2600" dirty="0">
                <a:ea typeface="ＭＳ Ｐゴシック" pitchFamily="34" charset="-128"/>
                <a:cs typeface="Arial" pitchFamily="34" charset="0"/>
              </a:rPr>
              <a:t> than those in the standard normal distribution.</a:t>
            </a:r>
          </a:p>
          <a:p>
            <a:pPr marL="360000" indent="-360000">
              <a:buFont typeface="Arial" pitchFamily="34" charset="0"/>
              <a:buAutoNum type="arabicPeriod"/>
            </a:pPr>
            <a:r>
              <a:rPr lang="en-US" sz="2600" dirty="0">
                <a:ea typeface="ＭＳ Ｐゴシック" pitchFamily="34" charset="-128"/>
                <a:cs typeface="Arial" pitchFamily="34" charset="0"/>
              </a:rPr>
              <a:t>The standard deviation of the </a:t>
            </a:r>
            <a:r>
              <a:rPr lang="en-US" sz="2600" i="1" dirty="0">
                <a:ea typeface="ＭＳ Ｐゴシック" pitchFamily="34" charset="-128"/>
                <a:cs typeface="Arial" pitchFamily="34" charset="0"/>
              </a:rPr>
              <a:t>t</a:t>
            </a:r>
            <a:r>
              <a:rPr lang="en-US" sz="2600" dirty="0">
                <a:ea typeface="ＭＳ Ｐゴシック" pitchFamily="34" charset="-128"/>
                <a:cs typeface="Arial" pitchFamily="34" charset="0"/>
              </a:rPr>
              <a:t>-distribution varies with the sample size, but it is greater than 1.</a:t>
            </a:r>
            <a:endParaRPr lang="en-IN" sz="2600" dirty="0"/>
          </a:p>
        </p:txBody>
      </p:sp>
    </p:spTree>
    <p:extLst>
      <p:ext uri="{BB962C8B-B14F-4D97-AF65-F5344CB8AC3E}">
        <p14:creationId xmlns:p14="http://schemas.microsoft.com/office/powerpoint/2010/main" val="2419874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+mj-lt"/>
                <a:ea typeface="ＭＳ Ｐゴシック" pitchFamily="34" charset="-128"/>
              </a:rPr>
              <a:t>Properties of the </a:t>
            </a:r>
            <a:r>
              <a:rPr lang="en-US" sz="3600" i="1" dirty="0">
                <a:latin typeface="+mj-lt"/>
                <a:ea typeface="ＭＳ Ｐゴシック" pitchFamily="34" charset="-128"/>
              </a:rPr>
              <a:t>t</a:t>
            </a:r>
            <a:r>
              <a:rPr lang="en-US" sz="3600" dirty="0">
                <a:latin typeface="+mj-lt"/>
                <a:ea typeface="ＭＳ Ｐゴシック" pitchFamily="34" charset="-128"/>
              </a:rPr>
              <a:t>-Distribution </a:t>
            </a:r>
            <a:r>
              <a:rPr lang="en-US" sz="2000" b="0" dirty="0">
                <a:latin typeface="+mj-lt"/>
                <a:ea typeface="ＭＳ Ｐゴシック" pitchFamily="34" charset="-128"/>
              </a:rPr>
              <a:t>(2 of 3)</a:t>
            </a:r>
            <a:endParaRPr lang="en-IN" sz="2000" b="0" dirty="0">
              <a:latin typeface="+mj-lt"/>
            </a:endParaRPr>
          </a:p>
        </p:txBody>
      </p:sp>
      <p:pic>
        <p:nvPicPr>
          <p:cNvPr id="5" name="Picture 4" descr="6. The t-distribution is a family of curves, each determined by a parameter called the degrees of freedom. The degrees of freedom are the number of free choices left after a sample statistic such as x bar is calculated. When you use a t-distribution to estimate a population mean, the degrees of freedom are equal to one less than the sample size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81" y="1683030"/>
            <a:ext cx="8243307" cy="269913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1"/>
            <a:ext cx="8229600" cy="381000"/>
          </a:xfrm>
        </p:spPr>
        <p:txBody>
          <a:bodyPr/>
          <a:lstStyle/>
          <a:p>
            <a:pPr marL="730800" lvl="2" indent="-284400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ea typeface="Times New Roman" pitchFamily="18" charset="0"/>
              </a:rPr>
              <a:t>d.f. = </a:t>
            </a:r>
            <a:r>
              <a:rPr lang="en-US" sz="2600" i="1" dirty="0">
                <a:ea typeface="Times New Roman" pitchFamily="18" charset="0"/>
              </a:rPr>
              <a:t>n</a:t>
            </a:r>
            <a:r>
              <a:rPr lang="en-US" sz="2600" dirty="0">
                <a:ea typeface="Times New Roman" pitchFamily="18" charset="0"/>
              </a:rPr>
              <a:t> </a:t>
            </a:r>
            <a:r>
              <a:rPr lang="en-US" sz="26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– </a:t>
            </a:r>
            <a:r>
              <a:rPr lang="en-US" sz="2600" dirty="0">
                <a:ea typeface="Times New Roman" pitchFamily="18" charset="0"/>
              </a:rPr>
              <a:t>1  Degrees of freedom</a:t>
            </a:r>
            <a:endParaRPr lang="en-IN" sz="2600" dirty="0"/>
          </a:p>
        </p:txBody>
      </p:sp>
    </p:spTree>
    <p:extLst>
      <p:ext uri="{BB962C8B-B14F-4D97-AF65-F5344CB8AC3E}">
        <p14:creationId xmlns:p14="http://schemas.microsoft.com/office/powerpoint/2010/main" val="2419874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+mj-lt"/>
                <a:ea typeface="ＭＳ Ｐゴシック" pitchFamily="34" charset="-128"/>
              </a:rPr>
              <a:t>Properties of the </a:t>
            </a:r>
            <a:r>
              <a:rPr lang="en-US" sz="3600" i="1" dirty="0">
                <a:latin typeface="+mj-lt"/>
                <a:ea typeface="ＭＳ Ｐゴシック" pitchFamily="34" charset="-128"/>
              </a:rPr>
              <a:t>t</a:t>
            </a:r>
            <a:r>
              <a:rPr lang="en-US" sz="3600" dirty="0">
                <a:latin typeface="+mj-lt"/>
                <a:ea typeface="ＭＳ Ｐゴシック" pitchFamily="34" charset="-128"/>
              </a:rPr>
              <a:t>-Distribution </a:t>
            </a:r>
            <a:r>
              <a:rPr lang="en-US" sz="2000" b="0" dirty="0">
                <a:latin typeface="+mj-lt"/>
                <a:ea typeface="ＭＳ Ｐゴシック" pitchFamily="34" charset="-128"/>
              </a:rPr>
              <a:t>(3 of 3)</a:t>
            </a:r>
            <a:endParaRPr lang="en-IN" sz="2000" b="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00200"/>
          </a:xfrm>
        </p:spPr>
        <p:txBody>
          <a:bodyPr/>
          <a:lstStyle/>
          <a:p>
            <a:pPr marL="360000" indent="-360000">
              <a:buFont typeface="+mj-lt"/>
              <a:buAutoNum type="arabicPeriod" startAt="7"/>
            </a:pPr>
            <a:r>
              <a:rPr lang="en-US" sz="2600" dirty="0"/>
              <a:t>As the degrees of freedom increase, the </a:t>
            </a:r>
            <a:r>
              <a:rPr lang="en-US" sz="2600" i="1" dirty="0"/>
              <a:t>t</a:t>
            </a:r>
            <a:r>
              <a:rPr lang="en-US" sz="2600" dirty="0"/>
              <a:t>-distribution approaches the normal distribution. After 30 d.f., the </a:t>
            </a:r>
            <a:r>
              <a:rPr lang="en-US" sz="2600" i="1" dirty="0"/>
              <a:t>t</a:t>
            </a:r>
            <a:r>
              <a:rPr lang="en-US" sz="2600" dirty="0"/>
              <a:t>-distribution is very close to the standard normal </a:t>
            </a:r>
            <a:r>
              <a:rPr lang="en-US" sz="2600" i="1" dirty="0"/>
              <a:t>z</a:t>
            </a:r>
            <a:r>
              <a:rPr lang="en-US" sz="2600" dirty="0"/>
              <a:t>-distribution.</a:t>
            </a:r>
            <a:endParaRPr lang="en-IN" sz="2600" dirty="0"/>
          </a:p>
        </p:txBody>
      </p:sp>
      <p:pic>
        <p:nvPicPr>
          <p:cNvPr id="13" name="Picture 4" descr="A standard normal curve is plotted on a t-axis with mean 0. The normal curve with d.f. = 2 is wider and shorter; the normal curve with d .f. = 5 is between the previous two curves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010" y="3487950"/>
            <a:ext cx="5299979" cy="262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74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1097280"/>
          </a:xfrm>
        </p:spPr>
        <p:txBody>
          <a:bodyPr/>
          <a:lstStyle/>
          <a:p>
            <a:r>
              <a:rPr lang="en-US" altLang="en-US" sz="3600" dirty="0">
                <a:latin typeface="+mj-lt"/>
              </a:rPr>
              <a:t>Example: Finding Critical Values of </a:t>
            </a:r>
            <a:r>
              <a:rPr lang="en-US" altLang="en-US" sz="3600" i="1" dirty="0">
                <a:latin typeface="+mj-lt"/>
              </a:rPr>
              <a:t>t </a:t>
            </a:r>
            <a:r>
              <a:rPr lang="en-US" altLang="en-US" sz="2000" b="0" dirty="0">
                <a:latin typeface="+mj-lt"/>
              </a:rPr>
              <a:t>(1 of 2)</a:t>
            </a:r>
            <a:endParaRPr lang="en-IN" sz="2000" b="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35178"/>
            <a:ext cx="8153400" cy="1184222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2400" dirty="0"/>
              <a:t>Find the critical value </a:t>
            </a:r>
            <a:r>
              <a:rPr lang="en-US" sz="2400" i="1" dirty="0"/>
              <a:t>t</a:t>
            </a:r>
            <a:r>
              <a:rPr lang="en-US" sz="2400" i="1" baseline="-25000" dirty="0"/>
              <a:t>c</a:t>
            </a:r>
            <a:r>
              <a:rPr lang="en-US" sz="2400" dirty="0"/>
              <a:t> for a 95% confidence when the sample size is 15.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600" b="1" dirty="0"/>
              <a:t>Solution:</a:t>
            </a:r>
            <a:r>
              <a:rPr lang="en-US" sz="2400" b="1" dirty="0"/>
              <a:t> </a:t>
            </a:r>
            <a:r>
              <a:rPr lang="en-US" sz="2400" dirty="0"/>
              <a:t>d.f. =</a:t>
            </a:r>
            <a:r>
              <a:rPr lang="en-US" sz="2400" i="1" dirty="0"/>
              <a:t> 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−</a:t>
            </a:r>
            <a:r>
              <a:rPr lang="en-US" sz="2400" dirty="0"/>
              <a:t> 1 = </a:t>
            </a:r>
            <a:r>
              <a:rPr lang="en-US" sz="2400" b="1" dirty="0"/>
              <a:t>15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−</a:t>
            </a:r>
            <a:r>
              <a:rPr lang="en-US" sz="2400" b="1" dirty="0"/>
              <a:t> 1 = 14</a:t>
            </a:r>
          </a:p>
        </p:txBody>
      </p:sp>
      <p:pic>
        <p:nvPicPr>
          <p:cNvPr id="11" name="Picture 4" descr="A table lists critical values by d.f. and level of confidence, c. The row for d.f. 14 and column for c 0.95, with one tail alpha 0.025 and two tails alpha 0.05, highlighted, intersecting at 2.145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89" y="2971800"/>
            <a:ext cx="6870023" cy="34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74953"/>
      </p:ext>
    </p:extLst>
  </p:cSld>
  <p:clrMapOvr>
    <a:masterClrMapping/>
  </p:clrMapOvr>
</p:sld>
</file>

<file path=ppt/theme/theme1.xml><?xml version="1.0" encoding="utf-8"?>
<a:theme xmlns:a="http://schemas.openxmlformats.org/drawingml/2006/main" name="508 Lecture">
  <a:themeElements>
    <a:clrScheme name="Custom 7">
      <a:dk1>
        <a:sysClr val="windowText" lastClr="000000"/>
      </a:dk1>
      <a:lt1>
        <a:sysClr val="window" lastClr="FFFFFF"/>
      </a:lt1>
      <a:dk2>
        <a:srgbClr val="000000"/>
      </a:dk2>
      <a:lt2>
        <a:srgbClr val="007FA3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Pearson 508">
      <a:dk1>
        <a:sysClr val="windowText" lastClr="000000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Pearson 508">
      <a:dk1>
        <a:sysClr val="windowText" lastClr="000000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1245</TotalTime>
  <Words>602</Words>
  <Application>Microsoft Office PowerPoint</Application>
  <PresentationFormat>On-screen Show (4:3)</PresentationFormat>
  <Paragraphs>50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ＭＳ Ｐゴシック</vt:lpstr>
      <vt:lpstr>Arial</vt:lpstr>
      <vt:lpstr>Symbol</vt:lpstr>
      <vt:lpstr>Times New Roman</vt:lpstr>
      <vt:lpstr>Verdana</vt:lpstr>
      <vt:lpstr>Wingdings</vt:lpstr>
      <vt:lpstr>508 Lecture</vt:lpstr>
      <vt:lpstr>Elementary Statistics: Picturing The World</vt:lpstr>
      <vt:lpstr>Chapter Outline</vt:lpstr>
      <vt:lpstr>Section 6.2</vt:lpstr>
      <vt:lpstr>Section 6.2 Objectives</vt:lpstr>
      <vt:lpstr>The t-Distribution</vt:lpstr>
      <vt:lpstr>Properties of the t-Distribution (1 of 3)</vt:lpstr>
      <vt:lpstr>Properties of the t-Distribution (2 of 3)</vt:lpstr>
      <vt:lpstr>Properties of the t-Distribution (3 of 3)</vt:lpstr>
      <vt:lpstr>Example: Finding Critical Values of t (1 of 2)</vt:lpstr>
      <vt:lpstr>Example: Finding Critical Values of t (2 of 2)</vt:lpstr>
      <vt:lpstr>Confidence Intervals for the Population Mean</vt:lpstr>
      <vt:lpstr>Confidence Intervals and t-Distributions (1 of 2) </vt:lpstr>
      <vt:lpstr>Confidence Intervals and t-Distributions (2 of 2)</vt:lpstr>
      <vt:lpstr>Example: Constructing a Confidence Interval (1 of 4)</vt:lpstr>
      <vt:lpstr>Example: Constructing a Confidence Interval (2 of 4)</vt:lpstr>
      <vt:lpstr>Example: Constructing a Confidence Interval (3 of 4)</vt:lpstr>
      <vt:lpstr>Example: Constructing a Confidence Interval (4 of 4)</vt:lpstr>
      <vt:lpstr>Normal or t-Distribution?</vt:lpstr>
      <vt:lpstr>Example: Normal or t-Distribution?</vt:lpstr>
      <vt:lpstr>Section 6.2 Summary</vt:lpstr>
    </vt:vector>
  </TitlesOfParts>
  <Company>echosvoice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Elementary Statistics: Picturing The World, 6e</dc:title>
  <dc:subject>Statistics</dc:subject>
  <dc:creator>Larson/Farber</dc:creator>
  <cp:lastModifiedBy>Mandy</cp:lastModifiedBy>
  <cp:revision>458</cp:revision>
  <dcterms:created xsi:type="dcterms:W3CDTF">2014-07-14T20:04:21Z</dcterms:created>
  <dcterms:modified xsi:type="dcterms:W3CDTF">2018-06-03T22:12:08Z</dcterms:modified>
</cp:coreProperties>
</file>