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77" r:id="rId2"/>
    <p:sldId id="408" r:id="rId3"/>
    <p:sldId id="379" r:id="rId4"/>
    <p:sldId id="380" r:id="rId5"/>
    <p:sldId id="381" r:id="rId6"/>
    <p:sldId id="382" r:id="rId7"/>
    <p:sldId id="383" r:id="rId8"/>
    <p:sldId id="409"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r" initials="l" lastIdx="8" clrIdx="0">
    <p:extLst>
      <p:ext uri="{19B8F6BF-5375-455C-9EA6-DF929625EA0E}">
        <p15:presenceInfo xmlns:p15="http://schemas.microsoft.com/office/powerpoint/2012/main" userId="l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21" autoAdjust="0"/>
    <p:restoredTop sz="86421" autoAdjust="0"/>
  </p:normalViewPr>
  <p:slideViewPr>
    <p:cSldViewPr>
      <p:cViewPr varScale="1">
        <p:scale>
          <a:sx n="100" d="100"/>
          <a:sy n="100" d="100"/>
        </p:scale>
        <p:origin x="1512" y="84"/>
      </p:cViewPr>
      <p:guideLst>
        <p:guide orient="horz" pos="2160"/>
        <p:guide pos="2880"/>
      </p:guideLst>
    </p:cSldViewPr>
  </p:slideViewPr>
  <p:outlineViewPr>
    <p:cViewPr>
      <p:scale>
        <a:sx n="33" d="100"/>
        <a:sy n="33" d="100"/>
      </p:scale>
      <p:origin x="0" y="-10506"/>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6/3/2018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6/3/2018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6</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t>Confidence Intervals</a:t>
            </a:r>
            <a:endParaRPr lang="en-IN" dirty="0"/>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Level of Confidence </a:t>
            </a:r>
            <a:r>
              <a:rPr lang="en-US" sz="2000" b="0" dirty="0">
                <a:latin typeface="+mj-lt"/>
              </a:rPr>
              <a:t>(1 of 2)</a:t>
            </a:r>
            <a:endParaRPr lang="en-US" sz="2000" dirty="0">
              <a:latin typeface="+mj-lt"/>
            </a:endParaRPr>
          </a:p>
        </p:txBody>
      </p:sp>
      <p:sp>
        <p:nvSpPr>
          <p:cNvPr id="3" name="Content Placeholder 2"/>
          <p:cNvSpPr>
            <a:spLocks noGrp="1"/>
          </p:cNvSpPr>
          <p:nvPr>
            <p:ph idx="1"/>
          </p:nvPr>
        </p:nvSpPr>
        <p:spPr>
          <a:xfrm>
            <a:off x="457200" y="1600200"/>
            <a:ext cx="8229600" cy="1295400"/>
          </a:xfrm>
        </p:spPr>
        <p:txBody>
          <a:bodyPr/>
          <a:lstStyle/>
          <a:p>
            <a:pPr>
              <a:buNone/>
            </a:pPr>
            <a:r>
              <a:rPr lang="en-US" sz="2600" b="1" dirty="0"/>
              <a:t>Level of confidence </a:t>
            </a:r>
            <a:r>
              <a:rPr lang="en-US" sz="2600" b="1" i="1" dirty="0"/>
              <a:t>c</a:t>
            </a:r>
            <a:r>
              <a:rPr lang="en-US" sz="2600" dirty="0"/>
              <a:t>  </a:t>
            </a:r>
          </a:p>
          <a:p>
            <a:r>
              <a:rPr lang="en-US" sz="2400" dirty="0"/>
              <a:t>The probability that the interval estimate contains the population parameter.</a:t>
            </a:r>
          </a:p>
        </p:txBody>
      </p:sp>
      <p:pic>
        <p:nvPicPr>
          <p:cNvPr id="4" name="Picture 3" descr="A standard normal distribution has shaded region c between critical values negative z c and z c, with tails one-half, 1 minus c. Use the Standard Normal Table to find the corresponding z-sco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29" y="3072019"/>
            <a:ext cx="7913222" cy="2837339"/>
          </a:xfrm>
          <a:prstGeom prst="rect">
            <a:avLst/>
          </a:prstGeom>
        </p:spPr>
      </p:pic>
      <p:pic>
        <p:nvPicPr>
          <p:cNvPr id="5" name="Picture 4" descr="The remaining area in the tails is 1 minus 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19" y="6130255"/>
            <a:ext cx="5159010" cy="270545"/>
          </a:xfrm>
          <a:prstGeom prst="rect">
            <a:avLst/>
          </a:prstGeom>
        </p:spPr>
      </p:pic>
    </p:spTree>
    <p:extLst>
      <p:ext uri="{BB962C8B-B14F-4D97-AF65-F5344CB8AC3E}">
        <p14:creationId xmlns:p14="http://schemas.microsoft.com/office/powerpoint/2010/main" val="296210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Level of Confidence </a:t>
            </a:r>
            <a:r>
              <a:rPr lang="en-US" sz="2000" b="0" dirty="0">
                <a:latin typeface="+mj-lt"/>
              </a:rPr>
              <a:t>(2 of 2)</a:t>
            </a:r>
            <a:endParaRPr lang="en-US" sz="2000" dirty="0">
              <a:latin typeface="+mj-lt"/>
            </a:endParaRPr>
          </a:p>
        </p:txBody>
      </p:sp>
      <p:sp>
        <p:nvSpPr>
          <p:cNvPr id="3" name="Content Placeholder 2"/>
          <p:cNvSpPr>
            <a:spLocks noGrp="1"/>
          </p:cNvSpPr>
          <p:nvPr>
            <p:ph idx="1"/>
          </p:nvPr>
        </p:nvSpPr>
        <p:spPr>
          <a:xfrm>
            <a:off x="467474" y="1600200"/>
            <a:ext cx="8229600" cy="1219193"/>
          </a:xfrm>
        </p:spPr>
        <p:txBody>
          <a:bodyPr/>
          <a:lstStyle/>
          <a:p>
            <a:pPr marL="0" indent="0">
              <a:buNone/>
            </a:pPr>
            <a:r>
              <a:rPr lang="en-US" sz="2600" dirty="0"/>
              <a:t>If the level of confidence is 90%, this means that we are 90% confident that the interval contains the population mean </a:t>
            </a:r>
            <a:r>
              <a:rPr lang="el-GR" sz="2600" i="1" dirty="0"/>
              <a:t>μ</a:t>
            </a:r>
            <a:r>
              <a:rPr lang="en-US" sz="2600" dirty="0"/>
              <a:t>.</a:t>
            </a:r>
            <a:endParaRPr lang="el-GR" sz="2600" dirty="0"/>
          </a:p>
        </p:txBody>
      </p:sp>
      <p:pic>
        <p:nvPicPr>
          <p:cNvPr id="5" name="Picture 4" descr="A standard normal distribution has area c = 0.90 between negative z c = negative 1.645 and z c = 1.645, with tails each one-half, 1 minus c = 0.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470" y="3116652"/>
            <a:ext cx="7059607" cy="2184686"/>
          </a:xfrm>
          <a:prstGeom prst="rect">
            <a:avLst/>
          </a:prstGeom>
        </p:spPr>
      </p:pic>
      <p:pic>
        <p:nvPicPr>
          <p:cNvPr id="4" name="Picture 3" descr="The corresponding z-scores are plus or minus 1.6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74" y="5775332"/>
            <a:ext cx="5623572" cy="293404"/>
          </a:xfrm>
          <a:prstGeom prst="rect">
            <a:avLst/>
          </a:prstGeom>
        </p:spPr>
      </p:pic>
    </p:spTree>
    <p:extLst>
      <p:ext uri="{BB962C8B-B14F-4D97-AF65-F5344CB8AC3E}">
        <p14:creationId xmlns:p14="http://schemas.microsoft.com/office/powerpoint/2010/main" val="2391782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Sampling Error</a:t>
            </a:r>
          </a:p>
        </p:txBody>
      </p:sp>
      <p:sp>
        <p:nvSpPr>
          <p:cNvPr id="3" name="Content Placeholder 2"/>
          <p:cNvSpPr>
            <a:spLocks noGrp="1"/>
          </p:cNvSpPr>
          <p:nvPr>
            <p:ph idx="1"/>
          </p:nvPr>
        </p:nvSpPr>
        <p:spPr>
          <a:xfrm>
            <a:off x="457200" y="1600201"/>
            <a:ext cx="8229600" cy="1447800"/>
          </a:xfrm>
        </p:spPr>
        <p:txBody>
          <a:bodyPr/>
          <a:lstStyle/>
          <a:p>
            <a:pPr>
              <a:buNone/>
            </a:pPr>
            <a:r>
              <a:rPr lang="en-US" sz="2800" b="1" dirty="0"/>
              <a:t>Sampling error</a:t>
            </a:r>
            <a:r>
              <a:rPr lang="en-US" sz="2800" b="1" dirty="0">
                <a:solidFill>
                  <a:schemeClr val="accent2"/>
                </a:solidFill>
              </a:rPr>
              <a:t> </a:t>
            </a:r>
          </a:p>
          <a:p>
            <a:r>
              <a:rPr lang="en-US" sz="2600" dirty="0"/>
              <a:t>The difference between the point estimate and the actual population parameter value.</a:t>
            </a:r>
          </a:p>
        </p:txBody>
      </p:sp>
      <p:pic>
        <p:nvPicPr>
          <p:cNvPr id="6" name="Picture 5" descr="For mu: the sampling error is the difference x bar minus u, mu is generally unknown, and x bar varies from sample to sa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53" y="3276600"/>
            <a:ext cx="6434719" cy="1641017"/>
          </a:xfrm>
          <a:prstGeom prst="rect">
            <a:avLst/>
          </a:prstGeom>
        </p:spPr>
      </p:pic>
    </p:spTree>
    <p:extLst>
      <p:ext uri="{BB962C8B-B14F-4D97-AF65-F5344CB8AC3E}">
        <p14:creationId xmlns:p14="http://schemas.microsoft.com/office/powerpoint/2010/main" val="72483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Margin of Error</a:t>
            </a:r>
          </a:p>
        </p:txBody>
      </p:sp>
      <p:sp>
        <p:nvSpPr>
          <p:cNvPr id="3" name="Content Placeholder 2"/>
          <p:cNvSpPr>
            <a:spLocks noGrp="1"/>
          </p:cNvSpPr>
          <p:nvPr>
            <p:ph idx="1"/>
          </p:nvPr>
        </p:nvSpPr>
        <p:spPr>
          <a:xfrm>
            <a:off x="457200" y="1600201"/>
            <a:ext cx="8229600" cy="1752600"/>
          </a:xfrm>
        </p:spPr>
        <p:txBody>
          <a:bodyPr/>
          <a:lstStyle/>
          <a:p>
            <a:pPr>
              <a:buNone/>
            </a:pPr>
            <a:r>
              <a:rPr lang="en-US" sz="2800" b="1" dirty="0"/>
              <a:t>Margin of error</a:t>
            </a:r>
            <a:r>
              <a:rPr lang="en-US" sz="2800" b="1" dirty="0">
                <a:solidFill>
                  <a:schemeClr val="accent2"/>
                </a:solidFill>
              </a:rPr>
              <a:t> </a:t>
            </a:r>
          </a:p>
          <a:p>
            <a:pPr>
              <a:spcBef>
                <a:spcPts val="500"/>
              </a:spcBef>
            </a:pPr>
            <a:r>
              <a:rPr lang="en-US" sz="2600" dirty="0"/>
              <a:t>The greatest possible distance between the point estimate and the value of the parameter it is estimating for a given level of confidence, </a:t>
            </a:r>
            <a:r>
              <a:rPr lang="en-US" sz="2600" i="1" dirty="0"/>
              <a:t>c</a:t>
            </a:r>
            <a:r>
              <a:rPr lang="en-US" sz="2600" dirty="0"/>
              <a:t>.</a:t>
            </a:r>
            <a:endParaRPr lang="en-US" sz="2400" dirty="0"/>
          </a:p>
        </p:txBody>
      </p:sp>
      <p:pic>
        <p:nvPicPr>
          <p:cNvPr id="4" name="Picture 3" descr="Denoted by E. E = z c times sigma x = z c times fraction sigma over square root of n. 1. The sample is random. 2. Population is normally distributed or n is greater than or equal to 30. Sometimes called the maximum error of estimate or error toler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47" y="3536135"/>
            <a:ext cx="8114836" cy="2073993"/>
          </a:xfrm>
          <a:prstGeom prst="rect">
            <a:avLst/>
          </a:prstGeom>
        </p:spPr>
      </p:pic>
    </p:spTree>
    <p:extLst>
      <p:ext uri="{BB962C8B-B14F-4D97-AF65-F5344CB8AC3E}">
        <p14:creationId xmlns:p14="http://schemas.microsoft.com/office/powerpoint/2010/main" val="241804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altLang="en-US" sz="3600" dirty="0">
                <a:latin typeface="+mj-lt"/>
              </a:rPr>
              <a:t>Example: Finding the Margin of Error </a:t>
            </a:r>
            <a:r>
              <a:rPr lang="en-US" altLang="en-US" sz="2000" b="0" dirty="0">
                <a:latin typeface="+mj-lt"/>
              </a:rPr>
              <a:t>(1 of 3)</a:t>
            </a:r>
            <a:endParaRPr lang="en-US" sz="2000" b="0" dirty="0">
              <a:latin typeface="+mj-lt"/>
            </a:endParaRPr>
          </a:p>
        </p:txBody>
      </p:sp>
      <p:sp>
        <p:nvSpPr>
          <p:cNvPr id="3" name="Content Placeholder 2"/>
          <p:cNvSpPr>
            <a:spLocks noGrp="1"/>
          </p:cNvSpPr>
          <p:nvPr>
            <p:ph idx="1"/>
          </p:nvPr>
        </p:nvSpPr>
        <p:spPr/>
        <p:txBody>
          <a:bodyPr/>
          <a:lstStyle/>
          <a:p>
            <a:pPr marL="0" indent="0">
              <a:buNone/>
            </a:pPr>
            <a:r>
              <a:rPr lang="en-US" sz="2600" dirty="0"/>
              <a:t>Use the data about the grocery store employees </a:t>
            </a:r>
            <a:r>
              <a:rPr lang="en-US" sz="2600" dirty="0">
                <a:cs typeface="Times New Roman" panose="02020603050405020304" pitchFamily="18" charset="0"/>
              </a:rPr>
              <a:t>and a 95% confidence level to find the margin of error for the mean number of hours worked by grocery store employees. Assume the population standard deviation is 7.9 hours.</a:t>
            </a:r>
            <a:endParaRPr lang="en-US" sz="2600" dirty="0"/>
          </a:p>
        </p:txBody>
      </p:sp>
    </p:spTree>
    <p:extLst>
      <p:ext uri="{BB962C8B-B14F-4D97-AF65-F5344CB8AC3E}">
        <p14:creationId xmlns:p14="http://schemas.microsoft.com/office/powerpoint/2010/main" val="125596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001000" cy="1097280"/>
          </a:xfrm>
        </p:spPr>
        <p:txBody>
          <a:bodyPr/>
          <a:lstStyle/>
          <a:p>
            <a:r>
              <a:rPr lang="en-US" altLang="en-US" sz="3600" dirty="0">
                <a:latin typeface="+mj-lt"/>
              </a:rPr>
              <a:t>Example: Finding the Margin of Error </a:t>
            </a:r>
            <a:r>
              <a:rPr lang="en-US" altLang="en-US" sz="2000" b="0" dirty="0">
                <a:latin typeface="+mj-lt"/>
              </a:rPr>
              <a:t>(2 of 3)</a:t>
            </a:r>
            <a:endParaRPr lang="en-US" sz="2000" b="0" dirty="0">
              <a:latin typeface="+mj-lt"/>
            </a:endParaRPr>
          </a:p>
        </p:txBody>
      </p:sp>
      <p:pic>
        <p:nvPicPr>
          <p:cNvPr id="6" name="Picture 5"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74328"/>
            <a:ext cx="1408375" cy="256069"/>
          </a:xfrm>
          <a:prstGeom prst="rect">
            <a:avLst/>
          </a:prstGeom>
        </p:spPr>
      </p:pic>
      <p:pic>
        <p:nvPicPr>
          <p:cNvPr id="4" name="Picture 3" descr="First find the critical valu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60468"/>
            <a:ext cx="3912095" cy="225532"/>
          </a:xfrm>
          <a:prstGeom prst="rect">
            <a:avLst/>
          </a:prstGeom>
        </p:spPr>
      </p:pic>
      <p:pic>
        <p:nvPicPr>
          <p:cNvPr id="5" name="Picture 4" descr="A standard normal distribution has area 0.95 between negative z c = negative 1.96 and z c = 1.96, with tails each 0.0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470" y="2433179"/>
            <a:ext cx="7119059" cy="2215021"/>
          </a:xfrm>
          <a:prstGeom prst="rect">
            <a:avLst/>
          </a:prstGeom>
        </p:spPr>
      </p:pic>
      <p:sp>
        <p:nvSpPr>
          <p:cNvPr id="3" name="Content Placeholder 2"/>
          <p:cNvSpPr>
            <a:spLocks noGrp="1"/>
          </p:cNvSpPr>
          <p:nvPr>
            <p:ph idx="1"/>
          </p:nvPr>
        </p:nvSpPr>
        <p:spPr>
          <a:xfrm>
            <a:off x="457200" y="4846637"/>
            <a:ext cx="8229600" cy="1554163"/>
          </a:xfrm>
        </p:spPr>
        <p:txBody>
          <a:bodyPr/>
          <a:lstStyle/>
          <a:p>
            <a:pPr marL="0" indent="0">
              <a:buNone/>
            </a:pPr>
            <a:r>
              <a:rPr lang="en-US" sz="2400" dirty="0"/>
              <a:t>95% of the area under the standard normal curve falls within 1.96 standard deviations of the mean. (You can approximate the distribution of the sample means with a normal curve by the Central Limit Theorem, because </a:t>
            </a:r>
            <a:r>
              <a:rPr lang="en-US" sz="2400" i="1" dirty="0"/>
              <a:t>n</a:t>
            </a:r>
            <a:r>
              <a:rPr lang="en-US" sz="2400" dirty="0"/>
              <a:t> = 40 ≥ 30.)</a:t>
            </a:r>
          </a:p>
        </p:txBody>
      </p:sp>
    </p:spTree>
    <p:extLst>
      <p:ext uri="{BB962C8B-B14F-4D97-AF65-F5344CB8AC3E}">
        <p14:creationId xmlns:p14="http://schemas.microsoft.com/office/powerpoint/2010/main" val="152559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001000" cy="1097280"/>
          </a:xfrm>
        </p:spPr>
        <p:txBody>
          <a:bodyPr/>
          <a:lstStyle/>
          <a:p>
            <a:r>
              <a:rPr lang="en-US" altLang="en-US" sz="3600" dirty="0">
                <a:latin typeface="+mj-lt"/>
              </a:rPr>
              <a:t>Example: Finding the Margin of Error </a:t>
            </a:r>
            <a:r>
              <a:rPr lang="en-US" altLang="en-US" sz="2000" b="0" dirty="0">
                <a:latin typeface="+mj-lt"/>
              </a:rPr>
              <a:t>(3 of 3)</a:t>
            </a:r>
            <a:endParaRPr lang="en-US" sz="2000" b="0" dirty="0">
              <a:latin typeface="+mj-lt"/>
            </a:endParaRPr>
          </a:p>
        </p:txBody>
      </p:sp>
      <p:pic>
        <p:nvPicPr>
          <p:cNvPr id="5" name="Picture 4" descr="E = z c times fraction sigma over square root of n = approximately 1.96 times fraction 7.9 over square root of 40 = approximately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566" y="1752600"/>
            <a:ext cx="2028267" cy="2028267"/>
          </a:xfrm>
          <a:prstGeom prst="rect">
            <a:avLst/>
          </a:prstGeom>
        </p:spPr>
      </p:pic>
      <p:sp>
        <p:nvSpPr>
          <p:cNvPr id="3" name="Content Placeholder 2"/>
          <p:cNvSpPr>
            <a:spLocks noGrp="1"/>
          </p:cNvSpPr>
          <p:nvPr>
            <p:ph idx="1"/>
          </p:nvPr>
        </p:nvSpPr>
        <p:spPr>
          <a:xfrm>
            <a:off x="457200" y="4419600"/>
            <a:ext cx="8229600" cy="838200"/>
          </a:xfrm>
        </p:spPr>
        <p:txBody>
          <a:bodyPr/>
          <a:lstStyle/>
          <a:p>
            <a:pPr marL="0" indent="0">
              <a:buNone/>
            </a:pPr>
            <a:r>
              <a:rPr lang="en-US" sz="2600" dirty="0"/>
              <a:t>You are 95% confident that the margin of error for the population mean is about 2.4 hours.</a:t>
            </a:r>
          </a:p>
        </p:txBody>
      </p:sp>
    </p:spTree>
    <p:extLst>
      <p:ext uri="{BB962C8B-B14F-4D97-AF65-F5344CB8AC3E}">
        <p14:creationId xmlns:p14="http://schemas.microsoft.com/office/powerpoint/2010/main" val="93517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Confidence Intervals for the Population Mean</a:t>
            </a:r>
          </a:p>
        </p:txBody>
      </p:sp>
      <p:pic>
        <p:nvPicPr>
          <p:cNvPr id="4" name="Picture 3" descr="A c-confidence interval for the population mean mu: x bar minus E is less than mu is less than x bar + E where E = z c times fraction sigma over square root of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46" y="1674898"/>
            <a:ext cx="8360723" cy="1309184"/>
          </a:xfrm>
          <a:prstGeom prst="rect">
            <a:avLst/>
          </a:prstGeom>
        </p:spPr>
      </p:pic>
      <p:sp>
        <p:nvSpPr>
          <p:cNvPr id="3" name="Content Placeholder 2"/>
          <p:cNvSpPr>
            <a:spLocks noGrp="1"/>
          </p:cNvSpPr>
          <p:nvPr>
            <p:ph idx="1"/>
          </p:nvPr>
        </p:nvSpPr>
        <p:spPr>
          <a:xfrm>
            <a:off x="457200" y="3200400"/>
            <a:ext cx="8356069" cy="1179759"/>
          </a:xfrm>
        </p:spPr>
        <p:txBody>
          <a:bodyPr/>
          <a:lstStyle/>
          <a:p>
            <a:r>
              <a:rPr lang="en-US" sz="2600" dirty="0"/>
              <a:t>The probability that the confidence interval contains </a:t>
            </a:r>
            <a:r>
              <a:rPr lang="el-GR" sz="2600" i="1" dirty="0">
                <a:sym typeface="Symbol" panose="05050102010706020507" pitchFamily="18" charset="2"/>
              </a:rPr>
              <a:t>μ</a:t>
            </a:r>
            <a:r>
              <a:rPr lang="en-US" sz="2600" i="1" dirty="0">
                <a:sym typeface="Symbol" panose="05050102010706020507" pitchFamily="18" charset="2"/>
              </a:rPr>
              <a:t> </a:t>
            </a:r>
            <a:r>
              <a:rPr lang="en-US" sz="2600" dirty="0">
                <a:sym typeface="Symbol" panose="05050102010706020507" pitchFamily="18" charset="2"/>
              </a:rPr>
              <a:t>is </a:t>
            </a:r>
            <a:r>
              <a:rPr lang="en-US" sz="2600" i="1" dirty="0">
                <a:sym typeface="Symbol" panose="05050102010706020507" pitchFamily="18" charset="2"/>
              </a:rPr>
              <a:t>c</a:t>
            </a:r>
            <a:r>
              <a:rPr lang="en-US" sz="2600" dirty="0">
                <a:sym typeface="Symbol" panose="05050102010706020507" pitchFamily="18" charset="2"/>
              </a:rPr>
              <a:t>, assuming that the estimation process is repeated a large number of times.</a:t>
            </a:r>
            <a:endParaRPr lang="en-US" sz="2600" dirty="0"/>
          </a:p>
        </p:txBody>
      </p:sp>
    </p:spTree>
    <p:extLst>
      <p:ext uri="{BB962C8B-B14F-4D97-AF65-F5344CB8AC3E}">
        <p14:creationId xmlns:p14="http://schemas.microsoft.com/office/powerpoint/2010/main" val="38574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sz="3600" dirty="0">
                <a:latin typeface="+mj-lt"/>
              </a:rPr>
              <a:t>Constructing Confidence Intervals for </a:t>
            </a:r>
            <a:r>
              <a:rPr lang="el-GR" sz="3600" i="1" dirty="0">
                <a:latin typeface="+mj-lt"/>
              </a:rPr>
              <a:t>μ</a:t>
            </a:r>
            <a:r>
              <a:rPr lang="en-US" sz="3600" i="1" dirty="0">
                <a:latin typeface="+mj-lt"/>
              </a:rPr>
              <a:t> </a:t>
            </a:r>
            <a:r>
              <a:rPr lang="en-US" sz="2000" b="0" dirty="0">
                <a:latin typeface="+mj-lt"/>
              </a:rPr>
              <a:t>(1 of 2)</a:t>
            </a:r>
            <a:endParaRPr lang="en-US" sz="2000" dirty="0">
              <a:latin typeface="+mj-lt"/>
            </a:endParaRPr>
          </a:p>
        </p:txBody>
      </p:sp>
      <p:sp>
        <p:nvSpPr>
          <p:cNvPr id="3" name="Content Placeholder 2"/>
          <p:cNvSpPr>
            <a:spLocks noGrp="1"/>
          </p:cNvSpPr>
          <p:nvPr>
            <p:ph idx="1"/>
          </p:nvPr>
        </p:nvSpPr>
        <p:spPr>
          <a:xfrm>
            <a:off x="457200" y="1600201"/>
            <a:ext cx="8153400" cy="380999"/>
          </a:xfrm>
        </p:spPr>
        <p:txBody>
          <a:bodyPr/>
          <a:lstStyle/>
          <a:p>
            <a:pPr marL="0" indent="0">
              <a:buNone/>
            </a:pPr>
            <a:r>
              <a:rPr lang="en-US" sz="2200" dirty="0"/>
              <a:t>Finding a Confidence Interval for a Population Mean (</a:t>
            </a:r>
            <a:r>
              <a:rPr lang="el-GR" sz="2200" i="1" dirty="0">
                <a:sym typeface="Symbol" panose="05050102010706020507" pitchFamily="18" charset="2"/>
              </a:rPr>
              <a:t>σ</a:t>
            </a:r>
            <a:r>
              <a:rPr lang="en-US" sz="2200" i="1" dirty="0">
                <a:sym typeface="Symbol" panose="05050102010706020507" pitchFamily="18" charset="2"/>
              </a:rPr>
              <a:t> </a:t>
            </a:r>
            <a:r>
              <a:rPr lang="en-US" sz="2200" dirty="0">
                <a:sym typeface="Symbol" panose="05050102010706020507" pitchFamily="18" charset="2"/>
              </a:rPr>
              <a:t>Known)</a:t>
            </a:r>
            <a:endParaRPr lang="en-US" sz="2200" dirty="0"/>
          </a:p>
        </p:txBody>
      </p:sp>
      <p:pic>
        <p:nvPicPr>
          <p:cNvPr id="4" name="Picture 3" descr="A table lists corresponding words and symbols. 1. Verify that sigma known, sample is random, and either the population is normally distributed or n is greater than 30. 2. Find the sample statistics n and x bar: x bar = fraction sigma x over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61" y="2200705"/>
            <a:ext cx="8161690" cy="2955560"/>
          </a:xfrm>
          <a:prstGeom prst="rect">
            <a:avLst/>
          </a:prstGeom>
        </p:spPr>
      </p:pic>
    </p:spTree>
    <p:extLst>
      <p:ext uri="{BB962C8B-B14F-4D97-AF65-F5344CB8AC3E}">
        <p14:creationId xmlns:p14="http://schemas.microsoft.com/office/powerpoint/2010/main" val="216091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467600" cy="1097280"/>
          </a:xfrm>
        </p:spPr>
        <p:txBody>
          <a:bodyPr/>
          <a:lstStyle/>
          <a:p>
            <a:r>
              <a:rPr lang="en-US" sz="3600" dirty="0">
                <a:latin typeface="+mj-lt"/>
              </a:rPr>
              <a:t>Constructing Confidence Intervals for </a:t>
            </a:r>
            <a:r>
              <a:rPr lang="el-GR" sz="3600" i="1" dirty="0">
                <a:latin typeface="+mj-lt"/>
              </a:rPr>
              <a:t>μ</a:t>
            </a:r>
            <a:r>
              <a:rPr lang="en-US" sz="3600" dirty="0">
                <a:latin typeface="+mj-lt"/>
              </a:rPr>
              <a:t> </a:t>
            </a:r>
            <a:r>
              <a:rPr lang="en-US" sz="2000" b="0" dirty="0">
                <a:latin typeface="+mj-lt"/>
              </a:rPr>
              <a:t>(2 of 2)</a:t>
            </a:r>
            <a:endParaRPr lang="en-US" sz="2000" dirty="0">
              <a:latin typeface="+mj-lt"/>
            </a:endParaRPr>
          </a:p>
        </p:txBody>
      </p:sp>
      <p:pic>
        <p:nvPicPr>
          <p:cNvPr id="3" name="Picture 2" descr="A table lists corresponding words and symbols. 3. Find the critical value z c that corresponds to the given level of confidence: se table 4, appendix B. 4. Find the margin of error E: E = z c times fraction sigma over square root of n. 5. Find the left and right endpoints and form the confidence interval: left endpoint x bar minus E, right endpoint x bar + E, interval x bar minus E is less than mu is less than x bar + 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26" y="2202845"/>
            <a:ext cx="8127540" cy="3834254"/>
          </a:xfrm>
          <a:prstGeom prst="rect">
            <a:avLst/>
          </a:prstGeom>
        </p:spPr>
      </p:pic>
    </p:spTree>
    <p:extLst>
      <p:ext uri="{BB962C8B-B14F-4D97-AF65-F5344CB8AC3E}">
        <p14:creationId xmlns:p14="http://schemas.microsoft.com/office/powerpoint/2010/main" val="133242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Outline</a:t>
            </a:r>
          </a:p>
        </p:txBody>
      </p:sp>
      <p:sp>
        <p:nvSpPr>
          <p:cNvPr id="3" name="Content Placeholder 2"/>
          <p:cNvSpPr>
            <a:spLocks noGrp="1"/>
          </p:cNvSpPr>
          <p:nvPr>
            <p:ph idx="1"/>
          </p:nvPr>
        </p:nvSpPr>
        <p:spPr/>
        <p:txBody>
          <a:bodyPr/>
          <a:lstStyle/>
          <a:p>
            <a:pPr marL="649224" indent="-649224">
              <a:buSzPct val="100000"/>
              <a:buNone/>
            </a:pPr>
            <a:r>
              <a:rPr lang="en-US" sz="2600" dirty="0">
                <a:solidFill>
                  <a:srgbClr val="007FA3"/>
                </a:solidFill>
              </a:rPr>
              <a:t>6.1</a:t>
            </a:r>
            <a:r>
              <a:rPr lang="en-US" sz="2600" dirty="0"/>
              <a:t> Confidence Intervals for the Mean (</a:t>
            </a:r>
            <a:r>
              <a:rPr lang="en-US" sz="2600" i="1" dirty="0">
                <a:sym typeface="Symbol" panose="05050102010706020507" pitchFamily="18" charset="2"/>
              </a:rPr>
              <a:t></a:t>
            </a:r>
            <a:r>
              <a:rPr lang="en-US" sz="2600" dirty="0">
                <a:sym typeface="Symbol" panose="05050102010706020507" pitchFamily="18" charset="2"/>
              </a:rPr>
              <a:t> Known</a:t>
            </a:r>
            <a:r>
              <a:rPr lang="en-US" sz="2600" dirty="0"/>
              <a:t>)</a:t>
            </a:r>
          </a:p>
          <a:p>
            <a:pPr marL="649224" indent="-649224">
              <a:buSzPct val="100000"/>
              <a:buNone/>
            </a:pPr>
            <a:r>
              <a:rPr lang="en-US" sz="2600" dirty="0">
                <a:solidFill>
                  <a:srgbClr val="007FA3"/>
                </a:solidFill>
              </a:rPr>
              <a:t>6.2</a:t>
            </a:r>
            <a:r>
              <a:rPr lang="en-US" sz="2600" dirty="0"/>
              <a:t> Confidence Intervals for the Mean (</a:t>
            </a:r>
            <a:r>
              <a:rPr lang="en-US" sz="2600" i="1" dirty="0">
                <a:sym typeface="Symbol" panose="05050102010706020507" pitchFamily="18" charset="2"/>
              </a:rPr>
              <a:t></a:t>
            </a:r>
            <a:r>
              <a:rPr lang="en-US" sz="2600" dirty="0">
                <a:sym typeface="Symbol" panose="05050102010706020507" pitchFamily="18" charset="2"/>
              </a:rPr>
              <a:t> Unknown</a:t>
            </a:r>
            <a:r>
              <a:rPr lang="en-US" sz="2600" dirty="0"/>
              <a:t>)</a:t>
            </a:r>
          </a:p>
          <a:p>
            <a:pPr marL="649224" indent="-649224">
              <a:buSzPct val="100000"/>
              <a:buNone/>
            </a:pPr>
            <a:r>
              <a:rPr lang="en-US" sz="2600" dirty="0">
                <a:solidFill>
                  <a:srgbClr val="007FA3"/>
                </a:solidFill>
              </a:rPr>
              <a:t>6.3</a:t>
            </a:r>
            <a:r>
              <a:rPr lang="en-US" sz="2600" dirty="0"/>
              <a:t> Confidence Intervals for Population Proportions</a:t>
            </a:r>
          </a:p>
          <a:p>
            <a:pPr marL="574675" indent="-574675">
              <a:buSzPct val="100000"/>
              <a:buNone/>
            </a:pPr>
            <a:r>
              <a:rPr lang="en-US" sz="2600" dirty="0">
                <a:solidFill>
                  <a:srgbClr val="007FA3"/>
                </a:solidFill>
              </a:rPr>
              <a:t>6.4</a:t>
            </a:r>
            <a:r>
              <a:rPr lang="en-US" sz="2600" dirty="0"/>
              <a:t> Confidence Intervals for Variance and Standard Deviation</a:t>
            </a:r>
          </a:p>
        </p:txBody>
      </p:sp>
    </p:spTree>
    <p:extLst>
      <p:ext uri="{BB962C8B-B14F-4D97-AF65-F5344CB8AC3E}">
        <p14:creationId xmlns:p14="http://schemas.microsoft.com/office/powerpoint/2010/main" val="3052120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altLang="en-US" sz="3600" dirty="0">
                <a:latin typeface="+mj-lt"/>
              </a:rPr>
              <a:t>Example 1: Constructing a Confidence Interval </a:t>
            </a:r>
            <a:r>
              <a:rPr lang="en-US" sz="2000" b="0" dirty="0">
                <a:latin typeface="+mj-lt"/>
              </a:rPr>
              <a:t>(1 of 2)</a:t>
            </a:r>
            <a:endParaRPr lang="en-US" sz="2000" dirty="0">
              <a:latin typeface="+mj-lt"/>
            </a:endParaRPr>
          </a:p>
        </p:txBody>
      </p:sp>
      <p:sp>
        <p:nvSpPr>
          <p:cNvPr id="3" name="Content Placeholder 2"/>
          <p:cNvSpPr>
            <a:spLocks noGrp="1"/>
          </p:cNvSpPr>
          <p:nvPr>
            <p:ph idx="1"/>
          </p:nvPr>
        </p:nvSpPr>
        <p:spPr>
          <a:xfrm>
            <a:off x="457200" y="1600201"/>
            <a:ext cx="8229600" cy="838200"/>
          </a:xfrm>
        </p:spPr>
        <p:txBody>
          <a:bodyPr/>
          <a:lstStyle/>
          <a:p>
            <a:pPr marL="0" indent="0">
              <a:buNone/>
            </a:pPr>
            <a:r>
              <a:rPr lang="en-US" sz="2600" dirty="0"/>
              <a:t>Construct a 95% confidence interval for the mean number of friends for all users of the website.</a:t>
            </a:r>
            <a:endParaRPr lang="en-US" sz="2400" dirty="0">
              <a:cs typeface="Arial" charset="0"/>
            </a:endParaRPr>
          </a:p>
        </p:txBody>
      </p:sp>
      <p:pic>
        <p:nvPicPr>
          <p:cNvPr id="9" name="Picture 8" descr="Solution: Recall x bar = 130.8 and E = 16.4. Left endpoint: x bar minus E = 130.8 minus 16.4 = 114.4. Right endpoint: x bar + E = 130.8 + 16.4 = 147.2. 114.4 is less than mu is less than 14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25950"/>
            <a:ext cx="6519429" cy="3137646"/>
          </a:xfrm>
          <a:prstGeom prst="rect">
            <a:avLst/>
          </a:prstGeom>
        </p:spPr>
      </p:pic>
    </p:spTree>
    <p:extLst>
      <p:ext uri="{BB962C8B-B14F-4D97-AF65-F5344CB8AC3E}">
        <p14:creationId xmlns:p14="http://schemas.microsoft.com/office/powerpoint/2010/main" val="341423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458200" cy="1097280"/>
          </a:xfrm>
        </p:spPr>
        <p:txBody>
          <a:bodyPr/>
          <a:lstStyle/>
          <a:p>
            <a:r>
              <a:rPr lang="en-US" altLang="en-US" sz="3600" dirty="0">
                <a:latin typeface="+mj-lt"/>
              </a:rPr>
              <a:t>Example 1: Constructing a Confidence Interval </a:t>
            </a:r>
            <a:r>
              <a:rPr lang="en-US" sz="2000" b="0" dirty="0">
                <a:latin typeface="+mj-lt"/>
              </a:rPr>
              <a:t>(2 of 2)</a:t>
            </a:r>
            <a:endParaRPr lang="en-US" sz="2000" dirty="0">
              <a:latin typeface="+mj-lt"/>
            </a:endParaRPr>
          </a:p>
        </p:txBody>
      </p:sp>
      <p:pic>
        <p:nvPicPr>
          <p:cNvPr id="2" name="Picture 1" descr="14.4 is less than mu is less than 147.2 is plotted as a number line x shaded between 114.4 and 147.2 with 130.8 in the cen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905000"/>
            <a:ext cx="5313533" cy="1771177"/>
          </a:xfrm>
          <a:prstGeom prst="rect">
            <a:avLst/>
          </a:prstGeom>
        </p:spPr>
      </p:pic>
      <p:sp>
        <p:nvSpPr>
          <p:cNvPr id="3" name="Content Placeholder 2"/>
          <p:cNvSpPr>
            <a:spLocks noGrp="1"/>
          </p:cNvSpPr>
          <p:nvPr>
            <p:ph idx="1"/>
          </p:nvPr>
        </p:nvSpPr>
        <p:spPr>
          <a:xfrm>
            <a:off x="457200" y="4191000"/>
            <a:ext cx="8229600" cy="762000"/>
          </a:xfrm>
        </p:spPr>
        <p:txBody>
          <a:bodyPr/>
          <a:lstStyle/>
          <a:p>
            <a:pPr marL="0" indent="0">
              <a:buNone/>
            </a:pPr>
            <a:r>
              <a:rPr lang="en-US" sz="2600" dirty="0"/>
              <a:t>With 95% confidence, you can say that the population mean number of friends is between 114.4 and 147.2.</a:t>
            </a:r>
          </a:p>
        </p:txBody>
      </p:sp>
    </p:spTree>
    <p:extLst>
      <p:ext uri="{BB962C8B-B14F-4D97-AF65-F5344CB8AC3E}">
        <p14:creationId xmlns:p14="http://schemas.microsoft.com/office/powerpoint/2010/main" val="4333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458200" cy="1097280"/>
          </a:xfrm>
        </p:spPr>
        <p:txBody>
          <a:bodyPr/>
          <a:lstStyle/>
          <a:p>
            <a:r>
              <a:rPr lang="en-US" altLang="en-US" sz="3600" dirty="0">
                <a:latin typeface="+mj-lt"/>
              </a:rPr>
              <a:t>Example 2: Constructing a Confidence Interval </a:t>
            </a:r>
            <a:r>
              <a:rPr lang="en-US" sz="2000" b="0" dirty="0">
                <a:latin typeface="+mj-lt"/>
              </a:rPr>
              <a:t>(1 of 4)</a:t>
            </a:r>
            <a:endParaRPr lang="en-US" sz="2000" dirty="0">
              <a:latin typeface="+mj-lt"/>
            </a:endParaRPr>
          </a:p>
        </p:txBody>
      </p:sp>
      <p:sp>
        <p:nvSpPr>
          <p:cNvPr id="3" name="Content Placeholder 2"/>
          <p:cNvSpPr>
            <a:spLocks noGrp="1"/>
          </p:cNvSpPr>
          <p:nvPr>
            <p:ph idx="1"/>
          </p:nvPr>
        </p:nvSpPr>
        <p:spPr>
          <a:xfrm>
            <a:off x="457200" y="1600201"/>
            <a:ext cx="8229600" cy="2819400"/>
          </a:xfrm>
        </p:spPr>
        <p:txBody>
          <a:bodyPr/>
          <a:lstStyle/>
          <a:p>
            <a:pPr marL="0" indent="0">
              <a:buNone/>
            </a:pPr>
            <a:r>
              <a:rPr lang="en-US" sz="2600" dirty="0"/>
              <a:t>A college admissions director wishes to estimate the mean age of all students currently enrolled. In a random sample of 20 students, the mean age is found to be 22.9 years. From past studies, the standard deviation is  known to be 1.5 years, and the population is normally distributed. Construct a 90% confidence interval of the population mean age.</a:t>
            </a:r>
          </a:p>
        </p:txBody>
      </p:sp>
      <p:pic>
        <p:nvPicPr>
          <p:cNvPr id="4" name="Picture 12" descr="A cartoon depicts college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436077"/>
            <a:ext cx="3169256" cy="186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14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458200" cy="1097280"/>
          </a:xfrm>
        </p:spPr>
        <p:txBody>
          <a:bodyPr/>
          <a:lstStyle/>
          <a:p>
            <a:r>
              <a:rPr lang="en-US" altLang="en-US" sz="3600" dirty="0">
                <a:latin typeface="+mj-lt"/>
              </a:rPr>
              <a:t>Example 2: Constructing a Confidence Interval </a:t>
            </a:r>
            <a:r>
              <a:rPr lang="en-US" sz="2000" b="0" dirty="0">
                <a:latin typeface="+mj-lt"/>
              </a:rPr>
              <a:t>(2 of 4)</a:t>
            </a:r>
            <a:endParaRPr lang="en-US" sz="2000" dirty="0">
              <a:latin typeface="+mj-lt"/>
            </a:endParaRPr>
          </a:p>
        </p:txBody>
      </p:sp>
      <p:sp>
        <p:nvSpPr>
          <p:cNvPr id="3" name="Content Placeholder 2"/>
          <p:cNvSpPr>
            <a:spLocks noGrp="1"/>
          </p:cNvSpPr>
          <p:nvPr>
            <p:ph idx="1"/>
          </p:nvPr>
        </p:nvSpPr>
        <p:spPr>
          <a:xfrm>
            <a:off x="457200" y="1600200"/>
            <a:ext cx="8229600" cy="990599"/>
          </a:xfrm>
        </p:spPr>
        <p:txBody>
          <a:bodyPr/>
          <a:lstStyle/>
          <a:p>
            <a:pPr marL="0" indent="0">
              <a:buNone/>
            </a:pPr>
            <a:r>
              <a:rPr lang="en-US" sz="2800" b="1" dirty="0"/>
              <a:t>Solution</a:t>
            </a:r>
          </a:p>
          <a:p>
            <a:r>
              <a:rPr lang="en-US" sz="2600" dirty="0"/>
              <a:t>First find the critical values</a:t>
            </a:r>
          </a:p>
        </p:txBody>
      </p:sp>
      <p:pic>
        <p:nvPicPr>
          <p:cNvPr id="4" name="Picture 3" descr="A standard normal distribution has area c = 0.90 between negative z c = negative 1.645 and z c = 1.645, with tails one-half, 1 minus c = 0.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366" y="3064426"/>
            <a:ext cx="7089268" cy="2955374"/>
          </a:xfrm>
          <a:prstGeom prst="rect">
            <a:avLst/>
          </a:prstGeom>
        </p:spPr>
      </p:pic>
    </p:spTree>
    <p:extLst>
      <p:ext uri="{BB962C8B-B14F-4D97-AF65-F5344CB8AC3E}">
        <p14:creationId xmlns:p14="http://schemas.microsoft.com/office/powerpoint/2010/main" val="205468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458200" cy="1097280"/>
          </a:xfrm>
        </p:spPr>
        <p:txBody>
          <a:bodyPr/>
          <a:lstStyle/>
          <a:p>
            <a:r>
              <a:rPr lang="en-US" altLang="en-US" sz="3600" dirty="0">
                <a:latin typeface="+mj-lt"/>
              </a:rPr>
              <a:t>Example 2: Constructing a Confidence Interval </a:t>
            </a:r>
            <a:r>
              <a:rPr lang="en-US" sz="2000" b="0" dirty="0">
                <a:latin typeface="+mj-lt"/>
              </a:rPr>
              <a:t>(3 of 4)</a:t>
            </a:r>
            <a:endParaRPr lang="en-US" sz="2000" dirty="0">
              <a:latin typeface="+mj-lt"/>
            </a:endParaRPr>
          </a:p>
        </p:txBody>
      </p:sp>
      <p:pic>
        <p:nvPicPr>
          <p:cNvPr id="9" name="Picture 8" descr="Margin of error: E = z c times fraction sigma over square root of n = 1.645 times fraction 1.5 over square root of 20 = approximately 0.6. Confidence interval: left endpoint: x bar minus E = approximately 22.9 minus 0.6 = 22.3; right endpoint: x bar + E = approximately 22.9 + 0.6 = 23.5. 22.3 is less than mu is less than 2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87" y="1688257"/>
            <a:ext cx="6823313" cy="4482601"/>
          </a:xfrm>
          <a:prstGeom prst="rect">
            <a:avLst/>
          </a:prstGeom>
        </p:spPr>
      </p:pic>
    </p:spTree>
    <p:extLst>
      <p:ext uri="{BB962C8B-B14F-4D97-AF65-F5344CB8AC3E}">
        <p14:creationId xmlns:p14="http://schemas.microsoft.com/office/powerpoint/2010/main" val="585563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458200" cy="1097280"/>
          </a:xfrm>
        </p:spPr>
        <p:txBody>
          <a:bodyPr/>
          <a:lstStyle/>
          <a:p>
            <a:r>
              <a:rPr lang="en-US" altLang="en-US" sz="3600" dirty="0">
                <a:latin typeface="+mj-lt"/>
              </a:rPr>
              <a:t>Example 2: Constructing a Confidence Interval </a:t>
            </a:r>
            <a:r>
              <a:rPr lang="en-US" sz="2000" b="0" dirty="0">
                <a:latin typeface="+mj-lt"/>
              </a:rPr>
              <a:t>(4 of 4)</a:t>
            </a:r>
            <a:endParaRPr lang="en-US" sz="2000" dirty="0">
              <a:latin typeface="+mj-lt"/>
            </a:endParaRPr>
          </a:p>
        </p:txBody>
      </p:sp>
      <p:pic>
        <p:nvPicPr>
          <p:cNvPr id="16" name="Picture 5" descr="22.3 is less than mu is less than 23.5 is plotted as a point estimate shaded on a number line between x bar minus E at 22.3 and x bar + E at 23.5, with x bar in the middle at 2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09" y="1689229"/>
            <a:ext cx="6383609" cy="2136923"/>
          </a:xfrm>
          <a:prstGeom prst="rect">
            <a:avLst/>
          </a:prstGeom>
        </p:spPr>
      </p:pic>
      <p:sp>
        <p:nvSpPr>
          <p:cNvPr id="3" name="Content Placeholder 2"/>
          <p:cNvSpPr>
            <a:spLocks noGrp="1"/>
          </p:cNvSpPr>
          <p:nvPr>
            <p:ph idx="1"/>
          </p:nvPr>
        </p:nvSpPr>
        <p:spPr>
          <a:xfrm>
            <a:off x="457200" y="4495800"/>
            <a:ext cx="8229600" cy="838200"/>
          </a:xfrm>
        </p:spPr>
        <p:txBody>
          <a:bodyPr/>
          <a:lstStyle/>
          <a:p>
            <a:pPr marL="0" indent="0">
              <a:buNone/>
            </a:pPr>
            <a:r>
              <a:rPr lang="en-US" sz="2600" dirty="0">
                <a:cs typeface="Arial" charset="0"/>
              </a:rPr>
              <a:t>With 90% confidence, you can say that the mean age of all the students is between 22.3 and 23.5 years.</a:t>
            </a:r>
            <a:endParaRPr lang="en-US" sz="2600" dirty="0"/>
          </a:p>
        </p:txBody>
      </p:sp>
    </p:spTree>
    <p:extLst>
      <p:ext uri="{BB962C8B-B14F-4D97-AF65-F5344CB8AC3E}">
        <p14:creationId xmlns:p14="http://schemas.microsoft.com/office/powerpoint/2010/main" val="612088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Interpreting the Results </a:t>
            </a:r>
            <a:r>
              <a:rPr lang="en-US" sz="2000" b="0" dirty="0">
                <a:latin typeface="+mj-lt"/>
              </a:rPr>
              <a:t>(1 of 2)</a:t>
            </a:r>
          </a:p>
        </p:txBody>
      </p:sp>
      <p:sp>
        <p:nvSpPr>
          <p:cNvPr id="3" name="Content Placeholder 2"/>
          <p:cNvSpPr>
            <a:spLocks noGrp="1"/>
          </p:cNvSpPr>
          <p:nvPr>
            <p:ph idx="1"/>
          </p:nvPr>
        </p:nvSpPr>
        <p:spPr/>
        <p:txBody>
          <a:bodyPr/>
          <a:lstStyle/>
          <a:p>
            <a:r>
              <a:rPr lang="el-GR" sz="2600" i="1" dirty="0"/>
              <a:t>μ</a:t>
            </a:r>
            <a:r>
              <a:rPr lang="en-US" sz="2600" dirty="0"/>
              <a:t> is a fixed number. It is either in the confidence interval or not.</a:t>
            </a:r>
          </a:p>
          <a:p>
            <a:r>
              <a:rPr lang="en-US" sz="2600" b="1" dirty="0"/>
              <a:t>Incorrect: </a:t>
            </a:r>
            <a:r>
              <a:rPr lang="en-US" altLang="en-US" sz="2600" dirty="0"/>
              <a:t>“</a:t>
            </a:r>
            <a:r>
              <a:rPr lang="en-US" sz="2600" dirty="0"/>
              <a:t>There is a 90% probability that the actual mean is in the interval (22.3, 23.5).</a:t>
            </a:r>
            <a:r>
              <a:rPr lang="en-US" altLang="en-US" sz="2600" dirty="0"/>
              <a:t>”</a:t>
            </a:r>
            <a:endParaRPr lang="en-US" sz="2600" dirty="0"/>
          </a:p>
          <a:p>
            <a:r>
              <a:rPr lang="en-US" sz="2600" b="1" dirty="0"/>
              <a:t>Correct:</a:t>
            </a:r>
            <a:r>
              <a:rPr lang="en-US" sz="2600" dirty="0"/>
              <a:t> </a:t>
            </a:r>
            <a:r>
              <a:rPr lang="en-US" altLang="en-US" sz="2600" dirty="0"/>
              <a:t>“</a:t>
            </a:r>
            <a:r>
              <a:rPr lang="en-US" sz="2600" dirty="0"/>
              <a:t>If a large number of samples is collected and a confidence interval is created for each sample, approximately 90% of these intervals will contain </a:t>
            </a:r>
            <a:r>
              <a:rPr lang="el-GR" sz="2600" i="1" dirty="0"/>
              <a:t>μ</a:t>
            </a:r>
            <a:r>
              <a:rPr lang="en-US" sz="2600" dirty="0"/>
              <a:t>.</a:t>
            </a:r>
          </a:p>
        </p:txBody>
      </p:sp>
    </p:spTree>
    <p:extLst>
      <p:ext uri="{BB962C8B-B14F-4D97-AF65-F5344CB8AC3E}">
        <p14:creationId xmlns:p14="http://schemas.microsoft.com/office/powerpoint/2010/main" val="105761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Interpreting the Results </a:t>
            </a:r>
            <a:r>
              <a:rPr lang="en-US" sz="2000" b="0" dirty="0">
                <a:latin typeface="+mj-lt"/>
              </a:rPr>
              <a:t>(2 of 2)</a:t>
            </a:r>
          </a:p>
        </p:txBody>
      </p:sp>
      <p:sp>
        <p:nvSpPr>
          <p:cNvPr id="3" name="Content Placeholder 2"/>
          <p:cNvSpPr>
            <a:spLocks noGrp="1"/>
          </p:cNvSpPr>
          <p:nvPr>
            <p:ph idx="1"/>
          </p:nvPr>
        </p:nvSpPr>
        <p:spPr>
          <a:xfrm>
            <a:off x="457199" y="1600201"/>
            <a:ext cx="4191001" cy="2590800"/>
          </a:xfrm>
        </p:spPr>
        <p:txBody>
          <a:bodyPr/>
          <a:lstStyle/>
          <a:p>
            <a:pPr marL="0" indent="0">
              <a:buNone/>
            </a:pPr>
            <a:r>
              <a:rPr lang="en-US" sz="2600" dirty="0"/>
              <a:t>The horizontal segments represent 90% confidence intervals for different samples of the same size. In the long run, 9 of every 10 such intervals will  contain </a:t>
            </a:r>
            <a:r>
              <a:rPr lang="el-GR" sz="2600" i="1" dirty="0">
                <a:cs typeface="Times New Roman" panose="02020603050405020304" pitchFamily="18" charset="0"/>
              </a:rPr>
              <a:t>μ</a:t>
            </a:r>
            <a:r>
              <a:rPr lang="en-US" sz="2600" dirty="0">
                <a:cs typeface="Times New Roman" panose="02020603050405020304" pitchFamily="18" charset="0"/>
              </a:rPr>
              <a:t>.</a:t>
            </a:r>
            <a:endParaRPr lang="en-US" sz="2600" dirty="0"/>
          </a:p>
        </p:txBody>
      </p:sp>
      <p:pic>
        <p:nvPicPr>
          <p:cNvPr id="4" name="Picture 3" descr="Above a number line, ten horizontal lines are plotted, nine passing over vertical line m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600201"/>
            <a:ext cx="3410913" cy="3194201"/>
          </a:xfrm>
          <a:prstGeom prst="rect">
            <a:avLst/>
          </a:prstGeom>
        </p:spPr>
      </p:pic>
    </p:spTree>
    <p:extLst>
      <p:ext uri="{BB962C8B-B14F-4D97-AF65-F5344CB8AC3E}">
        <p14:creationId xmlns:p14="http://schemas.microsoft.com/office/powerpoint/2010/main" val="2792863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Sample Size</a:t>
            </a:r>
          </a:p>
        </p:txBody>
      </p:sp>
      <p:sp>
        <p:nvSpPr>
          <p:cNvPr id="3" name="Content Placeholder 2"/>
          <p:cNvSpPr>
            <a:spLocks noGrp="1"/>
          </p:cNvSpPr>
          <p:nvPr>
            <p:ph idx="1"/>
          </p:nvPr>
        </p:nvSpPr>
        <p:spPr>
          <a:xfrm>
            <a:off x="457200" y="1600201"/>
            <a:ext cx="8229600" cy="1219200"/>
          </a:xfrm>
        </p:spPr>
        <p:txBody>
          <a:bodyPr/>
          <a:lstStyle/>
          <a:p>
            <a:r>
              <a:rPr lang="en-US" sz="2600" dirty="0"/>
              <a:t>Given a </a:t>
            </a:r>
            <a:r>
              <a:rPr lang="en-US" sz="2600" i="1" dirty="0"/>
              <a:t>c</a:t>
            </a:r>
            <a:r>
              <a:rPr lang="en-US" sz="2600" dirty="0"/>
              <a:t>-confidence level and a margin of error </a:t>
            </a:r>
            <a:r>
              <a:rPr lang="en-US" sz="2600" i="1" dirty="0"/>
              <a:t>E</a:t>
            </a:r>
            <a:r>
              <a:rPr lang="en-US" sz="2600" dirty="0"/>
              <a:t>, the minimum sample size </a:t>
            </a:r>
            <a:r>
              <a:rPr lang="en-US" sz="2600" i="1" dirty="0"/>
              <a:t>n</a:t>
            </a:r>
            <a:r>
              <a:rPr lang="en-US" sz="2600" dirty="0"/>
              <a:t> needed to estimate</a:t>
            </a:r>
            <a:r>
              <a:rPr lang="en-US" sz="2600" dirty="0">
                <a:sym typeface="Arial" panose="020B0604020202020204" pitchFamily="34" charset="0"/>
              </a:rPr>
              <a:t> the population mean</a:t>
            </a:r>
            <a:r>
              <a:rPr lang="en-US" sz="2600" dirty="0"/>
              <a:t> </a:t>
            </a:r>
            <a:r>
              <a:rPr lang="en-US" sz="2600" i="1" dirty="0">
                <a:sym typeface="Symbol" panose="05050102010706020507" pitchFamily="18" charset="2"/>
              </a:rPr>
              <a:t></a:t>
            </a:r>
            <a:r>
              <a:rPr lang="en-US" sz="2600" dirty="0">
                <a:sym typeface="Arial" panose="020B0604020202020204" pitchFamily="34" charset="0"/>
              </a:rPr>
              <a:t> is</a:t>
            </a:r>
            <a:endParaRPr lang="en-US" sz="2600" dirty="0"/>
          </a:p>
        </p:txBody>
      </p:sp>
      <p:pic>
        <p:nvPicPr>
          <p:cNvPr id="5" name="Picture 4" descr="N = fraction z c times sigma over E, squared. If sigma is unknown, you can estimate it using s provided you have a preliminary sample with at least 30 memb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99" y="2971723"/>
            <a:ext cx="7876180" cy="2299481"/>
          </a:xfrm>
          <a:prstGeom prst="rect">
            <a:avLst/>
          </a:prstGeom>
        </p:spPr>
      </p:pic>
    </p:spTree>
    <p:extLst>
      <p:ext uri="{BB962C8B-B14F-4D97-AF65-F5344CB8AC3E}">
        <p14:creationId xmlns:p14="http://schemas.microsoft.com/office/powerpoint/2010/main" val="423602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Determining a Minimum Sample Size </a:t>
            </a:r>
            <a:r>
              <a:rPr lang="en-US" sz="2000" b="0" dirty="0">
                <a:latin typeface="+mj-lt"/>
              </a:rPr>
              <a:t>(1 of 3)</a:t>
            </a:r>
            <a:r>
              <a:rPr lang="en-US" altLang="en-US" sz="3600" dirty="0">
                <a:latin typeface="+mj-lt"/>
              </a:rPr>
              <a:t> </a:t>
            </a:r>
            <a:endParaRPr lang="en-US" sz="3600" dirty="0">
              <a:latin typeface="+mj-lt"/>
            </a:endParaRPr>
          </a:p>
        </p:txBody>
      </p:sp>
      <p:sp>
        <p:nvSpPr>
          <p:cNvPr id="3" name="Content Placeholder 2"/>
          <p:cNvSpPr>
            <a:spLocks noGrp="1"/>
          </p:cNvSpPr>
          <p:nvPr>
            <p:ph idx="1"/>
          </p:nvPr>
        </p:nvSpPr>
        <p:spPr/>
        <p:txBody>
          <a:bodyPr/>
          <a:lstStyle/>
          <a:p>
            <a:pPr marL="0" indent="0">
              <a:buNone/>
            </a:pPr>
            <a:r>
              <a:rPr lang="en-US" sz="2600" dirty="0"/>
              <a:t>You want to estimate the mean number of friends for all users of the website. How many users must be included in the sample if you want to be 95% confident that the sample mean is within seven friends of the population mean? Assume the sample standard deviation is about 53.0.</a:t>
            </a:r>
            <a:endParaRPr lang="en-US" sz="2800" b="1" dirty="0"/>
          </a:p>
        </p:txBody>
      </p:sp>
    </p:spTree>
    <p:extLst>
      <p:ext uri="{BB962C8B-B14F-4D97-AF65-F5344CB8AC3E}">
        <p14:creationId xmlns:p14="http://schemas.microsoft.com/office/powerpoint/2010/main" val="275423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rPr>
              <a:t>Section</a:t>
            </a:r>
            <a:r>
              <a:rPr lang="en-US" dirty="0">
                <a:latin typeface="+mj-lt"/>
              </a:rPr>
              <a:t> 6.1</a:t>
            </a:r>
          </a:p>
        </p:txBody>
      </p:sp>
      <p:sp>
        <p:nvSpPr>
          <p:cNvPr id="3" name="Subtitle 2"/>
          <p:cNvSpPr>
            <a:spLocks noGrp="1"/>
          </p:cNvSpPr>
          <p:nvPr>
            <p:ph type="subTitle" idx="1"/>
          </p:nvPr>
        </p:nvSpPr>
        <p:spPr>
          <a:xfrm>
            <a:off x="912340" y="3956364"/>
            <a:ext cx="7326313" cy="1758636"/>
          </a:xfrm>
        </p:spPr>
        <p:txBody>
          <a:bodyPr/>
          <a:lstStyle/>
          <a:p>
            <a:pPr algn="ctr">
              <a:defRPr/>
            </a:pPr>
            <a:r>
              <a:rPr lang="en-US" sz="3600" dirty="0"/>
              <a:t>Confidence Intervals for the Mean (</a:t>
            </a:r>
            <a:r>
              <a:rPr lang="en-US" altLang="en-US" sz="3600" i="1" dirty="0">
                <a:sym typeface="Symbol"/>
              </a:rPr>
              <a:t></a:t>
            </a:r>
            <a:r>
              <a:rPr lang="en-US" altLang="en-US" sz="3600" dirty="0">
                <a:sym typeface="Symbol"/>
              </a:rPr>
              <a:t> Known</a:t>
            </a:r>
            <a:r>
              <a:rPr lang="en-US" sz="3600" dirty="0"/>
              <a:t>)</a:t>
            </a:r>
          </a:p>
        </p:txBody>
      </p:sp>
    </p:spTree>
    <p:extLst>
      <p:ext uri="{BB962C8B-B14F-4D97-AF65-F5344CB8AC3E}">
        <p14:creationId xmlns:p14="http://schemas.microsoft.com/office/powerpoint/2010/main" val="205244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Determining a Minimum Sample Size </a:t>
            </a:r>
            <a:r>
              <a:rPr lang="en-US" sz="2000" b="0" dirty="0">
                <a:latin typeface="+mj-lt"/>
              </a:rPr>
              <a:t>(2 of 3)</a:t>
            </a:r>
            <a:endParaRPr lang="en-US" sz="2000" dirty="0">
              <a:latin typeface="+mj-lt"/>
            </a:endParaRPr>
          </a:p>
        </p:txBody>
      </p:sp>
      <p:sp>
        <p:nvSpPr>
          <p:cNvPr id="3" name="Content Placeholder 2"/>
          <p:cNvSpPr>
            <a:spLocks noGrp="1"/>
          </p:cNvSpPr>
          <p:nvPr>
            <p:ph idx="1"/>
          </p:nvPr>
        </p:nvSpPr>
        <p:spPr>
          <a:xfrm>
            <a:off x="457200" y="1600200"/>
            <a:ext cx="8229600" cy="1219200"/>
          </a:xfrm>
        </p:spPr>
        <p:txBody>
          <a:bodyPr/>
          <a:lstStyle/>
          <a:p>
            <a:pPr marL="0" indent="0">
              <a:buNone/>
            </a:pPr>
            <a:r>
              <a:rPr lang="en-US" sz="2800" b="1" dirty="0"/>
              <a:t>Solution</a:t>
            </a:r>
          </a:p>
          <a:p>
            <a:r>
              <a:rPr lang="en-US" sz="2600" dirty="0"/>
              <a:t>First find the critical values</a:t>
            </a:r>
          </a:p>
        </p:txBody>
      </p:sp>
      <p:pic>
        <p:nvPicPr>
          <p:cNvPr id="4" name="Picture 3" descr="A standard normal distribution has area 0.95 shaded between negative z c = negative 1.96 and z c = 1.96, with tails each 0.0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98" y="3017134"/>
            <a:ext cx="7130203" cy="3002666"/>
          </a:xfrm>
          <a:prstGeom prst="rect">
            <a:avLst/>
          </a:prstGeom>
        </p:spPr>
      </p:pic>
    </p:spTree>
    <p:extLst>
      <p:ext uri="{BB962C8B-B14F-4D97-AF65-F5344CB8AC3E}">
        <p14:creationId xmlns:p14="http://schemas.microsoft.com/office/powerpoint/2010/main" val="2625327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Determining a Minimum Sample Size </a:t>
            </a:r>
            <a:r>
              <a:rPr lang="en-US" sz="2000" b="0" dirty="0">
                <a:latin typeface="+mj-lt"/>
              </a:rPr>
              <a:t>(3 of 3)</a:t>
            </a:r>
            <a:endParaRPr lang="en-US" sz="2000" dirty="0">
              <a:latin typeface="+mj-lt"/>
            </a:endParaRPr>
          </a:p>
        </p:txBody>
      </p:sp>
      <p:pic>
        <p:nvPicPr>
          <p:cNvPr id="5" name="Picture 4" descr="Z c = 1.96; sigma = approximately s = 53.0; E = 7; n = fraction z c times sigma over E, squared = approximately fraction 1.96 times 53.0 over 7, squared = approximately 220.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68" y="1701206"/>
            <a:ext cx="5269871" cy="1629858"/>
          </a:xfrm>
          <a:prstGeom prst="rect">
            <a:avLst/>
          </a:prstGeom>
        </p:spPr>
      </p:pic>
      <p:sp>
        <p:nvSpPr>
          <p:cNvPr id="3" name="Content Placeholder 2"/>
          <p:cNvSpPr>
            <a:spLocks noGrp="1"/>
          </p:cNvSpPr>
          <p:nvPr>
            <p:ph idx="1"/>
          </p:nvPr>
        </p:nvSpPr>
        <p:spPr>
          <a:xfrm>
            <a:off x="457200" y="3810000"/>
            <a:ext cx="8229600" cy="1219200"/>
          </a:xfrm>
        </p:spPr>
        <p:txBody>
          <a:bodyPr/>
          <a:lstStyle/>
          <a:p>
            <a:pPr marL="0" indent="0">
              <a:buNone/>
            </a:pPr>
            <a:r>
              <a:rPr lang="en-US" sz="2600" dirty="0"/>
              <a:t>When necessary, </a:t>
            </a:r>
            <a:r>
              <a:rPr lang="en-US" sz="2600" b="1" dirty="0"/>
              <a:t>round up </a:t>
            </a:r>
            <a:r>
              <a:rPr lang="en-US" sz="2600" dirty="0"/>
              <a:t>to obtain a whole number.</a:t>
            </a:r>
          </a:p>
          <a:p>
            <a:pPr marL="0" indent="0">
              <a:buNone/>
            </a:pPr>
            <a:r>
              <a:rPr lang="en-US" sz="2600" dirty="0"/>
              <a:t>You should include </a:t>
            </a:r>
            <a:r>
              <a:rPr lang="en-US" sz="2600" b="1" dirty="0"/>
              <a:t>at least 221 </a:t>
            </a:r>
            <a:r>
              <a:rPr lang="en-US" sz="2600" dirty="0"/>
              <a:t>users in your sample.</a:t>
            </a:r>
            <a:endParaRPr lang="en-US" sz="2600" dirty="0">
              <a:sym typeface="Symbol" panose="05050102010706020507" pitchFamily="18" charset="2"/>
            </a:endParaRPr>
          </a:p>
        </p:txBody>
      </p:sp>
    </p:spTree>
    <p:extLst>
      <p:ext uri="{BB962C8B-B14F-4D97-AF65-F5344CB8AC3E}">
        <p14:creationId xmlns:p14="http://schemas.microsoft.com/office/powerpoint/2010/main" val="2335823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Section 6.1 Summary</a:t>
            </a:r>
          </a:p>
        </p:txBody>
      </p:sp>
      <p:sp>
        <p:nvSpPr>
          <p:cNvPr id="3" name="Content Placeholder 2"/>
          <p:cNvSpPr>
            <a:spLocks noGrp="1"/>
          </p:cNvSpPr>
          <p:nvPr>
            <p:ph idx="1"/>
          </p:nvPr>
        </p:nvSpPr>
        <p:spPr/>
        <p:txBody>
          <a:bodyPr/>
          <a:lstStyle/>
          <a:p>
            <a:r>
              <a:rPr lang="en-US" sz="2600" dirty="0"/>
              <a:t>Found a point estimate and a margin of error</a:t>
            </a:r>
          </a:p>
          <a:p>
            <a:r>
              <a:rPr lang="en-US" sz="2600" dirty="0"/>
              <a:t>Constructed and interpreted confidence intervals for the population mean</a:t>
            </a:r>
          </a:p>
          <a:p>
            <a:r>
              <a:rPr lang="en-US" sz="2600" dirty="0"/>
              <a:t>Determined the minimum sample size required when estimating </a:t>
            </a:r>
            <a:r>
              <a:rPr lang="el-GR" sz="2600" i="1" dirty="0"/>
              <a:t>μ</a:t>
            </a:r>
            <a:endParaRPr lang="en-US" sz="2600" i="1" dirty="0"/>
          </a:p>
        </p:txBody>
      </p:sp>
    </p:spTree>
    <p:extLst>
      <p:ext uri="{BB962C8B-B14F-4D97-AF65-F5344CB8AC3E}">
        <p14:creationId xmlns:p14="http://schemas.microsoft.com/office/powerpoint/2010/main" val="39379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Section 6.1 Objectives</a:t>
            </a:r>
          </a:p>
        </p:txBody>
      </p:sp>
      <p:sp>
        <p:nvSpPr>
          <p:cNvPr id="3" name="Content Placeholder 2"/>
          <p:cNvSpPr>
            <a:spLocks noGrp="1"/>
          </p:cNvSpPr>
          <p:nvPr>
            <p:ph idx="1"/>
          </p:nvPr>
        </p:nvSpPr>
        <p:spPr/>
        <p:txBody>
          <a:bodyPr/>
          <a:lstStyle/>
          <a:p>
            <a:pPr marL="256032" indent="-256032">
              <a:buSzPct val="100000"/>
            </a:pPr>
            <a:r>
              <a:rPr lang="en-US" sz="2600" dirty="0"/>
              <a:t>How to find a point estimate and a margin of error</a:t>
            </a:r>
          </a:p>
          <a:p>
            <a:pPr marL="256032" indent="-256032">
              <a:buSzPct val="100000"/>
            </a:pPr>
            <a:r>
              <a:rPr lang="en-US" sz="2600" dirty="0"/>
              <a:t>How to construct and interpret confidence intervals for the population mean</a:t>
            </a:r>
          </a:p>
          <a:p>
            <a:pPr marL="256032" indent="-256032">
              <a:buSzPct val="100000"/>
            </a:pPr>
            <a:r>
              <a:rPr lang="en-US" sz="2600" dirty="0"/>
              <a:t>How to determine the minimum sample size required when estimating </a:t>
            </a:r>
            <a:r>
              <a:rPr lang="el-GR" sz="2600" i="1" dirty="0"/>
              <a:t>μ</a:t>
            </a:r>
            <a:endParaRPr lang="en-US" sz="2600" dirty="0"/>
          </a:p>
        </p:txBody>
      </p:sp>
    </p:spTree>
    <p:extLst>
      <p:ext uri="{BB962C8B-B14F-4D97-AF65-F5344CB8AC3E}">
        <p14:creationId xmlns:p14="http://schemas.microsoft.com/office/powerpoint/2010/main" val="275815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Point Estimate for Population </a:t>
            </a:r>
            <a:r>
              <a:rPr lang="el-GR" sz="3600" i="1" dirty="0">
                <a:latin typeface="+mj-lt"/>
              </a:rPr>
              <a:t>μ</a:t>
            </a:r>
            <a:endParaRPr lang="en-US" sz="3600" dirty="0">
              <a:latin typeface="+mj-lt"/>
            </a:endParaRPr>
          </a:p>
        </p:txBody>
      </p:sp>
      <p:sp>
        <p:nvSpPr>
          <p:cNvPr id="3" name="Content Placeholder 2"/>
          <p:cNvSpPr>
            <a:spLocks noGrp="1"/>
          </p:cNvSpPr>
          <p:nvPr>
            <p:ph idx="1"/>
          </p:nvPr>
        </p:nvSpPr>
        <p:spPr>
          <a:xfrm>
            <a:off x="457200" y="1600201"/>
            <a:ext cx="8229600" cy="1524000"/>
          </a:xfrm>
        </p:spPr>
        <p:txBody>
          <a:bodyPr/>
          <a:lstStyle/>
          <a:p>
            <a:pPr marL="0" indent="0">
              <a:buNone/>
            </a:pPr>
            <a:r>
              <a:rPr lang="en-US" sz="2800" b="1" dirty="0"/>
              <a:t>Point Estimate</a:t>
            </a:r>
          </a:p>
          <a:p>
            <a:r>
              <a:rPr lang="en-US" sz="2600" dirty="0"/>
              <a:t>A single value estimate for a population parameter</a:t>
            </a:r>
          </a:p>
          <a:p>
            <a:pPr>
              <a:spcBef>
                <a:spcPts val="1200"/>
              </a:spcBef>
            </a:pPr>
            <a:r>
              <a:rPr lang="en-US" sz="2600" dirty="0"/>
              <a:t>Most unbiased point estimate of the population mean</a:t>
            </a:r>
          </a:p>
        </p:txBody>
      </p:sp>
      <p:pic>
        <p:nvPicPr>
          <p:cNvPr id="6" name="Picture 5" descr="Mu is the sample mean x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56" y="3238829"/>
            <a:ext cx="3458920" cy="298807"/>
          </a:xfrm>
          <a:prstGeom prst="rect">
            <a:avLst/>
          </a:prstGeom>
        </p:spPr>
      </p:pic>
      <p:pic>
        <p:nvPicPr>
          <p:cNvPr id="5" name="Picture 4" descr="Estimate population parameter (mean: mu) with sample statistic (x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962400"/>
            <a:ext cx="5144751" cy="1267664"/>
          </a:xfrm>
          <a:prstGeom prst="rect">
            <a:avLst/>
          </a:prstGeom>
        </p:spPr>
      </p:pic>
    </p:spTree>
    <p:extLst>
      <p:ext uri="{BB962C8B-B14F-4D97-AF65-F5344CB8AC3E}">
        <p14:creationId xmlns:p14="http://schemas.microsoft.com/office/powerpoint/2010/main" val="234763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Point Estimate for Population </a:t>
            </a:r>
            <a:r>
              <a:rPr lang="el-GR" sz="3600" i="1" dirty="0">
                <a:latin typeface="+mj-lt"/>
              </a:rPr>
              <a:t>μ</a:t>
            </a:r>
            <a:r>
              <a:rPr lang="en-US" sz="3600" i="1" dirty="0">
                <a:latin typeface="+mj-lt"/>
              </a:rPr>
              <a:t> </a:t>
            </a:r>
            <a:r>
              <a:rPr lang="en-US" sz="2000" b="0" dirty="0">
                <a:latin typeface="+mj-lt"/>
              </a:rPr>
              <a:t>(1 of 2)</a:t>
            </a:r>
          </a:p>
        </p:txBody>
      </p:sp>
      <p:sp>
        <p:nvSpPr>
          <p:cNvPr id="3" name="Content Placeholder 2"/>
          <p:cNvSpPr>
            <a:spLocks noGrp="1"/>
          </p:cNvSpPr>
          <p:nvPr>
            <p:ph idx="1"/>
          </p:nvPr>
        </p:nvSpPr>
        <p:spPr>
          <a:xfrm>
            <a:off x="457200" y="1600201"/>
            <a:ext cx="7848600" cy="2362200"/>
          </a:xfrm>
        </p:spPr>
        <p:txBody>
          <a:bodyPr/>
          <a:lstStyle/>
          <a:p>
            <a:pPr marL="0" indent="0">
              <a:buNone/>
            </a:pPr>
            <a:r>
              <a:rPr lang="en-US" sz="2600" dirty="0"/>
              <a:t>An economics researcher is collecting data about grocery store employees in a county. The data listed below represents a random sample of the number of hours worked by 40 employees from several grocery stores in the county. Find a point estimate of the population mean, </a:t>
            </a:r>
            <a:r>
              <a:rPr lang="en-US" sz="2600" i="1" dirty="0">
                <a:sym typeface="Symbol" panose="05050102010706020507" pitchFamily="18" charset="2"/>
              </a:rPr>
              <a:t></a:t>
            </a:r>
            <a:r>
              <a:rPr lang="en-US" sz="2600" dirty="0">
                <a:sym typeface="Arial" panose="020B0604020202020204" pitchFamily="34" charset="0"/>
              </a:rPr>
              <a:t>.</a:t>
            </a:r>
            <a:endParaRPr lang="en-US" sz="2600" dirty="0"/>
          </a:p>
        </p:txBody>
      </p:sp>
      <p:graphicFrame>
        <p:nvGraphicFramePr>
          <p:cNvPr id="5" name="Table 4"/>
          <p:cNvGraphicFramePr>
            <a:graphicFrameLocks noGrp="1"/>
          </p:cNvGraphicFramePr>
          <p:nvPr>
            <p:extLst>
              <p:ext uri="{D42A27DB-BD31-4B8C-83A1-F6EECF244321}">
                <p14:modId xmlns:p14="http://schemas.microsoft.com/office/powerpoint/2010/main" val="3344031466"/>
              </p:ext>
            </p:extLst>
          </p:nvPr>
        </p:nvGraphicFramePr>
        <p:xfrm>
          <a:off x="475306" y="4191000"/>
          <a:ext cx="7830490" cy="1828800"/>
        </p:xfrm>
        <a:graphic>
          <a:graphicData uri="http://schemas.openxmlformats.org/drawingml/2006/table">
            <a:tbl>
              <a:tblPr firstRow="1" bandRow="1">
                <a:tableStyleId>{3B4B98B0-60AC-42C2-AFA5-B58CD77FA1E5}</a:tableStyleId>
              </a:tblPr>
              <a:tblGrid>
                <a:gridCol w="783049">
                  <a:extLst>
                    <a:ext uri="{9D8B030D-6E8A-4147-A177-3AD203B41FA5}">
                      <a16:colId xmlns:a16="http://schemas.microsoft.com/office/drawing/2014/main" val="20000"/>
                    </a:ext>
                  </a:extLst>
                </a:gridCol>
                <a:gridCol w="783049">
                  <a:extLst>
                    <a:ext uri="{9D8B030D-6E8A-4147-A177-3AD203B41FA5}">
                      <a16:colId xmlns:a16="http://schemas.microsoft.com/office/drawing/2014/main" val="20001"/>
                    </a:ext>
                  </a:extLst>
                </a:gridCol>
                <a:gridCol w="783049">
                  <a:extLst>
                    <a:ext uri="{9D8B030D-6E8A-4147-A177-3AD203B41FA5}">
                      <a16:colId xmlns:a16="http://schemas.microsoft.com/office/drawing/2014/main" val="20002"/>
                    </a:ext>
                  </a:extLst>
                </a:gridCol>
                <a:gridCol w="783049">
                  <a:extLst>
                    <a:ext uri="{9D8B030D-6E8A-4147-A177-3AD203B41FA5}">
                      <a16:colId xmlns:a16="http://schemas.microsoft.com/office/drawing/2014/main" val="20003"/>
                    </a:ext>
                  </a:extLst>
                </a:gridCol>
                <a:gridCol w="783049">
                  <a:extLst>
                    <a:ext uri="{9D8B030D-6E8A-4147-A177-3AD203B41FA5}">
                      <a16:colId xmlns:a16="http://schemas.microsoft.com/office/drawing/2014/main" val="20004"/>
                    </a:ext>
                  </a:extLst>
                </a:gridCol>
                <a:gridCol w="783049">
                  <a:extLst>
                    <a:ext uri="{9D8B030D-6E8A-4147-A177-3AD203B41FA5}">
                      <a16:colId xmlns:a16="http://schemas.microsoft.com/office/drawing/2014/main" val="20005"/>
                    </a:ext>
                  </a:extLst>
                </a:gridCol>
                <a:gridCol w="783049">
                  <a:extLst>
                    <a:ext uri="{9D8B030D-6E8A-4147-A177-3AD203B41FA5}">
                      <a16:colId xmlns:a16="http://schemas.microsoft.com/office/drawing/2014/main" val="20006"/>
                    </a:ext>
                  </a:extLst>
                </a:gridCol>
                <a:gridCol w="783049">
                  <a:extLst>
                    <a:ext uri="{9D8B030D-6E8A-4147-A177-3AD203B41FA5}">
                      <a16:colId xmlns:a16="http://schemas.microsoft.com/office/drawing/2014/main" val="20007"/>
                    </a:ext>
                  </a:extLst>
                </a:gridCol>
                <a:gridCol w="783049">
                  <a:extLst>
                    <a:ext uri="{9D8B030D-6E8A-4147-A177-3AD203B41FA5}">
                      <a16:colId xmlns:a16="http://schemas.microsoft.com/office/drawing/2014/main" val="20008"/>
                    </a:ext>
                  </a:extLst>
                </a:gridCol>
                <a:gridCol w="783049">
                  <a:extLst>
                    <a:ext uri="{9D8B030D-6E8A-4147-A177-3AD203B41FA5}">
                      <a16:colId xmlns:a16="http://schemas.microsoft.com/office/drawing/2014/main" val="20009"/>
                    </a:ext>
                  </a:extLst>
                </a:gridCol>
              </a:tblGrid>
              <a:tr h="370840">
                <a:tc>
                  <a:txBody>
                    <a:bodyPr/>
                    <a:lstStyle/>
                    <a:p>
                      <a:r>
                        <a:rPr lang="en-US" sz="2400" b="0" dirty="0"/>
                        <a:t>30</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26</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33</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26</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26</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33</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31</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31</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21</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37</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en-US" sz="2400" b="0" dirty="0"/>
                        <a:t>27</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400" b="0" dirty="0"/>
                        <a:t>20</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400" b="0" dirty="0"/>
                        <a:t>34</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400" b="0" dirty="0"/>
                        <a:t>35</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400" b="0" dirty="0"/>
                        <a:t>30</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400" b="0" dirty="0"/>
                        <a:t>24</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400" b="0" dirty="0"/>
                        <a:t>38</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400" b="0" dirty="0"/>
                        <a:t>34</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400" b="0" dirty="0"/>
                        <a:t>39</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400" b="0" dirty="0"/>
                        <a:t>31</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2400" b="0" dirty="0"/>
                        <a:t>22</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2400" b="0" dirty="0"/>
                        <a:t>30</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2400" b="0" dirty="0"/>
                        <a:t>23</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2400" b="0" dirty="0"/>
                        <a:t>23</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2400" b="0" dirty="0"/>
                        <a:t>31</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2400" b="0" dirty="0"/>
                        <a:t>44</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2400" b="0" dirty="0"/>
                        <a:t>31</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2400" b="0" dirty="0"/>
                        <a:t>33</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2400" b="0" dirty="0"/>
                        <a:t>33</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2400" b="0" dirty="0"/>
                        <a:t>26</a:t>
                      </a: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en-US" sz="2400" b="0" dirty="0"/>
                        <a:t>27</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28</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25</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35</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23</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32</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29</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31</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25</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tc>
                  <a:txBody>
                    <a:bodyPr/>
                    <a:lstStyle/>
                    <a:p>
                      <a:r>
                        <a:rPr lang="en-US" sz="2400" b="0" dirty="0"/>
                        <a:t>27</a:t>
                      </a:r>
                    </a:p>
                  </a:txBody>
                  <a:tcPr>
                    <a:lnL>
                      <a:noFill/>
                    </a:lnL>
                    <a:lnR>
                      <a:noFill/>
                    </a:lnR>
                    <a:lnT>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06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Point Estimate for Population </a:t>
            </a:r>
            <a:r>
              <a:rPr lang="el-GR" sz="3600" i="1" dirty="0">
                <a:latin typeface="+mj-lt"/>
              </a:rPr>
              <a:t>μ</a:t>
            </a:r>
            <a:r>
              <a:rPr lang="en-US" sz="3600" i="1" dirty="0">
                <a:latin typeface="+mj-lt"/>
              </a:rPr>
              <a:t> </a:t>
            </a:r>
            <a:r>
              <a:rPr lang="en-US" sz="2000" b="0" dirty="0">
                <a:latin typeface="+mj-lt"/>
              </a:rPr>
              <a:t>(2 of 2)</a:t>
            </a:r>
            <a:endParaRPr lang="en-US" sz="3600" dirty="0">
              <a:latin typeface="+mj-lt"/>
            </a:endParaRPr>
          </a:p>
        </p:txBody>
      </p:sp>
      <p:pic>
        <p:nvPicPr>
          <p:cNvPr id="5" name="Picture 4" descr="The sample mean of the data is x bar = fraction sigma x over n = 1184 over 40 = 29.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08" y="1685616"/>
            <a:ext cx="5650171" cy="1394431"/>
          </a:xfrm>
          <a:prstGeom prst="rect">
            <a:avLst/>
          </a:prstGeom>
        </p:spPr>
      </p:pic>
      <p:sp>
        <p:nvSpPr>
          <p:cNvPr id="3" name="Content Placeholder 2"/>
          <p:cNvSpPr>
            <a:spLocks noGrp="1"/>
          </p:cNvSpPr>
          <p:nvPr>
            <p:ph idx="1"/>
          </p:nvPr>
        </p:nvSpPr>
        <p:spPr>
          <a:xfrm>
            <a:off x="457200" y="3352800"/>
            <a:ext cx="8229600" cy="1219200"/>
          </a:xfrm>
        </p:spPr>
        <p:txBody>
          <a:bodyPr/>
          <a:lstStyle/>
          <a:p>
            <a:pPr marL="0" indent="0">
              <a:buNone/>
            </a:pPr>
            <a:r>
              <a:rPr lang="en-US" sz="2600" dirty="0"/>
              <a:t>The point estimate for the mean number of </a:t>
            </a:r>
            <a:r>
              <a:rPr lang="en-US" sz="2600" dirty="0">
                <a:cs typeface="Times New Roman" panose="02020603050405020304" pitchFamily="18" charset="0"/>
              </a:rPr>
              <a:t>hours worked by grocery store employees in this county is 29.6 hours</a:t>
            </a:r>
            <a:r>
              <a:rPr lang="en-US" sz="2600" dirty="0"/>
              <a:t>.</a:t>
            </a:r>
          </a:p>
        </p:txBody>
      </p:sp>
    </p:spTree>
    <p:extLst>
      <p:ext uri="{BB962C8B-B14F-4D97-AF65-F5344CB8AC3E}">
        <p14:creationId xmlns:p14="http://schemas.microsoft.com/office/powerpoint/2010/main" val="151600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659F-BDC5-4AF9-9310-1734C9EBC9F0}"/>
              </a:ext>
            </a:extLst>
          </p:cNvPr>
          <p:cNvSpPr>
            <a:spLocks noGrp="1"/>
          </p:cNvSpPr>
          <p:nvPr>
            <p:ph type="title"/>
          </p:nvPr>
        </p:nvSpPr>
        <p:spPr/>
        <p:txBody>
          <a:bodyPr/>
          <a:lstStyle/>
          <a:p>
            <a:r>
              <a:rPr lang="en-US" sz="3600" dirty="0"/>
              <a:t>Drawbacks of a point estimate</a:t>
            </a:r>
          </a:p>
        </p:txBody>
      </p:sp>
      <p:sp>
        <p:nvSpPr>
          <p:cNvPr id="3" name="Content Placeholder 2">
            <a:extLst>
              <a:ext uri="{FF2B5EF4-FFF2-40B4-BE49-F238E27FC236}">
                <a16:creationId xmlns:a16="http://schemas.microsoft.com/office/drawing/2014/main" id="{C9A848DF-D8F6-4C82-8C2E-22BB10D693FB}"/>
              </a:ext>
            </a:extLst>
          </p:cNvPr>
          <p:cNvSpPr>
            <a:spLocks noGrp="1"/>
          </p:cNvSpPr>
          <p:nvPr>
            <p:ph idx="1"/>
          </p:nvPr>
        </p:nvSpPr>
        <p:spPr/>
        <p:txBody>
          <a:bodyPr/>
          <a:lstStyle/>
          <a:p>
            <a:r>
              <a:rPr lang="en-US" sz="2400" dirty="0"/>
              <a:t>The chances or probability that the estimate is exactly the same as the population mean are zero</a:t>
            </a:r>
          </a:p>
        </p:txBody>
      </p:sp>
    </p:spTree>
    <p:extLst>
      <p:ext uri="{BB962C8B-B14F-4D97-AF65-F5344CB8AC3E}">
        <p14:creationId xmlns:p14="http://schemas.microsoft.com/office/powerpoint/2010/main" val="255485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Interval Estimate</a:t>
            </a:r>
          </a:p>
        </p:txBody>
      </p:sp>
      <p:sp>
        <p:nvSpPr>
          <p:cNvPr id="3" name="Content Placeholder 2"/>
          <p:cNvSpPr>
            <a:spLocks noGrp="1"/>
          </p:cNvSpPr>
          <p:nvPr>
            <p:ph idx="1"/>
          </p:nvPr>
        </p:nvSpPr>
        <p:spPr>
          <a:xfrm>
            <a:off x="457200" y="1600201"/>
            <a:ext cx="8229600" cy="1371600"/>
          </a:xfrm>
        </p:spPr>
        <p:txBody>
          <a:bodyPr/>
          <a:lstStyle/>
          <a:p>
            <a:pPr marL="0" indent="0">
              <a:buNone/>
            </a:pPr>
            <a:r>
              <a:rPr lang="en-US" sz="2800" b="1" dirty="0"/>
              <a:t>Interval estimate</a:t>
            </a:r>
          </a:p>
          <a:p>
            <a:r>
              <a:rPr lang="en-US" sz="2600" dirty="0"/>
              <a:t>An interval, or range of values, used to estimate a population parameter.</a:t>
            </a:r>
          </a:p>
        </p:txBody>
      </p:sp>
      <p:pic>
        <p:nvPicPr>
          <p:cNvPr id="5" name="Picture 4" descr="An interval estimate is graphed as a number line shaded between left endpoint 27.5 and right endpoint 31.7, with point estimate x bar = 29.6 in the cen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298" y="3485865"/>
            <a:ext cx="5523403" cy="1358213"/>
          </a:xfrm>
          <a:prstGeom prst="rect">
            <a:avLst/>
          </a:prstGeom>
        </p:spPr>
      </p:pic>
      <p:pic>
        <p:nvPicPr>
          <p:cNvPr id="6" name="Picture 5" descr="How confident do we want to be that the interval estimate contains the population mean m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90" y="5334000"/>
            <a:ext cx="6989710" cy="684558"/>
          </a:xfrm>
          <a:prstGeom prst="rect">
            <a:avLst/>
          </a:prstGeom>
        </p:spPr>
      </p:pic>
    </p:spTree>
    <p:extLst>
      <p:ext uri="{BB962C8B-B14F-4D97-AF65-F5344CB8AC3E}">
        <p14:creationId xmlns:p14="http://schemas.microsoft.com/office/powerpoint/2010/main" val="339277267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1434</TotalTime>
  <Words>1118</Words>
  <Application>Microsoft Office PowerPoint</Application>
  <PresentationFormat>On-screen Show (4:3)</PresentationFormat>
  <Paragraphs>124</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Symbol</vt:lpstr>
      <vt:lpstr>Times New Roman</vt:lpstr>
      <vt:lpstr>Verdana</vt:lpstr>
      <vt:lpstr>Wingdings</vt:lpstr>
      <vt:lpstr>508 Lecture</vt:lpstr>
      <vt:lpstr>Elementary Statistics: Picturing The World</vt:lpstr>
      <vt:lpstr>Chapter Outline</vt:lpstr>
      <vt:lpstr>Section 6.1</vt:lpstr>
      <vt:lpstr>Section 6.1 Objectives</vt:lpstr>
      <vt:lpstr>Point Estimate for Population μ</vt:lpstr>
      <vt:lpstr>Example: Point Estimate for Population μ (1 of 2)</vt:lpstr>
      <vt:lpstr>Example: Point Estimate for Population μ (2 of 2)</vt:lpstr>
      <vt:lpstr>Drawbacks of a point estimate</vt:lpstr>
      <vt:lpstr>Interval Estimate</vt:lpstr>
      <vt:lpstr>Level of Confidence (1 of 2)</vt:lpstr>
      <vt:lpstr>Level of Confidence (2 of 2)</vt:lpstr>
      <vt:lpstr>Sampling Error</vt:lpstr>
      <vt:lpstr>Margin of Error</vt:lpstr>
      <vt:lpstr>Example: Finding the Margin of Error (1 of 3)</vt:lpstr>
      <vt:lpstr>Example: Finding the Margin of Error (2 of 3)</vt:lpstr>
      <vt:lpstr>Example: Finding the Margin of Error (3 of 3)</vt:lpstr>
      <vt:lpstr>Confidence Intervals for the Population Mean</vt:lpstr>
      <vt:lpstr>Constructing Confidence Intervals for μ (1 of 2)</vt:lpstr>
      <vt:lpstr>Constructing Confidence Intervals for μ (2 of 2)</vt:lpstr>
      <vt:lpstr>Example 1: Constructing a Confidence Interval (1 of 2)</vt:lpstr>
      <vt:lpstr>Example 1: Constructing a Confidence Interval (2 of 2)</vt:lpstr>
      <vt:lpstr>Example 2: Constructing a Confidence Interval (1 of 4)</vt:lpstr>
      <vt:lpstr>Example 2: Constructing a Confidence Interval (2 of 4)</vt:lpstr>
      <vt:lpstr>Example 2: Constructing a Confidence Interval (3 of 4)</vt:lpstr>
      <vt:lpstr>Example 2: Constructing a Confidence Interval (4 of 4)</vt:lpstr>
      <vt:lpstr>Interpreting the Results (1 of 2)</vt:lpstr>
      <vt:lpstr>Interpreting the Results (2 of 2)</vt:lpstr>
      <vt:lpstr>Sample Size</vt:lpstr>
      <vt:lpstr>Example: Determining a Minimum Sample Size (1 of 3) </vt:lpstr>
      <vt:lpstr>Example: Determining a Minimum Sample Size (2 of 3)</vt:lpstr>
      <vt:lpstr>Example: Determining a Minimum Sample Size (3 of 3)</vt:lpstr>
      <vt:lpstr>Section 6.1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Mandy</cp:lastModifiedBy>
  <cp:revision>456</cp:revision>
  <dcterms:created xsi:type="dcterms:W3CDTF">2014-07-14T20:04:21Z</dcterms:created>
  <dcterms:modified xsi:type="dcterms:W3CDTF">2018-06-03T21:44:10Z</dcterms:modified>
</cp:coreProperties>
</file>