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410"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Muthulakshmi" initials="SM" lastIdx="1" clrIdx="0">
    <p:extLst>
      <p:ext uri="{19B8F6BF-5375-455C-9EA6-DF929625EA0E}">
        <p15:presenceInfo xmlns:p15="http://schemas.microsoft.com/office/powerpoint/2012/main" userId="S-1-5-21-617317731-1927854996-104450171-51907" providerId="AD"/>
      </p:ext>
    </p:extLst>
  </p:cmAuthor>
  <p:cmAuthor id="2" name="laser" initials="l" lastIdx="1" clrIdx="1">
    <p:extLst>
      <p:ext uri="{19B8F6BF-5375-455C-9EA6-DF929625EA0E}">
        <p15:presenceInfo xmlns:p15="http://schemas.microsoft.com/office/powerpoint/2012/main" userId="l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B7373"/>
    <a:srgbClr val="EE8080"/>
    <a:srgbClr val="DD8849"/>
    <a:srgbClr val="E07D46"/>
    <a:srgbClr val="439FEB"/>
    <a:srgbClr val="D79797"/>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744" autoAdjust="0"/>
    <p:restoredTop sz="86421" autoAdjust="0"/>
  </p:normalViewPr>
  <p:slideViewPr>
    <p:cSldViewPr>
      <p:cViewPr varScale="1">
        <p:scale>
          <a:sx n="100" d="100"/>
          <a:sy n="100" d="100"/>
        </p:scale>
        <p:origin x="34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5/29/2018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5/29/2018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0.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spcBef>
                <a:spcPct val="20000"/>
              </a:spcBef>
              <a:buClr>
                <a:schemeClr val="accent1"/>
              </a:buClr>
            </a:pPr>
            <a:r>
              <a:rPr lang="en-US" sz="3600" dirty="0">
                <a:cs typeface="Times New Roman" panose="02020603050405020304" pitchFamily="18" charset="0"/>
              </a:rPr>
              <a:t>Normal Probability Distributions</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3: Sampling Distribution of Sample Means</a:t>
            </a:r>
            <a:endParaRPr lang="en-IN" sz="2000" b="0" dirty="0">
              <a:latin typeface="+mj-lt"/>
            </a:endParaRPr>
          </a:p>
        </p:txBody>
      </p:sp>
      <p:sp>
        <p:nvSpPr>
          <p:cNvPr id="3" name="Content Placeholder 2"/>
          <p:cNvSpPr>
            <a:spLocks noGrp="1"/>
          </p:cNvSpPr>
          <p:nvPr>
            <p:ph idx="1"/>
          </p:nvPr>
        </p:nvSpPr>
        <p:spPr>
          <a:xfrm>
            <a:off x="457200" y="1600200"/>
            <a:ext cx="8229600" cy="1295400"/>
          </a:xfrm>
        </p:spPr>
        <p:txBody>
          <a:bodyPr/>
          <a:lstStyle/>
          <a:p>
            <a:pPr marL="444500" lvl="1" indent="-444500">
              <a:spcBef>
                <a:spcPts val="1500"/>
              </a:spcBef>
              <a:buSzPct val="100000"/>
              <a:buFont typeface="+mj-lt"/>
              <a:buAutoNum type="alphaLcPeriod" startAt="3"/>
            </a:pPr>
            <a:r>
              <a:rPr lang="en-US" sz="2400" dirty="0">
                <a:ea typeface="Times New Roman" panose="02020603050405020304" pitchFamily="18" charset="0"/>
              </a:rPr>
              <a:t>List all the possible samples of size </a:t>
            </a:r>
            <a:r>
              <a:rPr lang="en-US" sz="2400" i="1" dirty="0">
                <a:ea typeface="Times New Roman" panose="02020603050405020304" pitchFamily="18" charset="0"/>
              </a:rPr>
              <a:t>n</a:t>
            </a:r>
            <a:r>
              <a:rPr lang="en-US" sz="2400" dirty="0">
                <a:ea typeface="Times New Roman" panose="02020603050405020304" pitchFamily="18" charset="0"/>
              </a:rPr>
              <a:t> = 2 and calculate the mean of each sample.</a:t>
            </a:r>
          </a:p>
          <a:p>
            <a:pPr marL="0" lvl="1" indent="0">
              <a:spcBef>
                <a:spcPts val="1500"/>
              </a:spcBef>
              <a:buSzPct val="100000"/>
              <a:buNone/>
            </a:pPr>
            <a:r>
              <a:rPr lang="en-US" sz="2800" b="1" dirty="0"/>
              <a:t>Solution</a:t>
            </a:r>
            <a:endParaRPr lang="en-IN" sz="2800" dirty="0"/>
          </a:p>
        </p:txBody>
      </p:sp>
      <p:pic>
        <p:nvPicPr>
          <p:cNvPr id="5" name="Picture 4" descr="A table lists x bar values for sample values, as follows: sample 1, 1 = x bar 1; sample 1, 3 = x bar 2; sample 1, 5 = x bar 3; sample 1, 7 = x bar 4; sample 3, 1 = x bar 2; sample 3, 3 = x bar 3; sample 3, 5 = x bar 4; sample 3, 7 = x bar 5; sample 5, 1 = x bar 3; sample 5, 3 = x bar 4; sample 5, 5 = x bar 5; sample 5, 7 = x bar 6; sample 7, 1 = x bar 4; sample 7, 3 = x bar 5; sample 7, 5 = x bar 6; sample 7, 7 = x ba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717" y="3094106"/>
            <a:ext cx="3954058" cy="3273792"/>
          </a:xfrm>
          <a:prstGeom prst="rect">
            <a:avLst/>
          </a:prstGeom>
        </p:spPr>
      </p:pic>
      <p:pic>
        <p:nvPicPr>
          <p:cNvPr id="10" name="Picture 9" descr="These means form the sampling distribution of sample me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458" y="3987710"/>
            <a:ext cx="3222398" cy="1038326"/>
          </a:xfrm>
          <a:prstGeom prst="rect">
            <a:avLst/>
          </a:prstGeom>
        </p:spPr>
      </p:pic>
    </p:spTree>
    <p:extLst>
      <p:ext uri="{BB962C8B-B14F-4D97-AF65-F5344CB8AC3E}">
        <p14:creationId xmlns:p14="http://schemas.microsoft.com/office/powerpoint/2010/main" val="28449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4: Sampling Distribution of Sample Means</a:t>
            </a:r>
            <a:endParaRPr lang="en-IN" sz="2000" b="0" dirty="0">
              <a:latin typeface="+mj-lt"/>
            </a:endParaRPr>
          </a:p>
        </p:txBody>
      </p:sp>
      <p:sp>
        <p:nvSpPr>
          <p:cNvPr id="3" name="Content Placeholder 2"/>
          <p:cNvSpPr>
            <a:spLocks noGrp="1"/>
          </p:cNvSpPr>
          <p:nvPr>
            <p:ph idx="1"/>
          </p:nvPr>
        </p:nvSpPr>
        <p:spPr>
          <a:xfrm>
            <a:off x="457200" y="1600200"/>
            <a:ext cx="8229600" cy="1295400"/>
          </a:xfrm>
        </p:spPr>
        <p:txBody>
          <a:bodyPr/>
          <a:lstStyle/>
          <a:p>
            <a:pPr marL="444500" lvl="1" indent="-444500">
              <a:spcBef>
                <a:spcPts val="1500"/>
              </a:spcBef>
              <a:buSzPct val="100000"/>
              <a:buFont typeface="+mj-lt"/>
              <a:buAutoNum type="alphaLcPeriod" startAt="4"/>
            </a:pPr>
            <a:r>
              <a:rPr lang="en-US" sz="2400" dirty="0">
                <a:ea typeface="Times New Roman" panose="02020603050405020304" pitchFamily="18" charset="0"/>
              </a:rPr>
              <a:t>Construct the probability distribution of the sample means.</a:t>
            </a:r>
          </a:p>
          <a:p>
            <a:pPr marL="0" lvl="1" indent="0">
              <a:spcBef>
                <a:spcPts val="1500"/>
              </a:spcBef>
              <a:buSzPct val="100000"/>
              <a:buNone/>
            </a:pPr>
            <a:r>
              <a:rPr lang="en-US" sz="2800" b="1" dirty="0"/>
              <a:t>Solution</a:t>
            </a:r>
            <a:endParaRPr lang="en-IN" sz="2800" b="1" dirty="0"/>
          </a:p>
        </p:txBody>
      </p:sp>
      <p:pic>
        <p:nvPicPr>
          <p:cNvPr id="4" name="Picture 3" descr="A table lists corresponding values of x bar, f, and probability, listed in order as follows: 1, 1, 0.0625; 2, 2, 0.1250; 3, 3, 0.1875; 4, 4, 0.2500; 5, 3, 0.1875; 6, 2, 0.1250; 7, 1, 0.06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62" y="2971800"/>
            <a:ext cx="3582475" cy="3435012"/>
          </a:xfrm>
          <a:prstGeom prst="rect">
            <a:avLst/>
          </a:prstGeom>
        </p:spPr>
      </p:pic>
    </p:spTree>
    <p:extLst>
      <p:ext uri="{BB962C8B-B14F-4D97-AF65-F5344CB8AC3E}">
        <p14:creationId xmlns:p14="http://schemas.microsoft.com/office/powerpoint/2010/main" val="232996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5: Sampling Distribution of Sample Means</a:t>
            </a:r>
            <a:endParaRPr lang="en-IN" sz="2000" b="0" dirty="0">
              <a:latin typeface="+mj-lt"/>
            </a:endParaRPr>
          </a:p>
        </p:txBody>
      </p:sp>
      <p:sp>
        <p:nvSpPr>
          <p:cNvPr id="3" name="Content Placeholder 2"/>
          <p:cNvSpPr>
            <a:spLocks noGrp="1"/>
          </p:cNvSpPr>
          <p:nvPr>
            <p:ph idx="1"/>
          </p:nvPr>
        </p:nvSpPr>
        <p:spPr>
          <a:xfrm>
            <a:off x="457200" y="1600200"/>
            <a:ext cx="8229600" cy="1393745"/>
          </a:xfrm>
        </p:spPr>
        <p:txBody>
          <a:bodyPr/>
          <a:lstStyle/>
          <a:p>
            <a:pPr marL="444500" lvl="1" indent="-444500">
              <a:spcBef>
                <a:spcPts val="1500"/>
              </a:spcBef>
              <a:buSzPct val="100000"/>
              <a:buFont typeface="+mj-lt"/>
              <a:buAutoNum type="alphaLcPeriod" startAt="5"/>
            </a:pPr>
            <a:r>
              <a:rPr lang="en-US" sz="2400" dirty="0">
                <a:ea typeface="Times New Roman" panose="02020603050405020304" pitchFamily="18" charset="0"/>
              </a:rPr>
              <a:t>Find the mean, variance, and standard deviation of the sampling distribution of the sample means.</a:t>
            </a:r>
          </a:p>
          <a:p>
            <a:pPr marL="0" indent="0">
              <a:buNone/>
            </a:pPr>
            <a:r>
              <a:rPr lang="en-US" sz="2800" b="1" dirty="0"/>
              <a:t>Solution</a:t>
            </a:r>
            <a:endParaRPr lang="en-US" sz="2400" dirty="0">
              <a:cs typeface="Arial" pitchFamily="34" charset="0"/>
            </a:endParaRPr>
          </a:p>
        </p:txBody>
      </p:sp>
      <p:pic>
        <p:nvPicPr>
          <p:cNvPr id="4" name="Picture 3" descr="The mean, variance, and standard deviation of the 16 sample means are: mu x bar = 4; sigma x bar, squared = five-halves = 2.5; sigma x bar = square root of 2.5 = approximately 1.581. These results satisfy the properties of sample distributions of sample means. Mu x bar = 4; sigma x bar = sigma over square root of n = fraction square root of 5 over square root of 2 = approximately fraction 2.236 over square root of 2 = approximately 1.5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70" y="3158456"/>
            <a:ext cx="7315514" cy="3176970"/>
          </a:xfrm>
          <a:prstGeom prst="rect">
            <a:avLst/>
          </a:prstGeom>
        </p:spPr>
      </p:pic>
    </p:spTree>
    <p:extLst>
      <p:ext uri="{BB962C8B-B14F-4D97-AF65-F5344CB8AC3E}">
        <p14:creationId xmlns:p14="http://schemas.microsoft.com/office/powerpoint/2010/main" val="394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6: Sampling Distribution of Sample Means</a:t>
            </a:r>
            <a:endParaRPr lang="en-IN"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444500" lvl="1" indent="-444500">
              <a:spcBef>
                <a:spcPts val="1500"/>
              </a:spcBef>
              <a:buSzPct val="100000"/>
              <a:buFont typeface="+mj-lt"/>
              <a:buAutoNum type="alphaLcPeriod" startAt="6"/>
            </a:pPr>
            <a:r>
              <a:rPr lang="en-US" sz="2400" dirty="0">
                <a:ea typeface="Times New Roman" panose="02020603050405020304" pitchFamily="18" charset="0"/>
              </a:rPr>
              <a:t>Graph the probability histogram for the sampling distribution of the sample means.</a:t>
            </a:r>
          </a:p>
          <a:p>
            <a:pPr marL="0" indent="0">
              <a:buNone/>
            </a:pPr>
            <a:r>
              <a:rPr lang="en-US" sz="2800" b="1" dirty="0"/>
              <a:t>Solution</a:t>
            </a:r>
            <a:endParaRPr lang="en-IN" sz="2800" dirty="0"/>
          </a:p>
        </p:txBody>
      </p:sp>
      <p:pic>
        <p:nvPicPr>
          <p:cNvPr id="103" name="Picture 4" descr="A probability histogram of sample distribution of x bar has bars for sample means 1 through 7 forming a symmetrical distribution, rising from about 0.07 at 1 to 0.25 at 4 and falling to 0.07 a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0"/>
            <a:ext cx="4407930" cy="3155538"/>
          </a:xfrm>
          <a:prstGeom prst="rect">
            <a:avLst/>
          </a:prstGeom>
        </p:spPr>
      </p:pic>
      <p:pic>
        <p:nvPicPr>
          <p:cNvPr id="4" name="Picture 3" descr="The shape of the graph is symmetric and bell shaped.It approximates a normal distrib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657600"/>
            <a:ext cx="3226829" cy="1309815"/>
          </a:xfrm>
          <a:prstGeom prst="rect">
            <a:avLst/>
          </a:prstGeom>
        </p:spPr>
      </p:pic>
    </p:spTree>
    <p:extLst>
      <p:ext uri="{BB962C8B-B14F-4D97-AF65-F5344CB8AC3E}">
        <p14:creationId xmlns:p14="http://schemas.microsoft.com/office/powerpoint/2010/main" val="10001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(1 of 4)</a:t>
            </a:r>
            <a:endParaRPr lang="en-IN" sz="2000" b="0" dirty="0">
              <a:latin typeface="+mj-lt"/>
            </a:endParaRPr>
          </a:p>
        </p:txBody>
      </p:sp>
      <p:pic>
        <p:nvPicPr>
          <p:cNvPr id="3" name="Picture 2" descr="1. If samples of size n is greater than or equal to 30, are drawn from any population with mean = mu and standard deviation = sigma, illustrated as a curve with peak mu divided into two smaller peaks, then the sampling distribution of the sample means approximates a normal distribution. The greater the sample size, the better the approximation. A normal curve is plotted on an x-bar axis with mean mu, with area filled with x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962350" cy="4715388"/>
          </a:xfrm>
          <a:prstGeom prst="rect">
            <a:avLst/>
          </a:prstGeom>
        </p:spPr>
      </p:pic>
    </p:spTree>
    <p:extLst>
      <p:ext uri="{BB962C8B-B14F-4D97-AF65-F5344CB8AC3E}">
        <p14:creationId xmlns:p14="http://schemas.microsoft.com/office/powerpoint/2010/main" val="96215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(2 of 4)</a:t>
            </a:r>
            <a:endParaRPr lang="en-IN" sz="2000" b="0" dirty="0">
              <a:latin typeface="+mj-lt"/>
            </a:endParaRPr>
          </a:p>
        </p:txBody>
      </p:sp>
      <p:pic>
        <p:nvPicPr>
          <p:cNvPr id="5" name="Picture 4" descr="2. If the population itself is normally distributed, represented as a normal curve on an x-axis with mean mu, the sampling distribution of the sample means is normally distribution for any sample size n. A normal curve is plotted on an x-axis with mean mu, with area filled with x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557025" cy="4849477"/>
          </a:xfrm>
          <a:prstGeom prst="rect">
            <a:avLst/>
          </a:prstGeom>
        </p:spPr>
      </p:pic>
    </p:spTree>
    <p:extLst>
      <p:ext uri="{BB962C8B-B14F-4D97-AF65-F5344CB8AC3E}">
        <p14:creationId xmlns:p14="http://schemas.microsoft.com/office/powerpoint/2010/main" val="244648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(3 of 4)</a:t>
            </a:r>
            <a:endParaRPr lang="en-IN" sz="2000" b="0" dirty="0">
              <a:latin typeface="+mj-lt"/>
            </a:endParaRPr>
          </a:p>
        </p:txBody>
      </p:sp>
      <p:pic>
        <p:nvPicPr>
          <p:cNvPr id="10" name="Picture 9" descr="In either case, the sampling distribution of sample means has a mean equal to the population mean; mu x bar = mu. The sampling distribution of sample means has a variance equal to 1 over n times the variance of the population and a standard deviation equal to the population standard deviation divided by the square root of n. sigma x bar, squared = fraction sigma squared over n (variance); sigma x bar = fraction sigma over square root of n (standard deviation, or standard error of the me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312727" cy="4513900"/>
          </a:xfrm>
          <a:prstGeom prst="rect">
            <a:avLst/>
          </a:prstGeom>
        </p:spPr>
      </p:pic>
    </p:spTree>
    <p:extLst>
      <p:ext uri="{BB962C8B-B14F-4D97-AF65-F5344CB8AC3E}">
        <p14:creationId xmlns:p14="http://schemas.microsoft.com/office/powerpoint/2010/main" val="257905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The Central Limit Theorem </a:t>
            </a:r>
            <a:r>
              <a:rPr lang="en-US" sz="2000" b="0" dirty="0">
                <a:latin typeface="+mj-lt"/>
                <a:ea typeface="ＭＳ Ｐゴシック" panose="020B0600070205080204" pitchFamily="34" charset="-128"/>
              </a:rPr>
              <a:t>(4 of 4)</a:t>
            </a:r>
            <a:endParaRPr lang="en-IN" sz="2000" b="0" dirty="0">
              <a:latin typeface="+mj-lt"/>
            </a:endParaRPr>
          </a:p>
        </p:txBody>
      </p:sp>
      <p:pic>
        <p:nvPicPr>
          <p:cNvPr id="15" name="Picture 14" descr="1. Any population distribution: a curve plotted on an x-axis has an uneven peak centered at mean mu with standard deviation sigma. 2. Normal population distribution: a normal curve plotted on an x-axis has peak at mean mu with standard deviation sigma. 3. Distribution of sample means, n greater than or equal to 30: a normal curve plotted on an x-bar-axis has peak at mean mu = mu x bar, with standard deviation of the sample means as sigma x bar = fraction sigma over square root of n. 4. Distribution of sample means (any n): a normal curve plotted on an x-bar-axis has peak at mean mu = mu x bar, with standard deviation of the sample means as mu x bar = fraction sigma over square root of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068252" cy="4794052"/>
          </a:xfrm>
          <a:prstGeom prst="rect">
            <a:avLst/>
          </a:prstGeom>
        </p:spPr>
      </p:pic>
    </p:spTree>
    <p:extLst>
      <p:ext uri="{BB962C8B-B14F-4D97-AF65-F5344CB8AC3E}">
        <p14:creationId xmlns:p14="http://schemas.microsoft.com/office/powerpoint/2010/main" val="54015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1: Interpreting the Central Limit Theorem </a:t>
            </a:r>
            <a:r>
              <a:rPr lang="en-US" alt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2057399"/>
          </a:xfrm>
        </p:spPr>
        <p:txBody>
          <a:bodyPr/>
          <a:lstStyle/>
          <a:p>
            <a:pPr marL="0" indent="0">
              <a:buNone/>
            </a:pPr>
            <a:r>
              <a:rPr lang="en-US" sz="2200" dirty="0">
                <a:ea typeface="ＭＳ Ｐゴシック" panose="020B0600070205080204" pitchFamily="34" charset="-128"/>
              </a:rPr>
              <a:t>Cellular phone bills for residents of a city have a mean of $63 and a standard deviation of $11. Random samples of 100 cellular phone bills are drawn from this population and the mean of each sample is determined. Find the mean and standard error of the mean of the sampling distribution. Then sketch a graph of the sampling distribution of sample means.</a:t>
            </a:r>
            <a:endParaRPr lang="en-IN" sz="2200" dirty="0"/>
          </a:p>
        </p:txBody>
      </p:sp>
      <p:pic>
        <p:nvPicPr>
          <p:cNvPr id="4" name="Picture 11" descr="A graph of distribution for all cellular phone bills, with x-axis as individual cellular phone bills (in dollars), forms an uneven bell shape centered at 63, from beyond 41 to beyond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957" y="3810000"/>
            <a:ext cx="6004087" cy="251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9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altLang="en-US" sz="3600" dirty="0">
                <a:latin typeface="+mj-lt"/>
              </a:rPr>
              <a:t>Example 1: Interpreting the Central Limit Theorem </a:t>
            </a:r>
            <a:r>
              <a:rPr lang="en-US" altLang="en-US" sz="2000" b="0" dirty="0">
                <a:latin typeface="+mj-lt"/>
              </a:rPr>
              <a:t>(2 of 3)</a:t>
            </a:r>
            <a:endParaRPr lang="en-IN" sz="2000" b="0" dirty="0">
              <a:latin typeface="+mj-lt"/>
            </a:endParaRPr>
          </a:p>
        </p:txBody>
      </p:sp>
      <p:pic>
        <p:nvPicPr>
          <p:cNvPr id="8" name="Picture 7"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9" y="1676400"/>
            <a:ext cx="1385377" cy="253534"/>
          </a:xfrm>
          <a:prstGeom prst="rect">
            <a:avLst/>
          </a:prstGeom>
        </p:spPr>
      </p:pic>
      <p:pic>
        <p:nvPicPr>
          <p:cNvPr id="9" name="Picture 8" descr="The mean of the sampling distribution is equal to the population mean mu x bar = mu = 63. The standard error of the mean is equal to the population standard deviation divided by the square root of n. sigma x bar = fraction sigma over square root of n = fraction 11 over square root of 100 =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06" y="2290187"/>
            <a:ext cx="7876180" cy="3447457"/>
          </a:xfrm>
          <a:prstGeom prst="rect">
            <a:avLst/>
          </a:prstGeom>
        </p:spPr>
      </p:pic>
    </p:spTree>
    <p:extLst>
      <p:ext uri="{BB962C8B-B14F-4D97-AF65-F5344CB8AC3E}">
        <p14:creationId xmlns:p14="http://schemas.microsoft.com/office/powerpoint/2010/main" val="66498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Outline</a:t>
            </a:r>
            <a:endParaRPr lang="en-IN" sz="3600" dirty="0">
              <a:latin typeface="+mj-lt"/>
            </a:endParaRPr>
          </a:p>
        </p:txBody>
      </p:sp>
      <p:sp>
        <p:nvSpPr>
          <p:cNvPr id="3" name="Content Placeholder 2"/>
          <p:cNvSpPr>
            <a:spLocks noGrp="1"/>
          </p:cNvSpPr>
          <p:nvPr>
            <p:ph idx="1"/>
          </p:nvPr>
        </p:nvSpPr>
        <p:spPr/>
        <p:txBody>
          <a:bodyPr/>
          <a:lstStyle/>
          <a:p>
            <a:pPr marL="541338" indent="-541338">
              <a:buNone/>
            </a:pPr>
            <a:r>
              <a:rPr lang="en-IN" sz="2600" dirty="0">
                <a:solidFill>
                  <a:srgbClr val="007FA3"/>
                </a:solidFill>
              </a:rPr>
              <a:t>5.1</a:t>
            </a:r>
            <a:r>
              <a:rPr lang="en-IN" sz="2600" dirty="0"/>
              <a:t> Introduction to Normal Distributions and the Standard Normal Distribution</a:t>
            </a:r>
          </a:p>
          <a:p>
            <a:pPr marL="0" indent="0">
              <a:buNone/>
            </a:pPr>
            <a:r>
              <a:rPr lang="en-IN" sz="2600" dirty="0">
                <a:solidFill>
                  <a:srgbClr val="007FA3"/>
                </a:solidFill>
              </a:rPr>
              <a:t>5.2</a:t>
            </a:r>
            <a:r>
              <a:rPr lang="en-IN" sz="2600" dirty="0"/>
              <a:t> Normal Distributions: Finding Probabilities</a:t>
            </a:r>
          </a:p>
          <a:p>
            <a:pPr marL="0" indent="0">
              <a:buNone/>
            </a:pPr>
            <a:r>
              <a:rPr lang="en-IN" sz="2600" dirty="0">
                <a:solidFill>
                  <a:srgbClr val="007FA3"/>
                </a:solidFill>
              </a:rPr>
              <a:t>5.3</a:t>
            </a:r>
            <a:r>
              <a:rPr lang="en-IN" sz="2600" dirty="0"/>
              <a:t> Normal Distributions: Finding Values</a:t>
            </a:r>
          </a:p>
          <a:p>
            <a:pPr marL="541338" indent="-541338">
              <a:buNone/>
            </a:pPr>
            <a:r>
              <a:rPr lang="en-IN" sz="2600" dirty="0">
                <a:solidFill>
                  <a:srgbClr val="007FA3"/>
                </a:solidFill>
              </a:rPr>
              <a:t>5.4</a:t>
            </a:r>
            <a:r>
              <a:rPr lang="en-IN" sz="2600" dirty="0"/>
              <a:t> Sampling Distributions and the Central Limit Theorem</a:t>
            </a:r>
          </a:p>
          <a:p>
            <a:pPr marL="0" indent="0">
              <a:buNone/>
            </a:pPr>
            <a:r>
              <a:rPr lang="en-IN" sz="2600" dirty="0">
                <a:solidFill>
                  <a:srgbClr val="007FA3"/>
                </a:solidFill>
              </a:rPr>
              <a:t>5.5</a:t>
            </a:r>
            <a:r>
              <a:rPr lang="en-IN" sz="2600" dirty="0"/>
              <a:t> Normal Approximations to Binomial Distributions</a:t>
            </a:r>
          </a:p>
        </p:txBody>
      </p:sp>
    </p:spTree>
    <p:extLst>
      <p:ext uri="{BB962C8B-B14F-4D97-AF65-F5344CB8AC3E}">
        <p14:creationId xmlns:p14="http://schemas.microsoft.com/office/powerpoint/2010/main" val="115512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altLang="en-US" sz="3600" dirty="0">
                <a:latin typeface="+mj-lt"/>
              </a:rPr>
              <a:t>Example 1: Interpreting the Central Limit Theorem </a:t>
            </a:r>
            <a:r>
              <a:rPr lang="en-US" alt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077200" cy="1142999"/>
          </a:xfrm>
        </p:spPr>
        <p:txBody>
          <a:bodyPr/>
          <a:lstStyle/>
          <a:p>
            <a:pPr>
              <a:spcBef>
                <a:spcPts val="600"/>
              </a:spcBef>
            </a:pPr>
            <a:r>
              <a:rPr lang="en-US" sz="2400" dirty="0">
                <a:ea typeface="ＭＳ Ｐゴシック" panose="020B0600070205080204" pitchFamily="34" charset="-128"/>
              </a:rPr>
              <a:t>Since the sample size is greater than 30, the sampling distribution can be approximated by a normal distribution with</a:t>
            </a:r>
            <a:endParaRPr lang="en-IN" sz="2400" dirty="0"/>
          </a:p>
        </p:txBody>
      </p:sp>
      <p:pic>
        <p:nvPicPr>
          <p:cNvPr id="7" name="Picture 6" descr="Mu x bar = $63, sigma x bar =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855" y="2884872"/>
            <a:ext cx="3234291" cy="291752"/>
          </a:xfrm>
          <a:prstGeom prst="rect">
            <a:avLst/>
          </a:prstGeom>
        </p:spPr>
      </p:pic>
      <p:pic>
        <p:nvPicPr>
          <p:cNvPr id="6" name="Picture 2" descr=" A graph of distribution of sample means with n = 100, with mean of 100 phone bills (in dollars) on the x-bar-axis, forms a normal distribution with peak at 63, between approximately 60 and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661" y="3429000"/>
            <a:ext cx="6948677" cy="286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78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Interpreting the Central Limit Theorem </a:t>
            </a:r>
            <a:r>
              <a:rPr lang="en-US" alt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2362199"/>
          </a:xfrm>
        </p:spPr>
        <p:txBody>
          <a:bodyPr/>
          <a:lstStyle/>
          <a:p>
            <a:pPr marL="0" indent="0">
              <a:buNone/>
            </a:pPr>
            <a:r>
              <a:rPr lang="en-US" sz="2200" dirty="0">
                <a:ea typeface="ＭＳ Ｐゴシック" panose="020B0600070205080204" pitchFamily="34" charset="-128"/>
              </a:rPr>
              <a:t>The training heart rates of all 20-years old athletes are normally distributed, with a mean of 135 beats per minute and standard deviation of 18 beats per minute. Random samples of size 4 are drawn from this population, and the mean of each sample is determined. Find the mean and standard error of the mean of the sampling distribution. Then sketch a graph of the sampling distribution of sample means.</a:t>
            </a:r>
            <a:endParaRPr lang="en-IN" sz="2200" dirty="0"/>
          </a:p>
        </p:txBody>
      </p:sp>
      <p:pic>
        <p:nvPicPr>
          <p:cNvPr id="4" name="Picture 11" descr="A graph of distribution of population training heart rates, with rate (in beats per minute) on the x-axis, forms a normal distribution with peak at 135, extending between approximately 85 and 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24310"/>
            <a:ext cx="6638544" cy="212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89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altLang="en-US" sz="3600" dirty="0">
                <a:latin typeface="+mj-lt"/>
              </a:rPr>
              <a:t>Example 2: Interpreting the Central Limit Theorem </a:t>
            </a:r>
            <a:r>
              <a:rPr lang="en-US" altLang="en-US" sz="2000" b="0" dirty="0">
                <a:latin typeface="+mj-lt"/>
              </a:rPr>
              <a:t>(2 of 3)</a:t>
            </a:r>
            <a:endParaRPr lang="en-IN" sz="2000" b="0" dirty="0">
              <a:latin typeface="+mj-lt"/>
            </a:endParaRPr>
          </a:p>
        </p:txBody>
      </p:sp>
      <p:pic>
        <p:nvPicPr>
          <p:cNvPr id="6" name="Picture 5"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9" y="1676400"/>
            <a:ext cx="1385377" cy="253534"/>
          </a:xfrm>
          <a:prstGeom prst="rect">
            <a:avLst/>
          </a:prstGeom>
        </p:spPr>
      </p:pic>
      <p:pic>
        <p:nvPicPr>
          <p:cNvPr id="7" name="Picture 6" descr="The mean of the sampling distribution is equal to the population mean mu x bar = mu = 135. The standard error of the mean is equal to the population standard deviation divided by the square root of n. sigma x bar = fraction sigma over square root of n = fraction 18 over square root of 4 =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29" y="2293682"/>
            <a:ext cx="7876181" cy="3430089"/>
          </a:xfrm>
          <a:prstGeom prst="rect">
            <a:avLst/>
          </a:prstGeom>
        </p:spPr>
      </p:pic>
    </p:spTree>
    <p:extLst>
      <p:ext uri="{BB962C8B-B14F-4D97-AF65-F5344CB8AC3E}">
        <p14:creationId xmlns:p14="http://schemas.microsoft.com/office/powerpoint/2010/main" val="268053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Interpreting the Central Limit Theorem </a:t>
            </a:r>
            <a:r>
              <a:rPr lang="en-US" alt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229600" cy="1201948"/>
          </a:xfrm>
        </p:spPr>
        <p:txBody>
          <a:bodyPr/>
          <a:lstStyle/>
          <a:p>
            <a:r>
              <a:rPr lang="en-US" sz="2600" dirty="0">
                <a:ea typeface="ＭＳ Ｐゴシック" panose="020B0600070205080204" pitchFamily="34" charset="-128"/>
              </a:rPr>
              <a:t>Since the population is normally distributed, the sampling distribution of the sample means is also normally distributed.</a:t>
            </a:r>
            <a:endParaRPr lang="en-IN" sz="2600" dirty="0"/>
          </a:p>
        </p:txBody>
      </p:sp>
      <p:pic>
        <p:nvPicPr>
          <p:cNvPr id="4" name="Picture 3" descr="Mu x bar = 135, sigma x bar =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970" y="3071394"/>
            <a:ext cx="3576060" cy="357606"/>
          </a:xfrm>
          <a:prstGeom prst="rect">
            <a:avLst/>
          </a:prstGeom>
        </p:spPr>
      </p:pic>
      <p:pic>
        <p:nvPicPr>
          <p:cNvPr id="9" name="Picture 12" descr=" A graph of distribution of sample means with n = 4, with mean rate (in beats per minute) on the x-bar-axis, forms a normal distribution with peak 135, extending between approximately 110 and 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0"/>
            <a:ext cx="609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38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Probability and the Central Limit Theorem</a:t>
            </a:r>
            <a:endParaRPr lang="en-IN" sz="3600" dirty="0">
              <a:latin typeface="+mj-lt"/>
            </a:endParaRPr>
          </a:p>
        </p:txBody>
      </p:sp>
      <p:pic>
        <p:nvPicPr>
          <p:cNvPr id="6" name="Picture 5" descr="To transform x to a z-score: z = fraction value minus mean over standard error = fraction x bar minus mu x bar over sigma x bar = fraction x bar minus mu over fraction sigma over square root of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54" y="1676400"/>
            <a:ext cx="6870023" cy="1873642"/>
          </a:xfrm>
          <a:prstGeom prst="rect">
            <a:avLst/>
          </a:prstGeom>
        </p:spPr>
      </p:pic>
    </p:spTree>
    <p:extLst>
      <p:ext uri="{BB962C8B-B14F-4D97-AF65-F5344CB8AC3E}">
        <p14:creationId xmlns:p14="http://schemas.microsoft.com/office/powerpoint/2010/main" val="174826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Probabilities for Sampling Distributions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1371599"/>
          </a:xfrm>
        </p:spPr>
        <p:txBody>
          <a:bodyPr/>
          <a:lstStyle/>
          <a:p>
            <a:pPr marL="0" indent="0">
              <a:buNone/>
            </a:pPr>
            <a:r>
              <a:rPr lang="en-US" sz="2200" dirty="0">
                <a:ea typeface="ＭＳ Ｐゴシック" panose="020B0600070205080204" pitchFamily="34" charset="-128"/>
              </a:rPr>
              <a:t>The graph shows the length of time people spend driving each day. You randomly select 50 drivers age 15 to 19. What is the probability that the mean time they spend driving each day is between 24.7 and 25.5 minutes? Assume that </a:t>
            </a:r>
            <a:r>
              <a:rPr lang="el-GR" sz="2200" i="1" dirty="0">
                <a:ea typeface="ＭＳ Ｐゴシック" panose="020B0600070205080204" pitchFamily="34" charset="-128"/>
              </a:rPr>
              <a:t>σ</a:t>
            </a:r>
            <a:r>
              <a:rPr lang="en-US" sz="2200" dirty="0">
                <a:ea typeface="ＭＳ Ｐゴシック" panose="020B0600070205080204" pitchFamily="34" charset="-128"/>
              </a:rPr>
              <a:t> = 1.5 minutes.</a:t>
            </a:r>
          </a:p>
        </p:txBody>
      </p:sp>
      <p:pic>
        <p:nvPicPr>
          <p:cNvPr id="5" name="Picture 4" descr="A graph of time behind the wheel, the average time spent driving each day, by age group, forms a normal distribution, with 25 minutes for 15 through 19, 52 for 20 through 24, 64 for 25 through 54, 58 for 55 through 64, and 39 for 65 +. Source: U.S. Department of Transport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48000"/>
            <a:ext cx="3404805" cy="3348434"/>
          </a:xfrm>
          <a:prstGeom prst="rect">
            <a:avLst/>
          </a:prstGeom>
        </p:spPr>
      </p:pic>
    </p:spTree>
    <p:extLst>
      <p:ext uri="{BB962C8B-B14F-4D97-AF65-F5344CB8AC3E}">
        <p14:creationId xmlns:p14="http://schemas.microsoft.com/office/powerpoint/2010/main" val="87798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229600" cy="1097280"/>
          </a:xfrm>
        </p:spPr>
        <p:txBody>
          <a:bodyPr/>
          <a:lstStyle/>
          <a:p>
            <a:r>
              <a:rPr lang="en-US" sz="3600" dirty="0">
                <a:latin typeface="+mj-lt"/>
              </a:rPr>
              <a:t>Example: Probabilities for Sampling Distributions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0"/>
            <a:ext cx="8305800" cy="1295400"/>
          </a:xfrm>
        </p:spPr>
        <p:txBody>
          <a:bodyPr/>
          <a:lstStyle/>
          <a:p>
            <a:pPr marL="0" indent="0">
              <a:buNone/>
            </a:pPr>
            <a:r>
              <a:rPr lang="en-US" sz="2800" b="1" dirty="0">
                <a:ea typeface="ＭＳ Ｐゴシック" panose="020B0600070205080204" pitchFamily="34" charset="-128"/>
              </a:rPr>
              <a:t>Solution</a:t>
            </a:r>
          </a:p>
          <a:p>
            <a:pPr marL="0" indent="0">
              <a:spcBef>
                <a:spcPts val="600"/>
              </a:spcBef>
              <a:buNone/>
            </a:pPr>
            <a:r>
              <a:rPr lang="en-US" sz="2200" dirty="0">
                <a:ea typeface="ＭＳ Ｐゴシック" panose="020B0600070205080204" pitchFamily="34" charset="-128"/>
              </a:rPr>
              <a:t>From the Central Limit Theorem (sample size is greater than 30), the sampling distribution of sample means is approximately normal with</a:t>
            </a:r>
            <a:endParaRPr lang="en-IN" sz="2200" dirty="0"/>
          </a:p>
        </p:txBody>
      </p:sp>
      <p:pic>
        <p:nvPicPr>
          <p:cNvPr id="8" name="Picture 7" descr="Mu x bar = mu = 25, sigma x bar = fraction sigma over square root of n = fraction 1.5 over square root of 50 = approximately 0.212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70" y="3009100"/>
            <a:ext cx="5671660" cy="524141"/>
          </a:xfrm>
          <a:prstGeom prst="rect">
            <a:avLst/>
          </a:prstGeom>
        </p:spPr>
      </p:pic>
      <p:pic>
        <p:nvPicPr>
          <p:cNvPr id="7" name="Picture 6" descr=" A graph of distributions of sample means with n = 50, with mean time (in minutes) on the x-bar-axis, forms a normal distribution with peak mu = 25, extending between approximately 24.2 and 25.8, and shaded between 24.7 and 2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810000"/>
            <a:ext cx="2512464" cy="2607802"/>
          </a:xfrm>
          <a:prstGeom prst="rect">
            <a:avLst/>
          </a:prstGeom>
        </p:spPr>
      </p:pic>
    </p:spTree>
    <p:extLst>
      <p:ext uri="{BB962C8B-B14F-4D97-AF65-F5344CB8AC3E}">
        <p14:creationId xmlns:p14="http://schemas.microsoft.com/office/powerpoint/2010/main" val="246673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rPr>
              <a:t>Example: Probabilities for Sampling Distributions </a:t>
            </a:r>
            <a:r>
              <a:rPr lang="en-US" sz="2000" b="0" dirty="0">
                <a:latin typeface="+mj-lt"/>
              </a:rPr>
              <a:t>(3 of 3)</a:t>
            </a:r>
            <a:endParaRPr lang="en-IN" sz="2000" b="0" dirty="0">
              <a:latin typeface="+mj-lt"/>
            </a:endParaRPr>
          </a:p>
        </p:txBody>
      </p:sp>
      <p:pic>
        <p:nvPicPr>
          <p:cNvPr id="10" name="Picture 3" descr="A normal distribution with mu = 25 and sigma = 0.21213 is shaded between x bar = 24.7 and 25.5, as area P of 24.7 is less than x bar is less than 25.5. This curve is converted to a standard normal distribution by z 1 = fraction x bar minus mu over fraction sigma over square root of n = fraction 24.7 minus 25 over fraction 1.5 over square root of 50 = negative 1.41, and z 2 = fraction x bar minus mu over fraction sigma over square root of n = fraction 25.5 minus 25 over fraction 1.5 over square root of 50 = 2.36. The standard normal distribution has mu = 0, sigma = 1, and area between negative 1.41 and 2.36, with area left of negative 1.41 as 0.0793 and area left of 2.36 as 0.990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9987"/>
            <a:ext cx="8229600" cy="3491613"/>
          </a:xfrm>
        </p:spPr>
      </p:pic>
      <p:pic>
        <p:nvPicPr>
          <p:cNvPr id="7" name="Picture 6" descr="The shaded area is P of 24.7 is less than x bar is less than 25.5 = P of negative 1.41 is less than z is less than 2.36 = 0.9909 minus 0.0793 = 0.9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639" y="5425491"/>
            <a:ext cx="5386723" cy="667919"/>
          </a:xfrm>
          <a:prstGeom prst="rect">
            <a:avLst/>
          </a:prstGeom>
        </p:spPr>
      </p:pic>
    </p:spTree>
    <p:extLst>
      <p:ext uri="{BB962C8B-B14F-4D97-AF65-F5344CB8AC3E}">
        <p14:creationId xmlns:p14="http://schemas.microsoft.com/office/powerpoint/2010/main" val="310839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698428"/>
          </a:xfrm>
        </p:spPr>
        <p:txBody>
          <a:bodyPr/>
          <a:lstStyle/>
          <a:p>
            <a:r>
              <a:rPr lang="en-US" sz="3600" dirty="0">
                <a:latin typeface="+mj-lt"/>
              </a:rPr>
              <a:t>Example 1: Probabilities for </a:t>
            </a:r>
            <a:r>
              <a:rPr lang="en-US" sz="3600" i="1" dirty="0">
                <a:latin typeface="+mj-lt"/>
              </a:rPr>
              <a:t>x</a:t>
            </a:r>
            <a:r>
              <a:rPr lang="en-US" sz="3600" dirty="0">
                <a:latin typeface="+mj-lt"/>
              </a:rPr>
              <a:t> and </a:t>
            </a:r>
            <a:endParaRPr lang="en-IN" sz="2000" b="0" dirty="0">
              <a:latin typeface="+mj-lt"/>
            </a:endParaRPr>
          </a:p>
        </p:txBody>
      </p:sp>
      <p:pic>
        <p:nvPicPr>
          <p:cNvPr id="6" name="Picture 5" descr="x bar (1 of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3800"/>
            <a:ext cx="1192713" cy="343501"/>
          </a:xfrm>
          <a:prstGeom prst="rect">
            <a:avLst/>
          </a:prstGeom>
        </p:spPr>
      </p:pic>
      <p:sp>
        <p:nvSpPr>
          <p:cNvPr id="3" name="Content Placeholder 2"/>
          <p:cNvSpPr>
            <a:spLocks noGrp="1"/>
          </p:cNvSpPr>
          <p:nvPr>
            <p:ph idx="1"/>
          </p:nvPr>
        </p:nvSpPr>
        <p:spPr>
          <a:xfrm>
            <a:off x="457200" y="1600201"/>
            <a:ext cx="8305800" cy="2590800"/>
          </a:xfrm>
        </p:spPr>
        <p:txBody>
          <a:bodyPr/>
          <a:lstStyle/>
          <a:p>
            <a:pPr marL="0" indent="0">
              <a:buNone/>
            </a:pPr>
            <a:r>
              <a:rPr lang="en-US" sz="2200" dirty="0">
                <a:ea typeface="ＭＳ Ｐゴシック" panose="020B0600070205080204" pitchFamily="34" charset="-128"/>
              </a:rPr>
              <a:t>An education finance corporation claims that the average credit card debts carried by undergraduates are normally distributed, with a mean of $3173 and a standard deviation of $1120.</a:t>
            </a:r>
            <a:r>
              <a:rPr lang="en-US" sz="2200" b="1" dirty="0">
                <a:ea typeface="ＭＳ Ｐゴシック" panose="020B0600070205080204" pitchFamily="34" charset="-128"/>
              </a:rPr>
              <a:t> </a:t>
            </a:r>
            <a:r>
              <a:rPr lang="en-US" sz="2000" b="1" dirty="0">
                <a:ea typeface="ＭＳ Ｐゴシック" panose="020B0600070205080204" pitchFamily="34" charset="-128"/>
              </a:rPr>
              <a:t>(Adapted from Sallie Mae)</a:t>
            </a:r>
          </a:p>
          <a:p>
            <a:pPr marL="342000" indent="-342000">
              <a:buFont typeface="+mj-lt"/>
              <a:buAutoNum type="arabicPeriod"/>
            </a:pPr>
            <a:r>
              <a:rPr lang="en-US" sz="2000" dirty="0">
                <a:cs typeface="Times New Roman" panose="02020603050405020304" pitchFamily="18" charset="0"/>
              </a:rPr>
              <a:t>What</a:t>
            </a:r>
            <a:r>
              <a:rPr lang="en-US" sz="2200" dirty="0">
                <a:cs typeface="Times New Roman" panose="02020603050405020304" pitchFamily="18" charset="0"/>
              </a:rPr>
              <a:t> is the probability that a randomly selected undergraduate, who is a credit card holder, has a credit card balance less than $2700?</a:t>
            </a:r>
            <a:endParaRPr lang="en-US" sz="2200" dirty="0"/>
          </a:p>
        </p:txBody>
      </p:sp>
      <p:pic>
        <p:nvPicPr>
          <p:cNvPr id="4" name="Picture 6" descr="A cartoon depicts a hand holding a credit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77000" y="3973773"/>
            <a:ext cx="2038692" cy="10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lution: You are asked to find the probability associated with a certain value of the random variable 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12" y="4876800"/>
            <a:ext cx="7568854" cy="999126"/>
          </a:xfrm>
          <a:prstGeom prst="rect">
            <a:avLst/>
          </a:prstGeom>
        </p:spPr>
      </p:pic>
    </p:spTree>
    <p:extLst>
      <p:ext uri="{BB962C8B-B14F-4D97-AF65-F5344CB8AC3E}">
        <p14:creationId xmlns:p14="http://schemas.microsoft.com/office/powerpoint/2010/main" val="23002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1" y="215372"/>
            <a:ext cx="7467600" cy="699993"/>
          </a:xfrm>
        </p:spPr>
        <p:txBody>
          <a:bodyPr/>
          <a:lstStyle/>
          <a:p>
            <a:r>
              <a:rPr lang="en-US" sz="3600" dirty="0">
                <a:latin typeface="+mj-lt"/>
              </a:rPr>
              <a:t>Example 1: Probabilities for </a:t>
            </a:r>
            <a:r>
              <a:rPr lang="en-US" sz="3600" i="1" dirty="0">
                <a:latin typeface="+mj-lt"/>
              </a:rPr>
              <a:t>x</a:t>
            </a:r>
            <a:r>
              <a:rPr lang="en-US" sz="3600" dirty="0">
                <a:latin typeface="+mj-lt"/>
              </a:rPr>
              <a:t> and</a:t>
            </a:r>
            <a:endParaRPr lang="en-IN" sz="2000" b="0" dirty="0">
              <a:latin typeface="+mj-lt"/>
            </a:endParaRPr>
          </a:p>
        </p:txBody>
      </p:sp>
      <p:pic>
        <p:nvPicPr>
          <p:cNvPr id="3" name="Picture 2" descr="x bar (2 of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71" y="915365"/>
            <a:ext cx="1192713" cy="343501"/>
          </a:xfrm>
          <a:prstGeom prst="rect">
            <a:avLst/>
          </a:prstGeom>
        </p:spPr>
      </p:pic>
      <p:pic>
        <p:nvPicPr>
          <p:cNvPr id="2" name="Picture 1" descr="A normal distribution with mu = 3173 and sigma = 1120 is shaded left 2700 with area P of x is less than 2700. The normal distribution is converted to a standard normal distribution by z = fraction x minus mu over sigma = fraction 2700 minus 3173 over 1120 = approximately negative 0.42. The standard normal distribution has mu = 0, sigma = 1, and area left of negative 0.42 as P of z is less than negative 0.42, or 0.33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90" y="2023403"/>
            <a:ext cx="8114836" cy="3320160"/>
          </a:xfrm>
          <a:prstGeom prst="rect">
            <a:avLst/>
          </a:prstGeom>
        </p:spPr>
      </p:pic>
      <p:pic>
        <p:nvPicPr>
          <p:cNvPr id="6" name="Picture 5" descr="The shaded area is P of x is less than 2700 = P of z is less than negative 0.42 = 0.33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431" y="5850852"/>
            <a:ext cx="4354154" cy="245305"/>
          </a:xfrm>
          <a:prstGeom prst="rect">
            <a:avLst/>
          </a:prstGeom>
        </p:spPr>
      </p:pic>
    </p:spTree>
    <p:extLst>
      <p:ext uri="{BB962C8B-B14F-4D97-AF65-F5344CB8AC3E}">
        <p14:creationId xmlns:p14="http://schemas.microsoft.com/office/powerpoint/2010/main" val="205695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rPr>
              <a:t>Section 5.4</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a:t>Sampling Distributions and the Central Limit Theorem</a:t>
            </a:r>
            <a:endParaRPr lang="en-IN" sz="3600" dirty="0"/>
          </a:p>
        </p:txBody>
      </p:sp>
    </p:spTree>
    <p:extLst>
      <p:ext uri="{BB962C8B-B14F-4D97-AF65-F5344CB8AC3E}">
        <p14:creationId xmlns:p14="http://schemas.microsoft.com/office/powerpoint/2010/main" val="3414632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91400" cy="677694"/>
          </a:xfrm>
        </p:spPr>
        <p:txBody>
          <a:bodyPr/>
          <a:lstStyle/>
          <a:p>
            <a:r>
              <a:rPr lang="en-US" sz="3600" dirty="0">
                <a:latin typeface="+mj-lt"/>
              </a:rPr>
              <a:t>Example 2: Probabilities for </a:t>
            </a:r>
            <a:r>
              <a:rPr lang="en-US" sz="3600" i="1" dirty="0">
                <a:latin typeface="+mj-lt"/>
              </a:rPr>
              <a:t>x</a:t>
            </a:r>
            <a:r>
              <a:rPr lang="en-US" sz="3600" dirty="0">
                <a:latin typeface="+mj-lt"/>
              </a:rPr>
              <a:t> and </a:t>
            </a:r>
            <a:endParaRPr lang="en-IN" sz="2000" b="0" dirty="0">
              <a:latin typeface="+mj-lt"/>
            </a:endParaRPr>
          </a:p>
        </p:txBody>
      </p:sp>
      <p:pic>
        <p:nvPicPr>
          <p:cNvPr id="7" name="Picture 6" descr="x bar (1 of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93066"/>
            <a:ext cx="1192713" cy="343501"/>
          </a:xfrm>
          <a:prstGeom prst="rect">
            <a:avLst/>
          </a:prstGeom>
        </p:spPr>
      </p:pic>
      <p:sp>
        <p:nvSpPr>
          <p:cNvPr id="3" name="Content Placeholder 2"/>
          <p:cNvSpPr>
            <a:spLocks noGrp="1"/>
          </p:cNvSpPr>
          <p:nvPr>
            <p:ph idx="1"/>
          </p:nvPr>
        </p:nvSpPr>
        <p:spPr>
          <a:xfrm>
            <a:off x="457200" y="1600201"/>
            <a:ext cx="8229600" cy="1219200"/>
          </a:xfrm>
        </p:spPr>
        <p:txBody>
          <a:bodyPr/>
          <a:lstStyle/>
          <a:p>
            <a:r>
              <a:rPr lang="en-US" sz="2600" dirty="0">
                <a:ea typeface="ＭＳ Ｐゴシック" panose="020B0600070205080204" pitchFamily="34" charset="-128"/>
              </a:rPr>
              <a:t>You randomly select 25 undergraduates who are credit card holders. What is the probability that their mean credit card balance is less than $2700?</a:t>
            </a:r>
          </a:p>
        </p:txBody>
      </p:sp>
      <p:pic>
        <p:nvPicPr>
          <p:cNvPr id="13" name="Picture 6" descr="A cartoon depicts a hand holding a credit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39000" y="3494881"/>
            <a:ext cx="14874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olution: You are asked to find the probability associated with a sample mean x bar. Mu x bar = mu = 3173; sigma x bar = fraction sigma over square root of n = fraction 1120 over square root of 25 = 2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16" y="4222149"/>
            <a:ext cx="6931337" cy="1997970"/>
          </a:xfrm>
          <a:prstGeom prst="rect">
            <a:avLst/>
          </a:prstGeom>
        </p:spPr>
      </p:pic>
    </p:spTree>
    <p:extLst>
      <p:ext uri="{BB962C8B-B14F-4D97-AF65-F5344CB8AC3E}">
        <p14:creationId xmlns:p14="http://schemas.microsoft.com/office/powerpoint/2010/main" val="45522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1" y="215372"/>
            <a:ext cx="7467600" cy="710747"/>
          </a:xfrm>
        </p:spPr>
        <p:txBody>
          <a:bodyPr/>
          <a:lstStyle/>
          <a:p>
            <a:r>
              <a:rPr lang="en-US" sz="3600" dirty="0">
                <a:latin typeface="+mj-lt"/>
              </a:rPr>
              <a:t>Example 2: Probabilities for </a:t>
            </a:r>
            <a:r>
              <a:rPr lang="en-US" sz="3600" i="1" dirty="0">
                <a:latin typeface="+mj-lt"/>
              </a:rPr>
              <a:t>x</a:t>
            </a:r>
            <a:r>
              <a:rPr lang="en-US" sz="3600" dirty="0">
                <a:latin typeface="+mj-lt"/>
              </a:rPr>
              <a:t> and  </a:t>
            </a:r>
            <a:endParaRPr lang="en-IN" sz="2000" b="0" dirty="0">
              <a:latin typeface="+mj-lt"/>
            </a:endParaRPr>
          </a:p>
        </p:txBody>
      </p:sp>
      <p:pic>
        <p:nvPicPr>
          <p:cNvPr id="4" name="Picture 3" descr="x bar (2 of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42" y="926119"/>
            <a:ext cx="1192713" cy="343501"/>
          </a:xfrm>
          <a:prstGeom prst="rect">
            <a:avLst/>
          </a:prstGeom>
        </p:spPr>
      </p:pic>
      <p:pic>
        <p:nvPicPr>
          <p:cNvPr id="2" name="Picture 1" descr="A normal distribution with mu = 3173 and sigma = 1120 is shaded left of 2700, as P of x bar is less than 2700. This curve is converted to a standard normal distribution by z = fraction x bar minus mu over fraction sigma over square root of n = fraction 2700 minus 3173 over fraction 1120 over square root of 25 = fraction negative 473 over 224 = approximately negative 2.11. The standard normal distribution is shaded left of negative 2.11 as P of z is less than negative 2.11, or 0.01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85" y="1996876"/>
            <a:ext cx="8360723" cy="3413324"/>
          </a:xfrm>
          <a:prstGeom prst="rect">
            <a:avLst/>
          </a:prstGeom>
        </p:spPr>
      </p:pic>
      <p:pic>
        <p:nvPicPr>
          <p:cNvPr id="3" name="Picture 2" descr="The shaded area is P of x bar is less than 2700 = P of z is less than negative 2.11 = 0.0174.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862" y="5729358"/>
            <a:ext cx="4052792" cy="437758"/>
          </a:xfrm>
          <a:prstGeom prst="rect">
            <a:avLst/>
          </a:prstGeom>
        </p:spPr>
      </p:pic>
    </p:spTree>
    <p:extLst>
      <p:ext uri="{BB962C8B-B14F-4D97-AF65-F5344CB8AC3E}">
        <p14:creationId xmlns:p14="http://schemas.microsoft.com/office/powerpoint/2010/main" val="260308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1" y="215372"/>
            <a:ext cx="7467600" cy="710751"/>
          </a:xfrm>
        </p:spPr>
        <p:txBody>
          <a:bodyPr/>
          <a:lstStyle/>
          <a:p>
            <a:r>
              <a:rPr lang="en-US" sz="3600" dirty="0">
                <a:latin typeface="+mj-lt"/>
              </a:rPr>
              <a:t>Example 2: Probabilities for </a:t>
            </a:r>
            <a:r>
              <a:rPr lang="en-US" sz="3600" i="1" dirty="0">
                <a:latin typeface="+mj-lt"/>
              </a:rPr>
              <a:t>x</a:t>
            </a:r>
            <a:r>
              <a:rPr lang="en-US" sz="3600" dirty="0">
                <a:latin typeface="+mj-lt"/>
              </a:rPr>
              <a:t> and</a:t>
            </a:r>
            <a:endParaRPr lang="en-IN" sz="2000" b="0" dirty="0">
              <a:latin typeface="+mj-lt"/>
            </a:endParaRPr>
          </a:p>
        </p:txBody>
      </p:sp>
      <p:pic>
        <p:nvPicPr>
          <p:cNvPr id="2" name="Picture 1" descr="x bar (3 of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52" y="928048"/>
            <a:ext cx="1192713" cy="343501"/>
          </a:xfrm>
          <a:prstGeom prst="rect">
            <a:avLst/>
          </a:prstGeom>
        </p:spPr>
      </p:pic>
      <p:sp>
        <p:nvSpPr>
          <p:cNvPr id="3" name="Content Placeholder 2"/>
          <p:cNvSpPr>
            <a:spLocks noGrp="1"/>
          </p:cNvSpPr>
          <p:nvPr>
            <p:ph idx="1"/>
          </p:nvPr>
        </p:nvSpPr>
        <p:spPr/>
        <p:txBody>
          <a:bodyPr/>
          <a:lstStyle/>
          <a:p>
            <a:pPr marL="255600" indent="-255600"/>
            <a:r>
              <a:rPr lang="en-US" sz="2600" dirty="0">
                <a:ea typeface="ＭＳ Ｐゴシック" panose="020B0600070205080204" pitchFamily="34" charset="-128"/>
              </a:rPr>
              <a:t>There is a 34% chance that an undergraduate will have a balance less than $2700.</a:t>
            </a:r>
          </a:p>
          <a:p>
            <a:pPr marL="255600" indent="-255600"/>
            <a:r>
              <a:rPr lang="en-US" sz="2600" dirty="0">
                <a:ea typeface="ＭＳ Ｐゴシック" panose="020B0600070205080204" pitchFamily="34" charset="-128"/>
              </a:rPr>
              <a:t>There is only a 2% chance that the mean of a sample of 25 will have a balance less than $2700 (unusual event). </a:t>
            </a:r>
          </a:p>
          <a:p>
            <a:pPr marL="255600" indent="-255600"/>
            <a:r>
              <a:rPr lang="en-US" sz="2600" dirty="0">
                <a:ea typeface="ＭＳ Ｐゴシック" panose="020B0600070205080204" pitchFamily="34" charset="-128"/>
              </a:rPr>
              <a:t>It is possible that the sample is unusual or it is possible that the corporation</a:t>
            </a:r>
            <a:r>
              <a:rPr lang="en-US" altLang="en-US" sz="2600" dirty="0">
                <a:ea typeface="ＭＳ Ｐゴシック" panose="020B0600070205080204" pitchFamily="34" charset="-128"/>
              </a:rPr>
              <a:t>’</a:t>
            </a:r>
            <a:r>
              <a:rPr lang="en-US" sz="2600" dirty="0">
                <a:ea typeface="ＭＳ Ｐゴシック" panose="020B0600070205080204" pitchFamily="34" charset="-128"/>
              </a:rPr>
              <a:t>s claim that the mean is $3173 is incorrect.</a:t>
            </a:r>
            <a:endParaRPr lang="en-IN" sz="2600" dirty="0"/>
          </a:p>
        </p:txBody>
      </p:sp>
    </p:spTree>
    <p:extLst>
      <p:ext uri="{BB962C8B-B14F-4D97-AF65-F5344CB8AC3E}">
        <p14:creationId xmlns:p14="http://schemas.microsoft.com/office/powerpoint/2010/main" val="25539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anose="020B0600070205080204" pitchFamily="34" charset="-128"/>
              </a:rPr>
              <a:t>Section 5.4 Summary</a:t>
            </a:r>
            <a:endParaRPr lang="en-IN" sz="3600" dirty="0">
              <a:latin typeface="+mj-lt"/>
            </a:endParaRPr>
          </a:p>
        </p:txBody>
      </p:sp>
      <p:sp>
        <p:nvSpPr>
          <p:cNvPr id="3" name="Content Placeholder 2"/>
          <p:cNvSpPr>
            <a:spLocks noGrp="1"/>
          </p:cNvSpPr>
          <p:nvPr>
            <p:ph idx="1"/>
          </p:nvPr>
        </p:nvSpPr>
        <p:spPr/>
        <p:txBody>
          <a:bodyPr/>
          <a:lstStyle/>
          <a:p>
            <a:r>
              <a:rPr lang="en-US" sz="2600" dirty="0">
                <a:ea typeface="ＭＳ Ｐゴシック" panose="020B0600070205080204" pitchFamily="34" charset="-128"/>
              </a:rPr>
              <a:t>Found sampling distributions and verified their properties</a:t>
            </a:r>
          </a:p>
          <a:p>
            <a:r>
              <a:rPr lang="en-US" sz="2600" dirty="0">
                <a:ea typeface="ＭＳ Ｐゴシック" panose="020B0600070205080204" pitchFamily="34" charset="-128"/>
              </a:rPr>
              <a:t>Interpreted the Central Limit Theorem</a:t>
            </a:r>
          </a:p>
          <a:p>
            <a:r>
              <a:rPr lang="en-US" sz="2600" dirty="0">
                <a:ea typeface="ＭＳ Ｐゴシック" panose="020B0600070205080204" pitchFamily="34" charset="-128"/>
              </a:rPr>
              <a:t>Applied the Central Limit Theorem to find the probability of a sample mean</a:t>
            </a:r>
            <a:endParaRPr lang="en-IN" sz="2600" dirty="0"/>
          </a:p>
        </p:txBody>
      </p:sp>
    </p:spTree>
    <p:extLst>
      <p:ext uri="{BB962C8B-B14F-4D97-AF65-F5344CB8AC3E}">
        <p14:creationId xmlns:p14="http://schemas.microsoft.com/office/powerpoint/2010/main" val="309506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Section 5.4 Objectives</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pPr>
            <a:r>
              <a:rPr lang="en-US" sz="2600" dirty="0"/>
              <a:t>How to find sampling distributions and verify their properties</a:t>
            </a:r>
          </a:p>
          <a:p>
            <a:pPr marL="255600" indent="-255600">
              <a:buSzPct val="100000"/>
            </a:pPr>
            <a:r>
              <a:rPr lang="en-US" sz="2600" dirty="0"/>
              <a:t>How to interpret the Central Limit Theorem</a:t>
            </a:r>
          </a:p>
          <a:p>
            <a:pPr marL="255600" indent="-255600">
              <a:buSzPct val="100000"/>
            </a:pPr>
            <a:r>
              <a:rPr lang="en-US" sz="2600" dirty="0"/>
              <a:t>How to apply the Central Limit Theorem to find the probability of a sample mean</a:t>
            </a:r>
            <a:endParaRPr lang="en-IN" sz="2600" dirty="0"/>
          </a:p>
        </p:txBody>
      </p:sp>
    </p:spTree>
    <p:extLst>
      <p:ext uri="{BB962C8B-B14F-4D97-AF65-F5344CB8AC3E}">
        <p14:creationId xmlns:p14="http://schemas.microsoft.com/office/powerpoint/2010/main" val="207713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Sampling Distributions</a:t>
            </a:r>
            <a:endParaRPr lang="en-IN" sz="3600" dirty="0">
              <a:latin typeface="+mj-lt"/>
            </a:endParaRPr>
          </a:p>
        </p:txBody>
      </p:sp>
      <p:sp>
        <p:nvSpPr>
          <p:cNvPr id="3" name="Content Placeholder 2"/>
          <p:cNvSpPr>
            <a:spLocks noGrp="1"/>
          </p:cNvSpPr>
          <p:nvPr>
            <p:ph idx="1"/>
          </p:nvPr>
        </p:nvSpPr>
        <p:spPr/>
        <p:txBody>
          <a:bodyPr/>
          <a:lstStyle/>
          <a:p>
            <a:pPr>
              <a:buNone/>
            </a:pPr>
            <a:r>
              <a:rPr lang="en-US" sz="2800" b="1" dirty="0"/>
              <a:t>Sampling distribution</a:t>
            </a:r>
            <a:r>
              <a:rPr lang="en-US" sz="2800" dirty="0"/>
              <a:t> </a:t>
            </a:r>
          </a:p>
          <a:p>
            <a:r>
              <a:rPr lang="en-US" sz="2600" dirty="0"/>
              <a:t>The probability distribution of a sample statistic. </a:t>
            </a:r>
          </a:p>
          <a:p>
            <a:r>
              <a:rPr lang="en-US" sz="2600" dirty="0"/>
              <a:t>Formed when samples of size </a:t>
            </a:r>
            <a:r>
              <a:rPr lang="en-US" sz="2600" i="1" dirty="0"/>
              <a:t>n</a:t>
            </a:r>
            <a:r>
              <a:rPr lang="en-US" sz="2600" dirty="0"/>
              <a:t> are repeatedly taken from a population. </a:t>
            </a:r>
          </a:p>
          <a:p>
            <a:r>
              <a:rPr lang="en-US" sz="2600" dirty="0"/>
              <a:t>e.g. Sampling distribution of sample means</a:t>
            </a:r>
            <a:endParaRPr lang="en-IN" sz="2600" dirty="0"/>
          </a:p>
        </p:txBody>
      </p:sp>
    </p:spTree>
    <p:extLst>
      <p:ext uri="{BB962C8B-B14F-4D97-AF65-F5344CB8AC3E}">
        <p14:creationId xmlns:p14="http://schemas.microsoft.com/office/powerpoint/2010/main" val="357228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Sampling Distribution of Sample Means</a:t>
            </a:r>
            <a:endParaRPr lang="en-IN" sz="3600" dirty="0">
              <a:latin typeface="+mj-lt"/>
            </a:endParaRPr>
          </a:p>
        </p:txBody>
      </p:sp>
      <p:pic>
        <p:nvPicPr>
          <p:cNvPr id="4" name="Picture 3" descr="Population with mu and sigma is illustrated as rectangle containing sample 1, x bar 1, through sample 5, x bar 5. Samples 1 and 5 are separate while sample 3 overlaps samples 2 an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10" y="1881979"/>
            <a:ext cx="7876180" cy="2304781"/>
          </a:xfrm>
          <a:prstGeom prst="rect">
            <a:avLst/>
          </a:prstGeom>
        </p:spPr>
      </p:pic>
      <p:pic>
        <p:nvPicPr>
          <p:cNvPr id="6" name="Picture 5" descr="The sampling distribution consists of the value of the sample means, x bar 1, x bar 2, x bar 3, x bar 4, x ba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24400"/>
            <a:ext cx="8230424" cy="689650"/>
          </a:xfrm>
          <a:prstGeom prst="rect">
            <a:avLst/>
          </a:prstGeom>
        </p:spPr>
      </p:pic>
    </p:spTree>
    <p:extLst>
      <p:ext uri="{BB962C8B-B14F-4D97-AF65-F5344CB8AC3E}">
        <p14:creationId xmlns:p14="http://schemas.microsoft.com/office/powerpoint/2010/main" val="390467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Properties of Sampling Distributions of Sample Means</a:t>
            </a:r>
            <a:endParaRPr lang="en-IN" sz="2000" b="0" dirty="0">
              <a:latin typeface="+mj-lt"/>
            </a:endParaRPr>
          </a:p>
        </p:txBody>
      </p:sp>
      <p:pic>
        <p:nvPicPr>
          <p:cNvPr id="5" name="Picture 4" descr="1. The mean of the sample means, mu x, is equal to the population mean mu: mu x bar = mu. 2. The standard deviation of the sample means, sigma x bar, is equal to the population standard deviation, sigma divided by the square root of the sample size, n: sigma x bar = fraction sigma over square root of n; called the standard error of the me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7830965" cy="3732517"/>
          </a:xfrm>
          <a:prstGeom prst="rect">
            <a:avLst/>
          </a:prstGeom>
        </p:spPr>
      </p:pic>
    </p:spTree>
    <p:extLst>
      <p:ext uri="{BB962C8B-B14F-4D97-AF65-F5344CB8AC3E}">
        <p14:creationId xmlns:p14="http://schemas.microsoft.com/office/powerpoint/2010/main" val="30813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1: Sampling Distribution of Sample Means</a:t>
            </a:r>
            <a:endParaRPr lang="en-IN" sz="2000" b="0" dirty="0">
              <a:latin typeface="+mj-lt"/>
            </a:endParaRPr>
          </a:p>
        </p:txBody>
      </p:sp>
      <p:sp>
        <p:nvSpPr>
          <p:cNvPr id="3" name="Content Placeholder 2"/>
          <p:cNvSpPr>
            <a:spLocks noGrp="1"/>
          </p:cNvSpPr>
          <p:nvPr>
            <p:ph idx="1"/>
          </p:nvPr>
        </p:nvSpPr>
        <p:spPr>
          <a:xfrm>
            <a:off x="457200" y="1524000"/>
            <a:ext cx="8229600" cy="2667000"/>
          </a:xfrm>
        </p:spPr>
        <p:txBody>
          <a:bodyPr/>
          <a:lstStyle/>
          <a:p>
            <a:pPr marL="0" indent="0">
              <a:buNone/>
              <a:defRPr/>
            </a:pPr>
            <a:r>
              <a:rPr lang="en-US" sz="2600" dirty="0"/>
              <a:t>The population values {1, 3, 5, 7} are written on slips of paper and put in a box. Two slips of paper are randomly selected, with replacement.  </a:t>
            </a:r>
          </a:p>
          <a:p>
            <a:pPr marL="442800" lvl="1" indent="-442800">
              <a:spcBef>
                <a:spcPts val="1500"/>
              </a:spcBef>
              <a:buFont typeface="+mj-lt"/>
              <a:buAutoNum type="alphaLcPeriod"/>
              <a:defRPr/>
            </a:pPr>
            <a:r>
              <a:rPr lang="en-US" sz="2400" dirty="0"/>
              <a:t>Find the mean, variance, and standard deviation of the population.</a:t>
            </a:r>
          </a:p>
          <a:p>
            <a:pPr marL="0" lvl="1" indent="0">
              <a:spcBef>
                <a:spcPts val="1200"/>
              </a:spcBef>
              <a:buNone/>
              <a:defRPr/>
            </a:pPr>
            <a:r>
              <a:rPr lang="en-US" sz="2800" b="1" dirty="0">
                <a:cs typeface="Arial" pitchFamily="34" charset="0"/>
              </a:rPr>
              <a:t>Solution</a:t>
            </a:r>
          </a:p>
        </p:txBody>
      </p:sp>
      <p:pic>
        <p:nvPicPr>
          <p:cNvPr id="4" name="Picture 3" descr="Mean: mu = fraction sigma x over N = 4; variance: sigma squared = fraction sigma, x minus mu, squared over N = 5; standard deviation: sigma = square root of 5 = approximately 2.2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66" y="4353271"/>
            <a:ext cx="4885469" cy="1974318"/>
          </a:xfrm>
          <a:prstGeom prst="rect">
            <a:avLst/>
          </a:prstGeom>
        </p:spPr>
      </p:pic>
    </p:spTree>
    <p:extLst>
      <p:ext uri="{BB962C8B-B14F-4D97-AF65-F5344CB8AC3E}">
        <p14:creationId xmlns:p14="http://schemas.microsoft.com/office/powerpoint/2010/main" val="6585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2: Sampling Distribution of Sample Means</a:t>
            </a:r>
            <a:endParaRPr lang="en-IN" sz="2000" b="0" dirty="0">
              <a:latin typeface="+mj-lt"/>
            </a:endParaRPr>
          </a:p>
        </p:txBody>
      </p:sp>
      <p:sp>
        <p:nvSpPr>
          <p:cNvPr id="3" name="Content Placeholder 2"/>
          <p:cNvSpPr>
            <a:spLocks noGrp="1"/>
          </p:cNvSpPr>
          <p:nvPr>
            <p:ph idx="1"/>
          </p:nvPr>
        </p:nvSpPr>
        <p:spPr>
          <a:xfrm>
            <a:off x="457200" y="1600201"/>
            <a:ext cx="8229600" cy="990599"/>
          </a:xfrm>
        </p:spPr>
        <p:txBody>
          <a:bodyPr/>
          <a:lstStyle/>
          <a:p>
            <a:pPr marL="442800" lvl="1" indent="-442800">
              <a:spcBef>
                <a:spcPts val="1500"/>
              </a:spcBef>
              <a:buSzPct val="100000"/>
              <a:buFont typeface="+mj-lt"/>
              <a:buAutoNum type="alphaLcPeriod" startAt="2"/>
            </a:pPr>
            <a:r>
              <a:rPr lang="en-US" sz="2400" dirty="0">
                <a:ea typeface="Times New Roman" panose="02020603050405020304" pitchFamily="18" charset="0"/>
              </a:rPr>
              <a:t>Graph the probability histogram for the population values.</a:t>
            </a:r>
          </a:p>
          <a:p>
            <a:pPr marL="0" indent="0">
              <a:spcBef>
                <a:spcPts val="2000"/>
              </a:spcBef>
              <a:buNone/>
            </a:pPr>
            <a:r>
              <a:rPr lang="en-US" sz="2800" b="1" dirty="0">
                <a:cs typeface="Arial" pitchFamily="34" charset="0"/>
              </a:rPr>
              <a:t>Solution</a:t>
            </a:r>
          </a:p>
        </p:txBody>
      </p:sp>
      <p:pic>
        <p:nvPicPr>
          <p:cNvPr id="32" name="Picture 3" descr="A probability histogram of population of x has bars for population values 1, 3, 5, and 7 each rising to probability 0.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624665"/>
            <a:ext cx="4257573" cy="2941435"/>
          </a:xfrm>
          <a:prstGeom prst="rect">
            <a:avLst/>
          </a:prstGeom>
        </p:spPr>
      </p:pic>
      <p:pic>
        <p:nvPicPr>
          <p:cNvPr id="6" name="Picture 5" descr="All values have the same probability of being selected (uniform distrib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1800"/>
            <a:ext cx="3673449" cy="986388"/>
          </a:xfrm>
          <a:prstGeom prst="rect">
            <a:avLst/>
          </a:prstGeom>
        </p:spPr>
      </p:pic>
    </p:spTree>
    <p:extLst>
      <p:ext uri="{BB962C8B-B14F-4D97-AF65-F5344CB8AC3E}">
        <p14:creationId xmlns:p14="http://schemas.microsoft.com/office/powerpoint/2010/main" val="375305081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1915</TotalTime>
  <Words>961</Words>
  <Application>Microsoft Office PowerPoint</Application>
  <PresentationFormat>On-screen Show (4:3)</PresentationFormat>
  <Paragraphs>80</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Times New Roman</vt:lpstr>
      <vt:lpstr>Verdana</vt:lpstr>
      <vt:lpstr>Wingdings</vt:lpstr>
      <vt:lpstr>508 Lecture</vt:lpstr>
      <vt:lpstr>Elementary Statistics: Picturing The World</vt:lpstr>
      <vt:lpstr>Chapter Outline</vt:lpstr>
      <vt:lpstr>Section 5.4</vt:lpstr>
      <vt:lpstr>Section 5.4 Objectives</vt:lpstr>
      <vt:lpstr>Sampling Distributions</vt:lpstr>
      <vt:lpstr>Sampling Distribution of Sample Means</vt:lpstr>
      <vt:lpstr>Properties of Sampling Distributions of Sample Means</vt:lpstr>
      <vt:lpstr>Example 1: Sampling Distribution of Sample Means</vt:lpstr>
      <vt:lpstr>Example 2: Sampling Distribution of Sample Means</vt:lpstr>
      <vt:lpstr>Example 3: Sampling Distribution of Sample Means</vt:lpstr>
      <vt:lpstr>Example 4: Sampling Distribution of Sample Means</vt:lpstr>
      <vt:lpstr>Example 5: Sampling Distribution of Sample Means</vt:lpstr>
      <vt:lpstr>Example 6: Sampling Distribution of Sample Means</vt:lpstr>
      <vt:lpstr>The Central Limit Theorem (1 of 4)</vt:lpstr>
      <vt:lpstr>The Central Limit Theorem (2 of 4)</vt:lpstr>
      <vt:lpstr>The Central Limit Theorem (3 of 4)</vt:lpstr>
      <vt:lpstr>The Central Limit Theorem (4 of 4)</vt:lpstr>
      <vt:lpstr>Example 1: Interpreting the Central Limit Theorem (1 of 3)</vt:lpstr>
      <vt:lpstr>Example 1: Interpreting the Central Limit Theorem (2 of 3)</vt:lpstr>
      <vt:lpstr>Example 1: Interpreting the Central Limit Theorem (3 of 3)</vt:lpstr>
      <vt:lpstr>Example 2: Interpreting the Central Limit Theorem (1 of 3)</vt:lpstr>
      <vt:lpstr>Example 2: Interpreting the Central Limit Theorem (2 of 3)</vt:lpstr>
      <vt:lpstr>Example 2: Interpreting the Central Limit Theorem (3 of 3)</vt:lpstr>
      <vt:lpstr>Probability and the Central Limit Theorem</vt:lpstr>
      <vt:lpstr>Example: Probabilities for Sampling Distributions (1 of 3)</vt:lpstr>
      <vt:lpstr>Example: Probabilities for Sampling Distributions (2 of 3)</vt:lpstr>
      <vt:lpstr>Example: Probabilities for Sampling Distributions (3 of 3)</vt:lpstr>
      <vt:lpstr>Example 1: Probabilities for x and </vt:lpstr>
      <vt:lpstr>Example 1: Probabilities for x and</vt:lpstr>
      <vt:lpstr>Example 2: Probabilities for x and </vt:lpstr>
      <vt:lpstr>Example 2: Probabilities for x and  </vt:lpstr>
      <vt:lpstr>Example 2: Probabilities for x and</vt:lpstr>
      <vt:lpstr>Section 5.4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547</cp:revision>
  <dcterms:created xsi:type="dcterms:W3CDTF">2014-07-14T20:04:21Z</dcterms:created>
  <dcterms:modified xsi:type="dcterms:W3CDTF">2018-05-30T02:49:07Z</dcterms:modified>
</cp:coreProperties>
</file>