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77" r:id="rId2"/>
    <p:sldId id="378" r:id="rId3"/>
    <p:sldId id="379" r:id="rId4"/>
    <p:sldId id="380" r:id="rId5"/>
    <p:sldId id="381" r:id="rId6"/>
    <p:sldId id="382" r:id="rId7"/>
    <p:sldId id="383" r:id="rId8"/>
    <p:sldId id="384" r:id="rId9"/>
    <p:sldId id="385" r:id="rId10"/>
    <p:sldId id="387" r:id="rId11"/>
    <p:sldId id="388" r:id="rId12"/>
    <p:sldId id="389" r:id="rId13"/>
    <p:sldId id="390" r:id="rId14"/>
    <p:sldId id="391" r:id="rId15"/>
    <p:sldId id="392" r:id="rId16"/>
    <p:sldId id="39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7" clrIdx="0">
    <p:extLst>
      <p:ext uri="{19B8F6BF-5375-455C-9EA6-DF929625EA0E}">
        <p15:presenceInfo xmlns:p15="http://schemas.microsoft.com/office/powerpoint/2012/main" userId="S-1-5-21-617317731-1927854996-104450171-119495" providerId="AD"/>
      </p:ext>
    </p:extLst>
  </p:cmAuthor>
  <p:cmAuthor id="2" name="laser" initials="l" lastIdx="6" clrIdx="1">
    <p:extLst>
      <p:ext uri="{19B8F6BF-5375-455C-9EA6-DF929625EA0E}">
        <p15:presenceInfo xmlns:p15="http://schemas.microsoft.com/office/powerpoint/2012/main" userId="laser" providerId="None"/>
      </p:ext>
    </p:extLst>
  </p:cmAuthor>
  <p:cmAuthor id="3" name="S, Muthulakshmi" initials="SM" lastIdx="2" clrIdx="2">
    <p:extLst>
      <p:ext uri="{19B8F6BF-5375-455C-9EA6-DF929625EA0E}">
        <p15:presenceInfo xmlns:p15="http://schemas.microsoft.com/office/powerpoint/2012/main" userId="S-1-5-21-617317731-1927854996-104450171-519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86421" autoAdjust="0"/>
  </p:normalViewPr>
  <p:slideViewPr>
    <p:cSldViewPr>
      <p:cViewPr varScale="1">
        <p:scale>
          <a:sx n="67" d="100"/>
          <a:sy n="67" d="100"/>
        </p:scale>
        <p:origin x="102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5/22/2018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5/22/2018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pic>
        <p:nvPicPr>
          <p:cNvPr id="14" name="Picture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36621" y="1794433"/>
            <a:ext cx="3530579" cy="451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5/22/2018</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5/22/2018</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5/22/2018</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5/22/2018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5/22/2018</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1111068"/>
          </a:xfrm>
        </p:spPr>
        <p:txBody>
          <a:bodyPr/>
          <a:lstStyle/>
          <a:p>
            <a:r>
              <a:rPr lang="en-US" sz="3600" dirty="0">
                <a:latin typeface="+mj-lt"/>
              </a:rPr>
              <a:t>Elementary Statistics: Picturing The World</a:t>
            </a:r>
            <a:endParaRPr lang="en-IN" sz="3600" dirty="0">
              <a:latin typeface="+mj-lt"/>
            </a:endParaRPr>
          </a:p>
        </p:txBody>
      </p:sp>
      <p:sp>
        <p:nvSpPr>
          <p:cNvPr id="3" name="Text Placeholder 2"/>
          <p:cNvSpPr>
            <a:spLocks noGrp="1"/>
          </p:cNvSpPr>
          <p:nvPr>
            <p:ph type="body" sz="quarter" idx="13"/>
          </p:nvPr>
        </p:nvSpPr>
        <p:spPr>
          <a:xfrm>
            <a:off x="457200" y="1339670"/>
            <a:ext cx="8229600" cy="326570"/>
          </a:xfrm>
        </p:spPr>
        <p:txBody>
          <a:bodyPr/>
          <a:lstStyle/>
          <a:p>
            <a:r>
              <a:rPr lang="en-IN" sz="2400" dirty="0">
                <a:latin typeface="+mj-lt"/>
              </a:rPr>
              <a:t>Sixth Edition</a:t>
            </a:r>
          </a:p>
        </p:txBody>
      </p:sp>
      <p:sp>
        <p:nvSpPr>
          <p:cNvPr id="4" name="Text Placeholder 3"/>
          <p:cNvSpPr>
            <a:spLocks noGrp="1"/>
          </p:cNvSpPr>
          <p:nvPr>
            <p:ph type="body" sz="quarter" idx="14"/>
          </p:nvPr>
        </p:nvSpPr>
        <p:spPr/>
        <p:txBody>
          <a:bodyPr/>
          <a:lstStyle/>
          <a:p>
            <a:pPr algn="ctr"/>
            <a:r>
              <a:rPr lang="en-IN" sz="4000" b="1" dirty="0">
                <a:latin typeface="+mj-lt"/>
              </a:rPr>
              <a:t>Chapter 5</a:t>
            </a:r>
            <a:endParaRPr lang="en-IN" sz="4000" dirty="0">
              <a:latin typeface="+mj-lt"/>
            </a:endParaRPr>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cs typeface="Times New Roman" pitchFamily="18" charset="0"/>
              </a:rPr>
              <a:t>Normal Probability Distributions</a:t>
            </a:r>
            <a:endParaRPr lang="en-IN" sz="3600" dirty="0"/>
          </a:p>
        </p:txBody>
      </p:sp>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2015, 2012, 2009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15372"/>
            <a:ext cx="8229600" cy="1097280"/>
          </a:xfrm>
        </p:spPr>
        <p:txBody>
          <a:bodyPr/>
          <a:lstStyle/>
          <a:p>
            <a:r>
              <a:rPr lang="en-US" altLang="en-US" sz="3600" dirty="0">
                <a:latin typeface="+mj-lt"/>
              </a:rPr>
              <a:t>Example 2: Finding Probabilities for Normal Distributions </a:t>
            </a:r>
            <a:r>
              <a:rPr lang="en-US" altLang="en-US" sz="2000" b="0" dirty="0">
                <a:latin typeface="+mj-lt"/>
              </a:rPr>
              <a:t>(2 of 2)</a:t>
            </a:r>
            <a:endParaRPr lang="en-IN" sz="2000" b="0" dirty="0">
              <a:latin typeface="+mj-lt"/>
            </a:endParaRPr>
          </a:p>
        </p:txBody>
      </p:sp>
      <p:pic>
        <p:nvPicPr>
          <p:cNvPr id="8" name="Picture 7"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180" y="1696731"/>
            <a:ext cx="1385377" cy="253534"/>
          </a:xfrm>
          <a:prstGeom prst="rect">
            <a:avLst/>
          </a:prstGeom>
        </p:spPr>
      </p:pic>
      <p:pic>
        <p:nvPicPr>
          <p:cNvPr id="7" name="Picture 6" descr="A normal distribution curve with mu = 45 and sigma = 12 has area shaded between x = 24 and 45, as P of 24 is less than x is less than 54. This curve is converted to a standard normal distribution by z 1 = fraction x minus mu over sigma = fraction 24 minus 45 over 12 = negative 1.75, and z 2 = fraction x minus mu over sigma = fraction 54 minus 45 over 12 = 0.75. The standard normal distribution curve has mu = 0, sigma = 1, and area shaded between negative 1.75 and 0.75 as P of negative 1.75 is less than x is less than 0.75, with area left of negative 1.75 as 0.0401 and area left of 0.75 as 0.7734. The area is calculated as P of 24 is less than x is less than 54 = P of negative 1.75 is less than z is less than 0.75 = 0.7734 minus 0.0401 = 0.73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006" y="2262638"/>
            <a:ext cx="7745177" cy="4129109"/>
          </a:xfrm>
          <a:prstGeom prst="rect">
            <a:avLst/>
          </a:prstGeom>
        </p:spPr>
      </p:pic>
    </p:spTree>
    <p:extLst>
      <p:ext uri="{BB962C8B-B14F-4D97-AF65-F5344CB8AC3E}">
        <p14:creationId xmlns:p14="http://schemas.microsoft.com/office/powerpoint/2010/main" val="346182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Example 3: Finding Probabilities for Normal Distributions </a:t>
            </a:r>
            <a:r>
              <a:rPr lang="en-US" alt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1"/>
            <a:ext cx="8534400" cy="1295400"/>
          </a:xfrm>
        </p:spPr>
        <p:txBody>
          <a:bodyPr/>
          <a:lstStyle/>
          <a:p>
            <a:pPr marL="0" indent="0">
              <a:buNone/>
            </a:pPr>
            <a:r>
              <a:rPr lang="en-US" sz="2600" dirty="0">
                <a:ea typeface="ＭＳ Ｐゴシック" pitchFamily="34" charset="-128"/>
              </a:rPr>
              <a:t>Find the probability that the shopper will be in the store more than 39 minutes. (Recall </a:t>
            </a:r>
            <a:r>
              <a:rPr lang="en-US" sz="2600" i="1" dirty="0">
                <a:ea typeface="ＭＳ Ｐゴシック" pitchFamily="34" charset="-128"/>
              </a:rPr>
              <a:t>µ</a:t>
            </a:r>
            <a:r>
              <a:rPr lang="en-US" sz="2600" dirty="0">
                <a:ea typeface="ＭＳ Ｐゴシック" pitchFamily="34" charset="-128"/>
              </a:rPr>
              <a:t> = 45 minutes and </a:t>
            </a:r>
            <a:r>
              <a:rPr lang="el-GR" sz="2600" i="1" dirty="0">
                <a:ea typeface="ＭＳ Ｐゴシック" pitchFamily="34" charset="-128"/>
              </a:rPr>
              <a:t>σ</a:t>
            </a:r>
            <a:r>
              <a:rPr lang="en-IN" sz="2600" i="1" dirty="0">
                <a:ea typeface="ＭＳ Ｐゴシック" pitchFamily="34" charset="-128"/>
              </a:rPr>
              <a:t> </a:t>
            </a:r>
            <a:r>
              <a:rPr lang="en-US" sz="2600" dirty="0">
                <a:ea typeface="ＭＳ Ｐゴシック" pitchFamily="34" charset="-128"/>
              </a:rPr>
              <a:t>= 12 minutes)</a:t>
            </a:r>
            <a:endParaRPr lang="en-IN" sz="2600" dirty="0"/>
          </a:p>
        </p:txBody>
      </p:sp>
      <p:pic>
        <p:nvPicPr>
          <p:cNvPr id="8" name="Picture 6" descr="A cartoon depicts a grocery c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124200"/>
            <a:ext cx="3394430" cy="3081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822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15372"/>
            <a:ext cx="8229600" cy="1097280"/>
          </a:xfrm>
        </p:spPr>
        <p:txBody>
          <a:bodyPr/>
          <a:lstStyle/>
          <a:p>
            <a:r>
              <a:rPr lang="en-US" altLang="en-US" sz="3600" dirty="0">
                <a:latin typeface="+mj-lt"/>
              </a:rPr>
              <a:t>Example 3: Finding Probabilities for Normal Distributions </a:t>
            </a:r>
            <a:r>
              <a:rPr lang="en-US" altLang="en-US" sz="2000" b="0" dirty="0">
                <a:latin typeface="+mj-lt"/>
              </a:rPr>
              <a:t>(2 of 2)</a:t>
            </a:r>
            <a:endParaRPr lang="en-IN" sz="2000" b="0" dirty="0">
              <a:latin typeface="+mj-lt"/>
            </a:endParaRPr>
          </a:p>
        </p:txBody>
      </p:sp>
      <p:pic>
        <p:nvPicPr>
          <p:cNvPr id="7" name="Picture 6"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180" y="1696731"/>
            <a:ext cx="1385377" cy="253534"/>
          </a:xfrm>
          <a:prstGeom prst="rect">
            <a:avLst/>
          </a:prstGeom>
        </p:spPr>
      </p:pic>
      <p:pic>
        <p:nvPicPr>
          <p:cNvPr id="15" name="Picture 4" descr="A normal distribution curve with mu = 45 and sigma = 12 is shaded left of 39, as P of x is greater than 39. This curve is converted to a standard normal distribution by z = fraction x minus mu over sigma = fraction 39 minus 45 over 12 = negative 0.5. The standard normal distribution has mu = 0, sigma = 1, and shaded right of negative 0.50 as P of z is greater than negative 0.5; the area left of negative 0.50 is 0.3085. The area is calculated as P of x is greater than 39 = O of z is greater than negative 0.5 = 1 minus 0.3085 = 0.69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230807"/>
            <a:ext cx="8325740" cy="3941393"/>
          </a:xfrm>
          <a:prstGeom prst="rect">
            <a:avLst/>
          </a:prstGeom>
        </p:spPr>
      </p:pic>
    </p:spTree>
    <p:extLst>
      <p:ext uri="{BB962C8B-B14F-4D97-AF65-F5344CB8AC3E}">
        <p14:creationId xmlns:p14="http://schemas.microsoft.com/office/powerpoint/2010/main" val="3461822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Example 4: Finding Probabilities for Normal Distributions</a:t>
            </a:r>
            <a:endParaRPr lang="en-IN" sz="2000" b="0" dirty="0">
              <a:latin typeface="+mj-lt"/>
            </a:endParaRPr>
          </a:p>
        </p:txBody>
      </p:sp>
      <p:sp>
        <p:nvSpPr>
          <p:cNvPr id="3" name="Content Placeholder 2"/>
          <p:cNvSpPr>
            <a:spLocks noGrp="1"/>
          </p:cNvSpPr>
          <p:nvPr>
            <p:ph idx="1"/>
          </p:nvPr>
        </p:nvSpPr>
        <p:spPr>
          <a:xfrm>
            <a:off x="457200" y="1600201"/>
            <a:ext cx="8229600" cy="2819400"/>
          </a:xfrm>
        </p:spPr>
        <p:txBody>
          <a:bodyPr/>
          <a:lstStyle/>
          <a:p>
            <a:pPr marL="0" indent="0">
              <a:buNone/>
            </a:pPr>
            <a:r>
              <a:rPr lang="en-US" sz="2600" dirty="0">
                <a:ea typeface="ＭＳ Ｐゴシック" pitchFamily="34" charset="-128"/>
              </a:rPr>
              <a:t>If 200 shoppers enter the store, how many shoppers would you expect to be in the store more than 39 minutes?</a:t>
            </a:r>
          </a:p>
          <a:p>
            <a:pPr marL="0" indent="0">
              <a:buNone/>
              <a:defRPr/>
            </a:pPr>
            <a:r>
              <a:rPr lang="en-US" sz="2800" b="1" dirty="0"/>
              <a:t>Solution</a:t>
            </a:r>
          </a:p>
          <a:p>
            <a:pPr marL="0" indent="0">
              <a:spcBef>
                <a:spcPts val="1200"/>
              </a:spcBef>
              <a:buNone/>
              <a:defRPr/>
            </a:pPr>
            <a:r>
              <a:rPr lang="en-US" sz="2600" dirty="0"/>
              <a:t>Recall </a:t>
            </a:r>
            <a:r>
              <a:rPr lang="en-US" sz="2600" i="1" dirty="0"/>
              <a:t>P</a:t>
            </a:r>
            <a:r>
              <a:rPr lang="en-US" sz="2600" dirty="0"/>
              <a:t>(</a:t>
            </a:r>
            <a:r>
              <a:rPr lang="en-US" sz="2600" i="1" dirty="0"/>
              <a:t>x</a:t>
            </a:r>
            <a:r>
              <a:rPr lang="en-US" sz="2600" dirty="0"/>
              <a:t> &gt; 39) = 0.6915.</a:t>
            </a:r>
          </a:p>
          <a:p>
            <a:pPr marL="0" indent="0">
              <a:spcBef>
                <a:spcPts val="600"/>
              </a:spcBef>
              <a:buNone/>
              <a:defRPr/>
            </a:pPr>
            <a:r>
              <a:rPr lang="en-US" sz="2600" b="1" dirty="0"/>
              <a:t>200(0.6915) = 138.3 </a:t>
            </a:r>
            <a:r>
              <a:rPr lang="en-US" sz="2600" dirty="0"/>
              <a:t>(or about 138) shoppers</a:t>
            </a:r>
            <a:endParaRPr lang="en-IN" sz="2600" dirty="0"/>
          </a:p>
        </p:txBody>
      </p:sp>
      <p:pic>
        <p:nvPicPr>
          <p:cNvPr id="5" name="Picture 6" descr="A cartoon depicts a grocery c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952" y="4729162"/>
            <a:ext cx="1757363"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82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n-lt"/>
              </a:rPr>
              <a:t>Example: Using Technology to find Normal Probabilities </a:t>
            </a:r>
            <a:r>
              <a:rPr lang="en-US" altLang="en-US" sz="2000" b="0" dirty="0">
                <a:latin typeface="+mn-lt"/>
              </a:rPr>
              <a:t>(1 of 2)</a:t>
            </a:r>
            <a:endParaRPr lang="en-IN" sz="2000" b="0" dirty="0">
              <a:latin typeface="+mn-lt"/>
            </a:endParaRPr>
          </a:p>
        </p:txBody>
      </p:sp>
      <p:sp>
        <p:nvSpPr>
          <p:cNvPr id="3" name="Content Placeholder 2"/>
          <p:cNvSpPr>
            <a:spLocks noGrp="1"/>
          </p:cNvSpPr>
          <p:nvPr>
            <p:ph idx="1"/>
          </p:nvPr>
        </p:nvSpPr>
        <p:spPr>
          <a:xfrm>
            <a:off x="457200" y="1600200"/>
            <a:ext cx="8001000" cy="4525963"/>
          </a:xfrm>
        </p:spPr>
        <p:txBody>
          <a:bodyPr/>
          <a:lstStyle/>
          <a:p>
            <a:pPr marL="0" indent="0">
              <a:buNone/>
            </a:pPr>
            <a:r>
              <a:rPr lang="en-US" sz="2600" dirty="0">
                <a:ea typeface="ＭＳ Ｐゴシック" pitchFamily="34" charset="-128"/>
              </a:rPr>
              <a:t>Triglycerides are a type of fat in the bloodstream. The mean triglyceride level in the United States is 134 milligrams per deciliter. Assume the triglyceride levels of the population of the United States are normally distributed, with a standard deviation of 35 milligrams per deciliter. You randomly select a person from the United States. What is the probability that the person</a:t>
            </a:r>
            <a:r>
              <a:rPr lang="en-US" altLang="en-US" sz="2600" dirty="0">
                <a:ea typeface="ＭＳ Ｐゴシック" pitchFamily="34" charset="-128"/>
              </a:rPr>
              <a:t>’</a:t>
            </a:r>
            <a:r>
              <a:rPr lang="en-US" sz="2600" dirty="0">
                <a:ea typeface="ＭＳ Ｐゴシック" pitchFamily="34" charset="-128"/>
              </a:rPr>
              <a:t>s triglyceride level is less than 80? Use technology to find the probability.</a:t>
            </a:r>
            <a:endParaRPr lang="en-IN" sz="2600" dirty="0"/>
          </a:p>
        </p:txBody>
      </p:sp>
    </p:spTree>
    <p:extLst>
      <p:ext uri="{BB962C8B-B14F-4D97-AF65-F5344CB8AC3E}">
        <p14:creationId xmlns:p14="http://schemas.microsoft.com/office/powerpoint/2010/main" val="346182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Example: Using Technology to find Normal Probabilities </a:t>
            </a:r>
            <a:r>
              <a:rPr lang="en-US" altLang="en-US" sz="2000" b="0" dirty="0">
                <a:latin typeface="+mj-lt"/>
              </a:rPr>
              <a:t>(2 of 2)</a:t>
            </a:r>
            <a:endParaRPr lang="en-IN" sz="2000" dirty="0">
              <a:latin typeface="+mj-lt"/>
            </a:endParaRPr>
          </a:p>
        </p:txBody>
      </p:sp>
      <p:sp>
        <p:nvSpPr>
          <p:cNvPr id="3" name="Content Placeholder 2"/>
          <p:cNvSpPr>
            <a:spLocks noGrp="1"/>
          </p:cNvSpPr>
          <p:nvPr>
            <p:ph idx="1"/>
          </p:nvPr>
        </p:nvSpPr>
        <p:spPr>
          <a:xfrm>
            <a:off x="457200" y="1600201"/>
            <a:ext cx="7772400" cy="1295400"/>
          </a:xfrm>
        </p:spPr>
        <p:txBody>
          <a:bodyPr/>
          <a:lstStyle/>
          <a:p>
            <a:pPr marL="0" indent="0">
              <a:buNone/>
            </a:pPr>
            <a:r>
              <a:rPr lang="en-US" sz="2800" b="1" dirty="0">
                <a:ea typeface="ＭＳ Ｐゴシック" pitchFamily="34" charset="-128"/>
              </a:rPr>
              <a:t>Solution</a:t>
            </a:r>
          </a:p>
          <a:p>
            <a:pPr marL="0" indent="0">
              <a:spcBef>
                <a:spcPts val="600"/>
              </a:spcBef>
              <a:buNone/>
            </a:pPr>
            <a:r>
              <a:rPr lang="en-US" sz="2600" dirty="0">
                <a:ea typeface="ＭＳ Ｐゴシック" pitchFamily="34" charset="-128"/>
              </a:rPr>
              <a:t>Must specify the mean, standard deviation, and the </a:t>
            </a:r>
            <a:r>
              <a:rPr lang="en-US" sz="2600" i="1" dirty="0">
                <a:ea typeface="ＭＳ Ｐゴシック" pitchFamily="34" charset="-128"/>
              </a:rPr>
              <a:t>x-</a:t>
            </a:r>
            <a:r>
              <a:rPr lang="en-US" sz="2600" dirty="0">
                <a:ea typeface="ＭＳ Ｐゴシック" pitchFamily="34" charset="-128"/>
              </a:rPr>
              <a:t>value(s) that determine the interval.</a:t>
            </a:r>
            <a:endParaRPr lang="en-IN" sz="2600" dirty="0"/>
          </a:p>
        </p:txBody>
      </p:sp>
      <p:pic>
        <p:nvPicPr>
          <p:cNvPr id="4" name="Picture 3" descr="Three screens, minitab, T I 83, and Excel, display cumulative distribution data. The minitab screen states cumulative distribution function: normal with mean = 134 and standard deviation = 35; x = 80 and P of x is less than or equal to x = 0.061432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3124201"/>
            <a:ext cx="5713363" cy="177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The T I screen has input normal c d f (negative 10000,90,134,35) with output .06143273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124200"/>
            <a:ext cx="2258321" cy="1779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The Excel screen has input norm d i s t (80, 134, 35, true) with output 0.061432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5166241"/>
            <a:ext cx="3740774" cy="1047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82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Section 5.2 Summary</a:t>
            </a:r>
            <a:endParaRPr lang="en-IN" sz="3600" dirty="0">
              <a:latin typeface="+mj-lt"/>
            </a:endParaRPr>
          </a:p>
        </p:txBody>
      </p:sp>
      <p:sp>
        <p:nvSpPr>
          <p:cNvPr id="3" name="Content Placeholder 2"/>
          <p:cNvSpPr>
            <a:spLocks noGrp="1"/>
          </p:cNvSpPr>
          <p:nvPr>
            <p:ph idx="1"/>
          </p:nvPr>
        </p:nvSpPr>
        <p:spPr/>
        <p:txBody>
          <a:bodyPr/>
          <a:lstStyle/>
          <a:p>
            <a:r>
              <a:rPr lang="en-US" sz="2600" dirty="0">
                <a:ea typeface="ＭＳ Ｐゴシック" pitchFamily="34" charset="-128"/>
              </a:rPr>
              <a:t>Found probabilities for normally distributed variables using a table and using technology</a:t>
            </a:r>
            <a:endParaRPr lang="en-IN" sz="2600" dirty="0"/>
          </a:p>
        </p:txBody>
      </p:sp>
    </p:spTree>
    <p:extLst>
      <p:ext uri="{BB962C8B-B14F-4D97-AF65-F5344CB8AC3E}">
        <p14:creationId xmlns:p14="http://schemas.microsoft.com/office/powerpoint/2010/main" val="150729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Chapter Outline</a:t>
            </a:r>
            <a:endParaRPr lang="en-IN" sz="3600" dirty="0">
              <a:latin typeface="+mj-lt"/>
            </a:endParaRPr>
          </a:p>
        </p:txBody>
      </p:sp>
      <p:sp>
        <p:nvSpPr>
          <p:cNvPr id="3" name="Content Placeholder 2"/>
          <p:cNvSpPr>
            <a:spLocks noGrp="1"/>
          </p:cNvSpPr>
          <p:nvPr>
            <p:ph idx="1"/>
          </p:nvPr>
        </p:nvSpPr>
        <p:spPr>
          <a:xfrm>
            <a:off x="457200" y="1600200"/>
            <a:ext cx="8382000" cy="4525963"/>
          </a:xfrm>
        </p:spPr>
        <p:txBody>
          <a:bodyPr/>
          <a:lstStyle/>
          <a:p>
            <a:pPr marL="574675" indent="-574675">
              <a:buNone/>
            </a:pPr>
            <a:r>
              <a:rPr lang="en-IN" sz="2600" dirty="0">
                <a:solidFill>
                  <a:schemeClr val="bg2"/>
                </a:solidFill>
              </a:rPr>
              <a:t>5.1</a:t>
            </a:r>
            <a:r>
              <a:rPr lang="en-IN" sz="2600" dirty="0"/>
              <a:t> Introduction to Normal Distributions and the Standard Normal Distribution</a:t>
            </a:r>
          </a:p>
          <a:p>
            <a:pPr marL="255600" indent="-255600">
              <a:buNone/>
            </a:pPr>
            <a:r>
              <a:rPr lang="en-IN" sz="2600" dirty="0">
                <a:solidFill>
                  <a:schemeClr val="bg2"/>
                </a:solidFill>
              </a:rPr>
              <a:t>5.2</a:t>
            </a:r>
            <a:r>
              <a:rPr lang="en-IN" sz="2600" dirty="0"/>
              <a:t> Normal Distributions: Finding probabilities</a:t>
            </a:r>
          </a:p>
          <a:p>
            <a:pPr marL="255600" indent="-255600">
              <a:buNone/>
            </a:pPr>
            <a:r>
              <a:rPr lang="en-IN" sz="2600" dirty="0">
                <a:solidFill>
                  <a:schemeClr val="bg2"/>
                </a:solidFill>
              </a:rPr>
              <a:t>5.3</a:t>
            </a:r>
            <a:r>
              <a:rPr lang="en-IN" sz="2600" dirty="0"/>
              <a:t> Normal Distributions: Finding values</a:t>
            </a:r>
          </a:p>
          <a:p>
            <a:pPr marL="574675" indent="-574675">
              <a:buNone/>
            </a:pPr>
            <a:r>
              <a:rPr lang="en-IN" sz="2600" dirty="0">
                <a:solidFill>
                  <a:schemeClr val="bg2"/>
                </a:solidFill>
              </a:rPr>
              <a:t>5.4</a:t>
            </a:r>
            <a:r>
              <a:rPr lang="en-IN" sz="2600" dirty="0"/>
              <a:t> Sampling Distributions and the Central Limit Theorem</a:t>
            </a:r>
          </a:p>
          <a:p>
            <a:pPr marL="255600" indent="-255600">
              <a:buNone/>
            </a:pPr>
            <a:r>
              <a:rPr lang="en-IN" sz="2600" dirty="0">
                <a:solidFill>
                  <a:schemeClr val="bg2"/>
                </a:solidFill>
              </a:rPr>
              <a:t>5.5</a:t>
            </a:r>
            <a:r>
              <a:rPr lang="en-IN" sz="2600" dirty="0"/>
              <a:t> Normal Approximations to Binomial Distributions</a:t>
            </a:r>
          </a:p>
        </p:txBody>
      </p:sp>
    </p:spTree>
    <p:extLst>
      <p:ext uri="{BB962C8B-B14F-4D97-AF65-F5344CB8AC3E}">
        <p14:creationId xmlns:p14="http://schemas.microsoft.com/office/powerpoint/2010/main" val="2691448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latin typeface="+mj-lt"/>
                <a:ea typeface="ＭＳ Ｐゴシック" pitchFamily="34" charset="-128"/>
              </a:rPr>
              <a:t>Section 5.2</a:t>
            </a:r>
            <a:endParaRPr lang="en-IN" sz="4000" dirty="0">
              <a:latin typeface="+mj-lt"/>
            </a:endParaRPr>
          </a:p>
        </p:txBody>
      </p:sp>
      <p:sp>
        <p:nvSpPr>
          <p:cNvPr id="3" name="Subtitle 2"/>
          <p:cNvSpPr>
            <a:spLocks noGrp="1"/>
          </p:cNvSpPr>
          <p:nvPr>
            <p:ph type="subTitle" idx="1"/>
          </p:nvPr>
        </p:nvSpPr>
        <p:spPr/>
        <p:txBody>
          <a:bodyPr/>
          <a:lstStyle/>
          <a:p>
            <a:pPr algn="ctr"/>
            <a:r>
              <a:rPr lang="en-US" sz="3600" dirty="0"/>
              <a:t>Normal Distributions: Finding Probabilities</a:t>
            </a:r>
            <a:endParaRPr lang="en-IN" sz="3600" dirty="0"/>
          </a:p>
        </p:txBody>
      </p:sp>
    </p:spTree>
    <p:extLst>
      <p:ext uri="{BB962C8B-B14F-4D97-AF65-F5344CB8AC3E}">
        <p14:creationId xmlns:p14="http://schemas.microsoft.com/office/powerpoint/2010/main" val="1514287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ea typeface="ＭＳ Ｐゴシック" pitchFamily="34" charset="-128"/>
              </a:rPr>
              <a:t>Section 5.1 Objectives</a:t>
            </a:r>
            <a:endParaRPr lang="en-IN" sz="3600" dirty="0">
              <a:latin typeface="+mj-lt"/>
            </a:endParaRPr>
          </a:p>
        </p:txBody>
      </p:sp>
      <p:sp>
        <p:nvSpPr>
          <p:cNvPr id="3" name="Content Placeholder 2"/>
          <p:cNvSpPr>
            <a:spLocks noGrp="1"/>
          </p:cNvSpPr>
          <p:nvPr>
            <p:ph idx="1"/>
          </p:nvPr>
        </p:nvSpPr>
        <p:spPr/>
        <p:txBody>
          <a:bodyPr/>
          <a:lstStyle/>
          <a:p>
            <a:pPr marL="255600" indent="-255600">
              <a:buSzPct val="100000"/>
            </a:pPr>
            <a:r>
              <a:rPr lang="en-US" sz="2600" dirty="0">
                <a:ea typeface="ＭＳ Ｐゴシック" pitchFamily="34" charset="-128"/>
              </a:rPr>
              <a:t>How to find probabilities for normally distributed variables using a table and using technology</a:t>
            </a:r>
            <a:endParaRPr lang="en-IN" sz="2600" dirty="0"/>
          </a:p>
        </p:txBody>
      </p:sp>
    </p:spTree>
    <p:extLst>
      <p:ext uri="{BB962C8B-B14F-4D97-AF65-F5344CB8AC3E}">
        <p14:creationId xmlns:p14="http://schemas.microsoft.com/office/powerpoint/2010/main" val="4027356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924800" cy="1097280"/>
          </a:xfrm>
        </p:spPr>
        <p:txBody>
          <a:bodyPr/>
          <a:lstStyle/>
          <a:p>
            <a:r>
              <a:rPr lang="en-US" sz="3600" dirty="0">
                <a:latin typeface="+mj-lt"/>
                <a:ea typeface="ＭＳ Ｐゴシック" pitchFamily="34" charset="-128"/>
              </a:rPr>
              <a:t>Probability and Normal Distributions </a:t>
            </a:r>
            <a:r>
              <a:rPr lang="en-US" sz="2000" b="0" dirty="0">
                <a:latin typeface="+mj-lt"/>
                <a:ea typeface="ＭＳ Ｐゴシック" pitchFamily="34" charset="-128"/>
              </a:rPr>
              <a:t>(1 of 2)</a:t>
            </a:r>
            <a:endParaRPr lang="en-IN" sz="2000" b="0" dirty="0">
              <a:latin typeface="+mj-lt"/>
            </a:endParaRPr>
          </a:p>
        </p:txBody>
      </p:sp>
      <p:sp>
        <p:nvSpPr>
          <p:cNvPr id="3" name="Content Placeholder 2"/>
          <p:cNvSpPr>
            <a:spLocks noGrp="1"/>
          </p:cNvSpPr>
          <p:nvPr>
            <p:ph idx="1"/>
          </p:nvPr>
        </p:nvSpPr>
        <p:spPr>
          <a:xfrm>
            <a:off x="457200" y="1609079"/>
            <a:ext cx="8229600" cy="1612368"/>
          </a:xfrm>
        </p:spPr>
        <p:txBody>
          <a:bodyPr/>
          <a:lstStyle/>
          <a:p>
            <a:r>
              <a:rPr lang="en-US" sz="2600" dirty="0">
                <a:ea typeface="ＭＳ Ｐゴシック" pitchFamily="34" charset="-128"/>
              </a:rPr>
              <a:t>If a random variable </a:t>
            </a:r>
            <a:r>
              <a:rPr lang="en-US" sz="2600" i="1" dirty="0">
                <a:ea typeface="ＭＳ Ｐゴシック" pitchFamily="34" charset="-128"/>
              </a:rPr>
              <a:t>x</a:t>
            </a:r>
            <a:r>
              <a:rPr lang="en-US" sz="2600" dirty="0">
                <a:ea typeface="ＭＳ Ｐゴシック" pitchFamily="34" charset="-128"/>
              </a:rPr>
              <a:t> is normally distributed, you can find the probability that </a:t>
            </a:r>
            <a:r>
              <a:rPr lang="en-US" sz="2600" i="1" dirty="0">
                <a:ea typeface="ＭＳ Ｐゴシック" pitchFamily="34" charset="-128"/>
              </a:rPr>
              <a:t>x</a:t>
            </a:r>
            <a:r>
              <a:rPr lang="en-US" sz="2600" dirty="0">
                <a:ea typeface="ＭＳ Ｐゴシック" pitchFamily="34" charset="-128"/>
              </a:rPr>
              <a:t> will fall in a given interval by calculating the area under the normal curve for that interval.</a:t>
            </a:r>
            <a:endParaRPr lang="en-IN" sz="2200" dirty="0"/>
          </a:p>
        </p:txBody>
      </p:sp>
      <p:pic>
        <p:nvPicPr>
          <p:cNvPr id="7" name="Picture 6" descr="A normal curve with mu = 500 and sigma = 100 has area shaded left of x = 600 as P of x is less than 600 = Are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2038" y="3517874"/>
            <a:ext cx="5939924" cy="2372345"/>
          </a:xfrm>
          <a:prstGeom prst="rect">
            <a:avLst/>
          </a:prstGeom>
        </p:spPr>
      </p:pic>
    </p:spTree>
    <p:extLst>
      <p:ext uri="{BB962C8B-B14F-4D97-AF65-F5344CB8AC3E}">
        <p14:creationId xmlns:p14="http://schemas.microsoft.com/office/powerpoint/2010/main" val="637038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543800" cy="1097280"/>
          </a:xfrm>
        </p:spPr>
        <p:txBody>
          <a:bodyPr/>
          <a:lstStyle/>
          <a:p>
            <a:r>
              <a:rPr lang="en-US" sz="3600" dirty="0">
                <a:latin typeface="+mj-lt"/>
                <a:ea typeface="ＭＳ Ｐゴシック" pitchFamily="34" charset="-128"/>
              </a:rPr>
              <a:t>Probability and Normal Distributions </a:t>
            </a:r>
            <a:r>
              <a:rPr lang="en-US" sz="2000" b="0" dirty="0">
                <a:latin typeface="+mj-lt"/>
                <a:ea typeface="ＭＳ Ｐゴシック" pitchFamily="34" charset="-128"/>
              </a:rPr>
              <a:t>(2 of 2)</a:t>
            </a:r>
            <a:endParaRPr lang="en-IN" sz="2000" b="0" dirty="0">
              <a:latin typeface="+mj-lt"/>
            </a:endParaRPr>
          </a:p>
        </p:txBody>
      </p:sp>
      <p:pic>
        <p:nvPicPr>
          <p:cNvPr id="6" name="Picture 5" descr="A normal distribution curve with mu = 500 and sigma = 100 has area shaded left of x = 600 as P of x is less than 600. A standard normal distribution with mu = 0, sigma = 1, and area shaded left of z = 1 as P of z is less than 1, is the normal distribution converted by z = fraction x minus mu over sigma = fraction 600 minus 500 over 100 = 1. The two shaded areas are the same: P of x is less than 600 = P of z is less tha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828800"/>
            <a:ext cx="8277944" cy="3914028"/>
          </a:xfrm>
          <a:prstGeom prst="rect">
            <a:avLst/>
          </a:prstGeom>
        </p:spPr>
      </p:pic>
    </p:spTree>
    <p:extLst>
      <p:ext uri="{BB962C8B-B14F-4D97-AF65-F5344CB8AC3E}">
        <p14:creationId xmlns:p14="http://schemas.microsoft.com/office/powerpoint/2010/main" val="3461822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Example 1: Finding Probabilities for Normal Distributions </a:t>
            </a:r>
            <a:r>
              <a:rPr lang="en-US" altLang="en-US" sz="2000" b="0" dirty="0">
                <a:latin typeface="+mj-lt"/>
              </a:rPr>
              <a:t>(1 of 2)</a:t>
            </a:r>
            <a:endParaRPr lang="en-IN" sz="2000" b="0" dirty="0">
              <a:latin typeface="+mj-lt"/>
            </a:endParaRPr>
          </a:p>
        </p:txBody>
      </p:sp>
      <p:sp>
        <p:nvSpPr>
          <p:cNvPr id="3" name="Content Placeholder 2"/>
          <p:cNvSpPr>
            <a:spLocks noGrp="1"/>
          </p:cNvSpPr>
          <p:nvPr>
            <p:ph idx="1"/>
          </p:nvPr>
        </p:nvSpPr>
        <p:spPr/>
        <p:txBody>
          <a:bodyPr/>
          <a:lstStyle/>
          <a:p>
            <a:pPr marL="0" indent="0">
              <a:buNone/>
            </a:pPr>
            <a:r>
              <a:rPr lang="en-US" sz="2600" dirty="0">
                <a:ea typeface="ＭＳ Ｐゴシック" pitchFamily="34" charset="-128"/>
              </a:rPr>
              <a:t>A survey indicates that people use their cellular phones an average of 1.5 years before buying a new one. The standard deviation is 0.25 year. A cellular phone user is selected at random. Find the probability that the user will use their current phone for less than 1 year before buying a new one. Assume that the variable </a:t>
            </a:r>
            <a:r>
              <a:rPr lang="en-US" sz="2600" i="1" dirty="0">
                <a:ea typeface="ＭＳ Ｐゴシック" pitchFamily="34" charset="-128"/>
              </a:rPr>
              <a:t>x</a:t>
            </a:r>
            <a:r>
              <a:rPr lang="en-US" sz="2600" dirty="0">
                <a:ea typeface="ＭＳ Ｐゴシック" pitchFamily="34" charset="-128"/>
              </a:rPr>
              <a:t> is normally distributed. </a:t>
            </a:r>
            <a:r>
              <a:rPr lang="en-US" sz="2000" b="1" dirty="0">
                <a:ea typeface="ＭＳ Ｐゴシック" pitchFamily="34" charset="-128"/>
              </a:rPr>
              <a:t>(Source: Fonebak)</a:t>
            </a:r>
            <a:endParaRPr lang="en-IN" sz="2000" b="1" dirty="0"/>
          </a:p>
        </p:txBody>
      </p:sp>
    </p:spTree>
    <p:extLst>
      <p:ext uri="{BB962C8B-B14F-4D97-AF65-F5344CB8AC3E}">
        <p14:creationId xmlns:p14="http://schemas.microsoft.com/office/powerpoint/2010/main" val="3461822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Example 1: Finding Probabilities for Normal Distributions </a:t>
            </a:r>
            <a:r>
              <a:rPr lang="en-US" altLang="en-US" sz="2000" b="0" dirty="0">
                <a:latin typeface="+mj-lt"/>
              </a:rPr>
              <a:t>(2 of 2)</a:t>
            </a:r>
            <a:endParaRPr lang="en-IN" sz="2000" b="0" dirty="0">
              <a:latin typeface="+mj-lt"/>
            </a:endParaRPr>
          </a:p>
        </p:txBody>
      </p:sp>
      <p:pic>
        <p:nvPicPr>
          <p:cNvPr id="7" name="Picture 6" descr="Solu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180" y="1696731"/>
            <a:ext cx="1385377" cy="253534"/>
          </a:xfrm>
          <a:prstGeom prst="rect">
            <a:avLst/>
          </a:prstGeom>
        </p:spPr>
      </p:pic>
      <p:pic>
        <p:nvPicPr>
          <p:cNvPr id="8" name="Picture 7" descr="A normal distribution curve of age of cell phone (years), with mu = 1.5 and sigma = 0.25, is shaded left of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147" y="2252318"/>
            <a:ext cx="2571550" cy="3386482"/>
          </a:xfrm>
          <a:prstGeom prst="rect">
            <a:avLst/>
          </a:prstGeom>
        </p:spPr>
      </p:pic>
      <p:pic>
        <p:nvPicPr>
          <p:cNvPr id="9" name="Picture 8" descr="The z-score for x = 1 is z = fraction x minus mu over sigma = fraction 1 minus 1.5 over 0.25 = negative 2. The Standard Normal Table shows that P of z is less than negative 2 = 0.0228. Thus, P of x is less than or equal to negative 1 = 0.0228. 2.28% of cell phone users will keep their phones for less than 1 year before buying a new on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9600" y="1899915"/>
            <a:ext cx="4011261" cy="3893548"/>
          </a:xfrm>
          <a:prstGeom prst="rect">
            <a:avLst/>
          </a:prstGeom>
        </p:spPr>
      </p:pic>
    </p:spTree>
    <p:extLst>
      <p:ext uri="{BB962C8B-B14F-4D97-AF65-F5344CB8AC3E}">
        <p14:creationId xmlns:p14="http://schemas.microsoft.com/office/powerpoint/2010/main" val="3461822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dirty="0">
                <a:latin typeface="+mj-lt"/>
              </a:rPr>
              <a:t>Example 2: Finding Probabilities for Normal Distributions </a:t>
            </a:r>
            <a:r>
              <a:rPr lang="en-US" altLang="en-US" sz="2000" b="0" dirty="0">
                <a:latin typeface="+mj-lt"/>
              </a:rPr>
              <a:t>(1 of 2)</a:t>
            </a:r>
            <a:endParaRPr lang="en-IN" sz="2000" b="0" dirty="0">
              <a:latin typeface="+mj-lt"/>
            </a:endParaRPr>
          </a:p>
        </p:txBody>
      </p:sp>
      <p:sp>
        <p:nvSpPr>
          <p:cNvPr id="3" name="Content Placeholder 2"/>
          <p:cNvSpPr>
            <a:spLocks noGrp="1"/>
          </p:cNvSpPr>
          <p:nvPr>
            <p:ph idx="1"/>
          </p:nvPr>
        </p:nvSpPr>
        <p:spPr>
          <a:xfrm>
            <a:off x="457200" y="1600201"/>
            <a:ext cx="8229600" cy="2734322"/>
          </a:xfrm>
        </p:spPr>
        <p:txBody>
          <a:bodyPr/>
          <a:lstStyle/>
          <a:p>
            <a:pPr marL="0" indent="0">
              <a:buNone/>
            </a:pPr>
            <a:r>
              <a:rPr lang="en-US" sz="2600" dirty="0">
                <a:ea typeface="ＭＳ Ｐゴシック" pitchFamily="34" charset="-128"/>
              </a:rPr>
              <a:t>A survey indicates that for each trip to the supermarket, a shopper spends an average of 45 minutes with a standard deviation of 12 minutes in the store. The length of time spent in the store is normally distributed and is represented by the variable </a:t>
            </a:r>
            <a:r>
              <a:rPr lang="en-US" sz="2600" i="1" dirty="0">
                <a:ea typeface="ＭＳ Ｐゴシック" pitchFamily="34" charset="-128"/>
              </a:rPr>
              <a:t>x</a:t>
            </a:r>
            <a:r>
              <a:rPr lang="en-US" sz="2600" dirty="0">
                <a:ea typeface="ＭＳ Ｐゴシック" pitchFamily="34" charset="-128"/>
              </a:rPr>
              <a:t>. A shopper enters the store. Find the probability that the shopper will be in the store for between 24 and 54 minutes.</a:t>
            </a:r>
            <a:endParaRPr lang="en-IN" sz="2600" dirty="0"/>
          </a:p>
        </p:txBody>
      </p:sp>
      <p:pic>
        <p:nvPicPr>
          <p:cNvPr id="4" name="Picture 6" descr="A cartoon depicts a grocery c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5952" y="4729162"/>
            <a:ext cx="1757363"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1822204"/>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1211</TotalTime>
  <Words>587</Words>
  <Application>Microsoft Office PowerPoint</Application>
  <PresentationFormat>On-screen Show (4:3)</PresentationFormat>
  <Paragraphs>40</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Times New Roman</vt:lpstr>
      <vt:lpstr>Verdana</vt:lpstr>
      <vt:lpstr>Wingdings</vt:lpstr>
      <vt:lpstr>508 Lecture</vt:lpstr>
      <vt:lpstr>Elementary Statistics: Picturing The World</vt:lpstr>
      <vt:lpstr>Chapter Outline</vt:lpstr>
      <vt:lpstr>Section 5.2</vt:lpstr>
      <vt:lpstr>Section 5.1 Objectives</vt:lpstr>
      <vt:lpstr>Probability and Normal Distributions (1 of 2)</vt:lpstr>
      <vt:lpstr>Probability and Normal Distributions (2 of 2)</vt:lpstr>
      <vt:lpstr>Example 1: Finding Probabilities for Normal Distributions (1 of 2)</vt:lpstr>
      <vt:lpstr>Example 1: Finding Probabilities for Normal Distributions (2 of 2)</vt:lpstr>
      <vt:lpstr>Example 2: Finding Probabilities for Normal Distributions (1 of 2)</vt:lpstr>
      <vt:lpstr>Example 2: Finding Probabilities for Normal Distributions (2 of 2)</vt:lpstr>
      <vt:lpstr>Example 3: Finding Probabilities for Normal Distributions (1 of 2)</vt:lpstr>
      <vt:lpstr>Example 3: Finding Probabilities for Normal Distributions (2 of 2)</vt:lpstr>
      <vt:lpstr>Example 4: Finding Probabilities for Normal Distributions</vt:lpstr>
      <vt:lpstr>Example: Using Technology to find Normal Probabilities (1 of 2)</vt:lpstr>
      <vt:lpstr>Example: Using Technology to find Normal Probabilities (2 of 2)</vt:lpstr>
      <vt:lpstr>Section 5.2 Summary</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Picturing The World, 6e</dc:title>
  <dc:subject>Statistics</dc:subject>
  <dc:creator>Larson/Farber</dc:creator>
  <cp:lastModifiedBy>Mandy</cp:lastModifiedBy>
  <cp:revision>477</cp:revision>
  <dcterms:created xsi:type="dcterms:W3CDTF">2014-07-14T20:04:21Z</dcterms:created>
  <dcterms:modified xsi:type="dcterms:W3CDTF">2018-05-22T20:37:48Z</dcterms:modified>
</cp:coreProperties>
</file>