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77" r:id="rId2"/>
    <p:sldId id="402" r:id="rId3"/>
    <p:sldId id="379" r:id="rId4"/>
    <p:sldId id="403" r:id="rId5"/>
    <p:sldId id="381" r:id="rId6"/>
    <p:sldId id="382" r:id="rId7"/>
    <p:sldId id="383" r:id="rId8"/>
    <p:sldId id="384" r:id="rId9"/>
    <p:sldId id="385" r:id="rId10"/>
    <p:sldId id="386" r:id="rId11"/>
    <p:sldId id="387" r:id="rId12"/>
    <p:sldId id="388" r:id="rId13"/>
    <p:sldId id="389" r:id="rId14"/>
    <p:sldId id="390" r:id="rId15"/>
    <p:sldId id="391" r:id="rId16"/>
    <p:sldId id="392" r:id="rId17"/>
    <p:sldId id="395" r:id="rId18"/>
    <p:sldId id="404" r:id="rId19"/>
    <p:sldId id="405" r:id="rId20"/>
    <p:sldId id="396" r:id="rId21"/>
    <p:sldId id="406" r:id="rId22"/>
    <p:sldId id="397" r:id="rId23"/>
    <p:sldId id="407" r:id="rId24"/>
    <p:sldId id="398" r:id="rId25"/>
    <p:sldId id="399" r:id="rId26"/>
    <p:sldId id="400" r:id="rId27"/>
    <p:sldId id="40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ser" initials="l" lastIdx="2" clrIdx="0">
    <p:extLst>
      <p:ext uri="{19B8F6BF-5375-455C-9EA6-DF929625EA0E}">
        <p15:presenceInfo xmlns:p15="http://schemas.microsoft.com/office/powerpoint/2012/main" userId="laser" providerId="None"/>
      </p:ext>
    </p:extLst>
  </p:cmAuthor>
  <p:cmAuthor id="2" name="S, Muthulakshmi" initials="SM" lastIdx="4" clrIdx="1">
    <p:extLst>
      <p:ext uri="{19B8F6BF-5375-455C-9EA6-DF929625EA0E}">
        <p15:presenceInfo xmlns:p15="http://schemas.microsoft.com/office/powerpoint/2012/main" userId="S-1-5-21-617317731-1927854996-104450171-51907" providerId="AD"/>
      </p:ext>
    </p:extLst>
  </p:cmAuthor>
  <p:cmAuthor id="3" name="P, Steepan" initials="PS" lastIdx="4" clrIdx="2">
    <p:extLst>
      <p:ext uri="{19B8F6BF-5375-455C-9EA6-DF929625EA0E}">
        <p15:presenceInfo xmlns:p15="http://schemas.microsoft.com/office/powerpoint/2012/main" userId="S-1-5-21-617317731-1927854996-104450171-1136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FFFFF"/>
    <a:srgbClr val="001581"/>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34" autoAdjust="0"/>
    <p:restoredTop sz="96203" autoAdjust="0"/>
  </p:normalViewPr>
  <p:slideViewPr>
    <p:cSldViewPr>
      <p:cViewPr varScale="1">
        <p:scale>
          <a:sx n="100" d="100"/>
          <a:sy n="100" d="100"/>
        </p:scale>
        <p:origin x="84" y="3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5/22/2018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5/22/2018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2984584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5/22/2018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9" name="TextBox 8"/>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5/22/2018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5/22/2018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grpSp>
        <p:nvGrpSpPr>
          <p:cNvPr id="2" name="Group 4"/>
          <p:cNvGrpSpPr>
            <a:grpSpLocks noChangeAspect="1"/>
          </p:cNvGrpSpPr>
          <p:nvPr userDrawn="1"/>
        </p:nvGrpSpPr>
        <p:grpSpPr bwMode="auto">
          <a:xfrm>
            <a:off x="57755" y="6407126"/>
            <a:ext cx="1611690" cy="417560"/>
            <a:chOff x="21" y="4059"/>
            <a:chExt cx="1046" cy="271"/>
          </a:xfrm>
        </p:grpSpPr>
        <p:sp>
          <p:nvSpPr>
            <p:cNvPr id="3" name="AutoShape 3"/>
            <p:cNvSpPr>
              <a:spLocks noChangeAspect="1" noChangeArrowheads="1" noTextEdit="1"/>
            </p:cNvSpPr>
            <p:nvPr userDrawn="1"/>
          </p:nvSpPr>
          <p:spPr bwMode="auto">
            <a:xfrm>
              <a:off x="21" y="4059"/>
              <a:ext cx="1046" cy="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tx1">
                    <a:alpha val="0"/>
                  </a:schemeClr>
                </a:solidFill>
              </a:endParaRPr>
            </a:p>
          </p:txBody>
        </p:sp>
        <p:sp>
          <p:nvSpPr>
            <p:cNvPr id="6" name="Freeform 5"/>
            <p:cNvSpPr>
              <a:spLocks noEditPoints="1"/>
            </p:cNvSpPr>
            <p:nvPr userDrawn="1"/>
          </p:nvSpPr>
          <p:spPr bwMode="auto">
            <a:xfrm>
              <a:off x="125" y="4168"/>
              <a:ext cx="838" cy="51"/>
            </a:xfrm>
            <a:custGeom>
              <a:avLst/>
              <a:gdLst>
                <a:gd name="T0" fmla="*/ 1055 w 21137"/>
                <a:gd name="T1" fmla="*/ 1285 h 1300"/>
                <a:gd name="T2" fmla="*/ 0 w 21137"/>
                <a:gd name="T3" fmla="*/ 1285 h 1300"/>
                <a:gd name="T4" fmla="*/ 417 w 21137"/>
                <a:gd name="T5" fmla="*/ 748 h 1300"/>
                <a:gd name="T6" fmla="*/ 1860 w 21137"/>
                <a:gd name="T7" fmla="*/ 1119 h 1300"/>
                <a:gd name="T8" fmla="*/ 1678 w 21137"/>
                <a:gd name="T9" fmla="*/ 16 h 1300"/>
                <a:gd name="T10" fmla="*/ 4021 w 21137"/>
                <a:gd name="T11" fmla="*/ 1290 h 1300"/>
                <a:gd name="T12" fmla="*/ 2636 w 21137"/>
                <a:gd name="T13" fmla="*/ 16 h 1300"/>
                <a:gd name="T14" fmla="*/ 3693 w 21137"/>
                <a:gd name="T15" fmla="*/ 16 h 1300"/>
                <a:gd name="T16" fmla="*/ 5470 w 21137"/>
                <a:gd name="T17" fmla="*/ 9 h 1300"/>
                <a:gd name="T18" fmla="*/ 5143 w 21137"/>
                <a:gd name="T19" fmla="*/ 909 h 1300"/>
                <a:gd name="T20" fmla="*/ 5610 w 21137"/>
                <a:gd name="T21" fmla="*/ 748 h 1300"/>
                <a:gd name="T22" fmla="*/ 7109 w 21137"/>
                <a:gd name="T23" fmla="*/ 16 h 1300"/>
                <a:gd name="T24" fmla="*/ 6675 w 21137"/>
                <a:gd name="T25" fmla="*/ 1285 h 1300"/>
                <a:gd name="T26" fmla="*/ 6765 w 21137"/>
                <a:gd name="T27" fmla="*/ 453 h 1300"/>
                <a:gd name="T28" fmla="*/ 7796 w 21137"/>
                <a:gd name="T29" fmla="*/ 514 h 1300"/>
                <a:gd name="T30" fmla="*/ 8407 w 21137"/>
                <a:gd name="T31" fmla="*/ 89 h 1300"/>
                <a:gd name="T32" fmla="*/ 7908 w 21137"/>
                <a:gd name="T33" fmla="*/ 309 h 1300"/>
                <a:gd name="T34" fmla="*/ 8457 w 21137"/>
                <a:gd name="T35" fmla="*/ 956 h 1300"/>
                <a:gd name="T36" fmla="*/ 7746 w 21137"/>
                <a:gd name="T37" fmla="*/ 953 h 1300"/>
                <a:gd name="T38" fmla="*/ 8119 w 21137"/>
                <a:gd name="T39" fmla="*/ 754 h 1300"/>
                <a:gd name="T40" fmla="*/ 10671 w 21137"/>
                <a:gd name="T41" fmla="*/ 1119 h 1300"/>
                <a:gd name="T42" fmla="*/ 11202 w 21137"/>
                <a:gd name="T43" fmla="*/ 16 h 1300"/>
                <a:gd name="T44" fmla="*/ 11383 w 21137"/>
                <a:gd name="T45" fmla="*/ 565 h 1300"/>
                <a:gd name="T46" fmla="*/ 11383 w 21137"/>
                <a:gd name="T47" fmla="*/ 1122 h 1300"/>
                <a:gd name="T48" fmla="*/ 11202 w 21137"/>
                <a:gd name="T49" fmla="*/ 16 h 1300"/>
                <a:gd name="T50" fmla="*/ 13458 w 21137"/>
                <a:gd name="T51" fmla="*/ 1285 h 1300"/>
                <a:gd name="T52" fmla="*/ 12402 w 21137"/>
                <a:gd name="T53" fmla="*/ 1285 h 1300"/>
                <a:gd name="T54" fmla="*/ 12819 w 21137"/>
                <a:gd name="T55" fmla="*/ 748 h 1300"/>
                <a:gd name="T56" fmla="*/ 14478 w 21137"/>
                <a:gd name="T57" fmla="*/ 16 h 1300"/>
                <a:gd name="T58" fmla="*/ 14682 w 21137"/>
                <a:gd name="T59" fmla="*/ 682 h 1300"/>
                <a:gd name="T60" fmla="*/ 15138 w 21137"/>
                <a:gd name="T61" fmla="*/ 1285 h 1300"/>
                <a:gd name="T62" fmla="*/ 14820 w 21137"/>
                <a:gd name="T63" fmla="*/ 1136 h 1300"/>
                <a:gd name="T64" fmla="*/ 14516 w 21137"/>
                <a:gd name="T65" fmla="*/ 754 h 1300"/>
                <a:gd name="T66" fmla="*/ 14160 w 21137"/>
                <a:gd name="T67" fmla="*/ 1285 h 1300"/>
                <a:gd name="T68" fmla="*/ 14411 w 21137"/>
                <a:gd name="T69" fmla="*/ 572 h 1300"/>
                <a:gd name="T70" fmla="*/ 14677 w 21137"/>
                <a:gd name="T71" fmla="*/ 260 h 1300"/>
                <a:gd name="T72" fmla="*/ 16830 w 21137"/>
                <a:gd name="T73" fmla="*/ 16 h 1300"/>
                <a:gd name="T74" fmla="*/ 15827 w 21137"/>
                <a:gd name="T75" fmla="*/ 1285 h 1300"/>
                <a:gd name="T76" fmla="*/ 16658 w 21137"/>
                <a:gd name="T77" fmla="*/ 1002 h 1300"/>
                <a:gd name="T78" fmla="*/ 17658 w 21137"/>
                <a:gd name="T79" fmla="*/ 1285 h 1300"/>
                <a:gd name="T80" fmla="*/ 19493 w 21137"/>
                <a:gd name="T81" fmla="*/ 16 h 1300"/>
                <a:gd name="T82" fmla="*/ 18488 w 21137"/>
                <a:gd name="T83" fmla="*/ 1285 h 1300"/>
                <a:gd name="T84" fmla="*/ 19320 w 21137"/>
                <a:gd name="T85" fmla="*/ 1002 h 1300"/>
                <a:gd name="T86" fmla="*/ 21137 w 21137"/>
                <a:gd name="T87" fmla="*/ 1198 h 1300"/>
                <a:gd name="T88" fmla="*/ 20176 w 21137"/>
                <a:gd name="T89" fmla="*/ 189 h 1300"/>
                <a:gd name="T90" fmla="*/ 21112 w 21137"/>
                <a:gd name="T91" fmla="*/ 293 h 1300"/>
                <a:gd name="T92" fmla="*/ 20311 w 21137"/>
                <a:gd name="T93" fmla="*/ 1004 h 1300"/>
                <a:gd name="T94" fmla="*/ 20956 w 21137"/>
                <a:gd name="T95" fmla="*/ 8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37" h="1300">
                  <a:moveTo>
                    <a:pt x="545" y="9"/>
                  </a:moveTo>
                  <a:cubicBezTo>
                    <a:pt x="672" y="9"/>
                    <a:pt x="672" y="9"/>
                    <a:pt x="672" y="9"/>
                  </a:cubicBezTo>
                  <a:cubicBezTo>
                    <a:pt x="1241" y="1285"/>
                    <a:pt x="1241" y="1285"/>
                    <a:pt x="1241" y="1285"/>
                  </a:cubicBezTo>
                  <a:cubicBezTo>
                    <a:pt x="1055" y="1285"/>
                    <a:pt x="1055" y="1285"/>
                    <a:pt x="1055" y="1285"/>
                  </a:cubicBezTo>
                  <a:cubicBezTo>
                    <a:pt x="886" y="909"/>
                    <a:pt x="886" y="909"/>
                    <a:pt x="886" y="909"/>
                  </a:cubicBezTo>
                  <a:cubicBezTo>
                    <a:pt x="345" y="909"/>
                    <a:pt x="345" y="909"/>
                    <a:pt x="345" y="909"/>
                  </a:cubicBezTo>
                  <a:cubicBezTo>
                    <a:pt x="186" y="1285"/>
                    <a:pt x="186" y="1285"/>
                    <a:pt x="186" y="1285"/>
                  </a:cubicBezTo>
                  <a:cubicBezTo>
                    <a:pt x="0" y="1285"/>
                    <a:pt x="0" y="1285"/>
                    <a:pt x="0" y="1285"/>
                  </a:cubicBezTo>
                  <a:lnTo>
                    <a:pt x="545" y="9"/>
                  </a:lnTo>
                  <a:close/>
                  <a:moveTo>
                    <a:pt x="812" y="748"/>
                  </a:moveTo>
                  <a:cubicBezTo>
                    <a:pt x="607" y="287"/>
                    <a:pt x="607" y="287"/>
                    <a:pt x="607" y="287"/>
                  </a:cubicBezTo>
                  <a:cubicBezTo>
                    <a:pt x="417" y="748"/>
                    <a:pt x="417" y="748"/>
                    <a:pt x="417" y="748"/>
                  </a:cubicBezTo>
                  <a:lnTo>
                    <a:pt x="812" y="748"/>
                  </a:lnTo>
                  <a:close/>
                  <a:moveTo>
                    <a:pt x="1678" y="16"/>
                  </a:moveTo>
                  <a:cubicBezTo>
                    <a:pt x="1860" y="16"/>
                    <a:pt x="1860" y="16"/>
                    <a:pt x="1860" y="16"/>
                  </a:cubicBezTo>
                  <a:cubicBezTo>
                    <a:pt x="1860" y="1119"/>
                    <a:pt x="1860" y="1119"/>
                    <a:pt x="1860" y="1119"/>
                  </a:cubicBezTo>
                  <a:cubicBezTo>
                    <a:pt x="2431" y="1119"/>
                    <a:pt x="2431" y="1119"/>
                    <a:pt x="2431" y="1119"/>
                  </a:cubicBezTo>
                  <a:cubicBezTo>
                    <a:pt x="2431" y="1285"/>
                    <a:pt x="2431" y="1285"/>
                    <a:pt x="2431" y="1285"/>
                  </a:cubicBezTo>
                  <a:cubicBezTo>
                    <a:pt x="1678" y="1285"/>
                    <a:pt x="1678" y="1285"/>
                    <a:pt x="1678" y="1285"/>
                  </a:cubicBezTo>
                  <a:lnTo>
                    <a:pt x="1678" y="16"/>
                  </a:lnTo>
                  <a:close/>
                  <a:moveTo>
                    <a:pt x="4392" y="16"/>
                  </a:moveTo>
                  <a:cubicBezTo>
                    <a:pt x="4573" y="16"/>
                    <a:pt x="4573" y="16"/>
                    <a:pt x="4573" y="16"/>
                  </a:cubicBezTo>
                  <a:cubicBezTo>
                    <a:pt x="4061" y="1290"/>
                    <a:pt x="4061" y="1290"/>
                    <a:pt x="4061" y="1290"/>
                  </a:cubicBezTo>
                  <a:cubicBezTo>
                    <a:pt x="4021" y="1290"/>
                    <a:pt x="4021" y="1290"/>
                    <a:pt x="4021" y="1290"/>
                  </a:cubicBezTo>
                  <a:cubicBezTo>
                    <a:pt x="3606" y="258"/>
                    <a:pt x="3606" y="258"/>
                    <a:pt x="3606" y="258"/>
                  </a:cubicBezTo>
                  <a:cubicBezTo>
                    <a:pt x="3187" y="1290"/>
                    <a:pt x="3187" y="1290"/>
                    <a:pt x="3187" y="1290"/>
                  </a:cubicBezTo>
                  <a:cubicBezTo>
                    <a:pt x="3147" y="1290"/>
                    <a:pt x="3147" y="1290"/>
                    <a:pt x="3147" y="1290"/>
                  </a:cubicBezTo>
                  <a:cubicBezTo>
                    <a:pt x="2636" y="16"/>
                    <a:pt x="2636" y="16"/>
                    <a:pt x="2636" y="16"/>
                  </a:cubicBezTo>
                  <a:cubicBezTo>
                    <a:pt x="2819" y="16"/>
                    <a:pt x="2819" y="16"/>
                    <a:pt x="2819" y="16"/>
                  </a:cubicBezTo>
                  <a:cubicBezTo>
                    <a:pt x="3168" y="891"/>
                    <a:pt x="3168" y="891"/>
                    <a:pt x="3168" y="891"/>
                  </a:cubicBezTo>
                  <a:cubicBezTo>
                    <a:pt x="3521" y="16"/>
                    <a:pt x="3521" y="16"/>
                    <a:pt x="3521" y="16"/>
                  </a:cubicBezTo>
                  <a:cubicBezTo>
                    <a:pt x="3693" y="16"/>
                    <a:pt x="3693" y="16"/>
                    <a:pt x="3693" y="16"/>
                  </a:cubicBezTo>
                  <a:cubicBezTo>
                    <a:pt x="4047" y="891"/>
                    <a:pt x="4047" y="891"/>
                    <a:pt x="4047" y="891"/>
                  </a:cubicBezTo>
                  <a:lnTo>
                    <a:pt x="4392" y="16"/>
                  </a:lnTo>
                  <a:close/>
                  <a:moveTo>
                    <a:pt x="5343" y="9"/>
                  </a:moveTo>
                  <a:cubicBezTo>
                    <a:pt x="5470" y="9"/>
                    <a:pt x="5470" y="9"/>
                    <a:pt x="5470" y="9"/>
                  </a:cubicBezTo>
                  <a:cubicBezTo>
                    <a:pt x="6039" y="1285"/>
                    <a:pt x="6039" y="1285"/>
                    <a:pt x="6039" y="1285"/>
                  </a:cubicBezTo>
                  <a:cubicBezTo>
                    <a:pt x="5853" y="1285"/>
                    <a:pt x="5853" y="1285"/>
                    <a:pt x="5853" y="1285"/>
                  </a:cubicBezTo>
                  <a:cubicBezTo>
                    <a:pt x="5685" y="909"/>
                    <a:pt x="5685" y="909"/>
                    <a:pt x="5685" y="909"/>
                  </a:cubicBezTo>
                  <a:cubicBezTo>
                    <a:pt x="5143" y="909"/>
                    <a:pt x="5143" y="909"/>
                    <a:pt x="5143" y="909"/>
                  </a:cubicBezTo>
                  <a:cubicBezTo>
                    <a:pt x="4984" y="1285"/>
                    <a:pt x="4984" y="1285"/>
                    <a:pt x="4984" y="1285"/>
                  </a:cubicBezTo>
                  <a:cubicBezTo>
                    <a:pt x="4798" y="1285"/>
                    <a:pt x="4798" y="1285"/>
                    <a:pt x="4798" y="1285"/>
                  </a:cubicBezTo>
                  <a:lnTo>
                    <a:pt x="5343" y="9"/>
                  </a:lnTo>
                  <a:close/>
                  <a:moveTo>
                    <a:pt x="5610" y="748"/>
                  </a:moveTo>
                  <a:cubicBezTo>
                    <a:pt x="5405" y="287"/>
                    <a:pt x="5405" y="287"/>
                    <a:pt x="5405" y="287"/>
                  </a:cubicBezTo>
                  <a:cubicBezTo>
                    <a:pt x="5215" y="748"/>
                    <a:pt x="5215" y="748"/>
                    <a:pt x="5215" y="748"/>
                  </a:cubicBezTo>
                  <a:lnTo>
                    <a:pt x="5610" y="748"/>
                  </a:lnTo>
                  <a:close/>
                  <a:moveTo>
                    <a:pt x="7109" y="16"/>
                  </a:moveTo>
                  <a:cubicBezTo>
                    <a:pt x="7330" y="16"/>
                    <a:pt x="7330" y="16"/>
                    <a:pt x="7330" y="16"/>
                  </a:cubicBezTo>
                  <a:cubicBezTo>
                    <a:pt x="6861" y="614"/>
                    <a:pt x="6861" y="614"/>
                    <a:pt x="6861" y="614"/>
                  </a:cubicBezTo>
                  <a:cubicBezTo>
                    <a:pt x="6861" y="1285"/>
                    <a:pt x="6861" y="1285"/>
                    <a:pt x="6861" y="1285"/>
                  </a:cubicBezTo>
                  <a:cubicBezTo>
                    <a:pt x="6675" y="1285"/>
                    <a:pt x="6675" y="1285"/>
                    <a:pt x="6675" y="1285"/>
                  </a:cubicBezTo>
                  <a:cubicBezTo>
                    <a:pt x="6675" y="614"/>
                    <a:pt x="6675" y="614"/>
                    <a:pt x="6675" y="614"/>
                  </a:cubicBezTo>
                  <a:cubicBezTo>
                    <a:pt x="6206" y="16"/>
                    <a:pt x="6206" y="16"/>
                    <a:pt x="6206" y="16"/>
                  </a:cubicBezTo>
                  <a:cubicBezTo>
                    <a:pt x="6426" y="16"/>
                    <a:pt x="6426" y="16"/>
                    <a:pt x="6426" y="16"/>
                  </a:cubicBezTo>
                  <a:cubicBezTo>
                    <a:pt x="6765" y="453"/>
                    <a:pt x="6765" y="453"/>
                    <a:pt x="6765" y="453"/>
                  </a:cubicBezTo>
                  <a:lnTo>
                    <a:pt x="7109" y="16"/>
                  </a:lnTo>
                  <a:close/>
                  <a:moveTo>
                    <a:pt x="8119" y="754"/>
                  </a:moveTo>
                  <a:cubicBezTo>
                    <a:pt x="7981" y="670"/>
                    <a:pt x="7981" y="670"/>
                    <a:pt x="7981" y="670"/>
                  </a:cubicBezTo>
                  <a:cubicBezTo>
                    <a:pt x="7894" y="617"/>
                    <a:pt x="7833" y="565"/>
                    <a:pt x="7796" y="514"/>
                  </a:cubicBezTo>
                  <a:cubicBezTo>
                    <a:pt x="7759" y="463"/>
                    <a:pt x="7741" y="404"/>
                    <a:pt x="7741" y="337"/>
                  </a:cubicBezTo>
                  <a:cubicBezTo>
                    <a:pt x="7741" y="236"/>
                    <a:pt x="7776" y="157"/>
                    <a:pt x="7845" y="93"/>
                  </a:cubicBezTo>
                  <a:cubicBezTo>
                    <a:pt x="7914" y="31"/>
                    <a:pt x="8005" y="0"/>
                    <a:pt x="8115" y="0"/>
                  </a:cubicBezTo>
                  <a:cubicBezTo>
                    <a:pt x="8221" y="0"/>
                    <a:pt x="8318" y="30"/>
                    <a:pt x="8407" y="89"/>
                  </a:cubicBezTo>
                  <a:cubicBezTo>
                    <a:pt x="8407" y="295"/>
                    <a:pt x="8407" y="295"/>
                    <a:pt x="8407" y="295"/>
                  </a:cubicBezTo>
                  <a:cubicBezTo>
                    <a:pt x="8315" y="208"/>
                    <a:pt x="8217" y="164"/>
                    <a:pt x="8112" y="164"/>
                  </a:cubicBezTo>
                  <a:cubicBezTo>
                    <a:pt x="8052" y="164"/>
                    <a:pt x="8004" y="177"/>
                    <a:pt x="7965" y="204"/>
                  </a:cubicBezTo>
                  <a:cubicBezTo>
                    <a:pt x="7927" y="232"/>
                    <a:pt x="7908" y="267"/>
                    <a:pt x="7908" y="309"/>
                  </a:cubicBezTo>
                  <a:cubicBezTo>
                    <a:pt x="7908" y="348"/>
                    <a:pt x="7922" y="384"/>
                    <a:pt x="7950" y="416"/>
                  </a:cubicBezTo>
                  <a:cubicBezTo>
                    <a:pt x="7979" y="450"/>
                    <a:pt x="8023" y="485"/>
                    <a:pt x="8086" y="521"/>
                  </a:cubicBezTo>
                  <a:cubicBezTo>
                    <a:pt x="8224" y="603"/>
                    <a:pt x="8224" y="603"/>
                    <a:pt x="8224" y="603"/>
                  </a:cubicBezTo>
                  <a:cubicBezTo>
                    <a:pt x="8379" y="696"/>
                    <a:pt x="8457" y="813"/>
                    <a:pt x="8457" y="956"/>
                  </a:cubicBezTo>
                  <a:cubicBezTo>
                    <a:pt x="8457" y="1057"/>
                    <a:pt x="8423" y="1141"/>
                    <a:pt x="8355" y="1204"/>
                  </a:cubicBezTo>
                  <a:cubicBezTo>
                    <a:pt x="8287" y="1268"/>
                    <a:pt x="8198" y="1300"/>
                    <a:pt x="8089" y="1300"/>
                  </a:cubicBezTo>
                  <a:cubicBezTo>
                    <a:pt x="7964" y="1300"/>
                    <a:pt x="7849" y="1261"/>
                    <a:pt x="7746" y="1185"/>
                  </a:cubicBezTo>
                  <a:cubicBezTo>
                    <a:pt x="7746" y="953"/>
                    <a:pt x="7746" y="953"/>
                    <a:pt x="7746" y="953"/>
                  </a:cubicBezTo>
                  <a:cubicBezTo>
                    <a:pt x="7845" y="1077"/>
                    <a:pt x="7958" y="1140"/>
                    <a:pt x="8087" y="1140"/>
                  </a:cubicBezTo>
                  <a:cubicBezTo>
                    <a:pt x="8144" y="1140"/>
                    <a:pt x="8192" y="1124"/>
                    <a:pt x="8229" y="1092"/>
                  </a:cubicBezTo>
                  <a:cubicBezTo>
                    <a:pt x="8267" y="1061"/>
                    <a:pt x="8286" y="1021"/>
                    <a:pt x="8286" y="973"/>
                  </a:cubicBezTo>
                  <a:cubicBezTo>
                    <a:pt x="8286" y="896"/>
                    <a:pt x="8230" y="823"/>
                    <a:pt x="8119" y="754"/>
                  </a:cubicBezTo>
                  <a:moveTo>
                    <a:pt x="9917" y="16"/>
                  </a:moveTo>
                  <a:cubicBezTo>
                    <a:pt x="10099" y="16"/>
                    <a:pt x="10099" y="16"/>
                    <a:pt x="10099" y="16"/>
                  </a:cubicBezTo>
                  <a:cubicBezTo>
                    <a:pt x="10099" y="1119"/>
                    <a:pt x="10099" y="1119"/>
                    <a:pt x="10099" y="1119"/>
                  </a:cubicBezTo>
                  <a:cubicBezTo>
                    <a:pt x="10671" y="1119"/>
                    <a:pt x="10671" y="1119"/>
                    <a:pt x="10671" y="1119"/>
                  </a:cubicBezTo>
                  <a:cubicBezTo>
                    <a:pt x="10671" y="1285"/>
                    <a:pt x="10671" y="1285"/>
                    <a:pt x="10671" y="1285"/>
                  </a:cubicBezTo>
                  <a:cubicBezTo>
                    <a:pt x="9917" y="1285"/>
                    <a:pt x="9917" y="1285"/>
                    <a:pt x="9917" y="1285"/>
                  </a:cubicBezTo>
                  <a:lnTo>
                    <a:pt x="9917" y="16"/>
                  </a:lnTo>
                  <a:close/>
                  <a:moveTo>
                    <a:pt x="11202" y="16"/>
                  </a:moveTo>
                  <a:cubicBezTo>
                    <a:pt x="11921" y="16"/>
                    <a:pt x="11921" y="16"/>
                    <a:pt x="11921" y="16"/>
                  </a:cubicBezTo>
                  <a:cubicBezTo>
                    <a:pt x="11921" y="177"/>
                    <a:pt x="11921" y="177"/>
                    <a:pt x="11921" y="177"/>
                  </a:cubicBezTo>
                  <a:cubicBezTo>
                    <a:pt x="11383" y="177"/>
                    <a:pt x="11383" y="177"/>
                    <a:pt x="11383" y="177"/>
                  </a:cubicBezTo>
                  <a:cubicBezTo>
                    <a:pt x="11383" y="565"/>
                    <a:pt x="11383" y="565"/>
                    <a:pt x="11383" y="565"/>
                  </a:cubicBezTo>
                  <a:cubicBezTo>
                    <a:pt x="11903" y="565"/>
                    <a:pt x="11903" y="565"/>
                    <a:pt x="11903" y="565"/>
                  </a:cubicBezTo>
                  <a:cubicBezTo>
                    <a:pt x="11903" y="727"/>
                    <a:pt x="11903" y="727"/>
                    <a:pt x="11903" y="727"/>
                  </a:cubicBezTo>
                  <a:cubicBezTo>
                    <a:pt x="11383" y="727"/>
                    <a:pt x="11383" y="727"/>
                    <a:pt x="11383" y="727"/>
                  </a:cubicBezTo>
                  <a:cubicBezTo>
                    <a:pt x="11383" y="1122"/>
                    <a:pt x="11383" y="1122"/>
                    <a:pt x="11383" y="1122"/>
                  </a:cubicBezTo>
                  <a:cubicBezTo>
                    <a:pt x="11939" y="1122"/>
                    <a:pt x="11939" y="1122"/>
                    <a:pt x="11939" y="1122"/>
                  </a:cubicBezTo>
                  <a:cubicBezTo>
                    <a:pt x="11939" y="1283"/>
                    <a:pt x="11939" y="1283"/>
                    <a:pt x="11939" y="1283"/>
                  </a:cubicBezTo>
                  <a:cubicBezTo>
                    <a:pt x="11202" y="1283"/>
                    <a:pt x="11202" y="1283"/>
                    <a:pt x="11202" y="1283"/>
                  </a:cubicBezTo>
                  <a:lnTo>
                    <a:pt x="11202" y="16"/>
                  </a:lnTo>
                  <a:close/>
                  <a:moveTo>
                    <a:pt x="12946" y="9"/>
                  </a:moveTo>
                  <a:cubicBezTo>
                    <a:pt x="13075" y="9"/>
                    <a:pt x="13075" y="9"/>
                    <a:pt x="13075" y="9"/>
                  </a:cubicBezTo>
                  <a:cubicBezTo>
                    <a:pt x="13643" y="1285"/>
                    <a:pt x="13643" y="1285"/>
                    <a:pt x="13643" y="1285"/>
                  </a:cubicBezTo>
                  <a:cubicBezTo>
                    <a:pt x="13458" y="1285"/>
                    <a:pt x="13458" y="1285"/>
                    <a:pt x="13458" y="1285"/>
                  </a:cubicBezTo>
                  <a:cubicBezTo>
                    <a:pt x="13288" y="909"/>
                    <a:pt x="13288" y="909"/>
                    <a:pt x="13288" y="909"/>
                  </a:cubicBezTo>
                  <a:cubicBezTo>
                    <a:pt x="12746" y="909"/>
                    <a:pt x="12746" y="909"/>
                    <a:pt x="12746" y="909"/>
                  </a:cubicBezTo>
                  <a:cubicBezTo>
                    <a:pt x="12588" y="1285"/>
                    <a:pt x="12588" y="1285"/>
                    <a:pt x="12588" y="1285"/>
                  </a:cubicBezTo>
                  <a:cubicBezTo>
                    <a:pt x="12402" y="1285"/>
                    <a:pt x="12402" y="1285"/>
                    <a:pt x="12402" y="1285"/>
                  </a:cubicBezTo>
                  <a:lnTo>
                    <a:pt x="12946" y="9"/>
                  </a:lnTo>
                  <a:close/>
                  <a:moveTo>
                    <a:pt x="13214" y="748"/>
                  </a:moveTo>
                  <a:cubicBezTo>
                    <a:pt x="13009" y="287"/>
                    <a:pt x="13009" y="287"/>
                    <a:pt x="13009" y="287"/>
                  </a:cubicBezTo>
                  <a:cubicBezTo>
                    <a:pt x="12819" y="748"/>
                    <a:pt x="12819" y="748"/>
                    <a:pt x="12819" y="748"/>
                  </a:cubicBezTo>
                  <a:lnTo>
                    <a:pt x="13214" y="748"/>
                  </a:lnTo>
                  <a:close/>
                  <a:moveTo>
                    <a:pt x="14160" y="1285"/>
                  </a:moveTo>
                  <a:cubicBezTo>
                    <a:pt x="14160" y="16"/>
                    <a:pt x="14160" y="16"/>
                    <a:pt x="14160" y="16"/>
                  </a:cubicBezTo>
                  <a:cubicBezTo>
                    <a:pt x="14478" y="16"/>
                    <a:pt x="14478" y="16"/>
                    <a:pt x="14478" y="16"/>
                  </a:cubicBezTo>
                  <a:cubicBezTo>
                    <a:pt x="14606" y="16"/>
                    <a:pt x="14708" y="48"/>
                    <a:pt x="14784" y="112"/>
                  </a:cubicBezTo>
                  <a:cubicBezTo>
                    <a:pt x="14859" y="175"/>
                    <a:pt x="14896" y="261"/>
                    <a:pt x="14896" y="369"/>
                  </a:cubicBezTo>
                  <a:cubicBezTo>
                    <a:pt x="14896" y="444"/>
                    <a:pt x="14878" y="507"/>
                    <a:pt x="14841" y="560"/>
                  </a:cubicBezTo>
                  <a:cubicBezTo>
                    <a:pt x="14804" y="616"/>
                    <a:pt x="14751" y="655"/>
                    <a:pt x="14682" y="682"/>
                  </a:cubicBezTo>
                  <a:cubicBezTo>
                    <a:pt x="14723" y="708"/>
                    <a:pt x="14762" y="745"/>
                    <a:pt x="14801" y="791"/>
                  </a:cubicBezTo>
                  <a:cubicBezTo>
                    <a:pt x="14840" y="837"/>
                    <a:pt x="14895" y="917"/>
                    <a:pt x="14964" y="1031"/>
                  </a:cubicBezTo>
                  <a:cubicBezTo>
                    <a:pt x="15008" y="1103"/>
                    <a:pt x="15045" y="1158"/>
                    <a:pt x="15071" y="1195"/>
                  </a:cubicBezTo>
                  <a:cubicBezTo>
                    <a:pt x="15138" y="1285"/>
                    <a:pt x="15138" y="1285"/>
                    <a:pt x="15138" y="1285"/>
                  </a:cubicBezTo>
                  <a:cubicBezTo>
                    <a:pt x="14922" y="1285"/>
                    <a:pt x="14922" y="1285"/>
                    <a:pt x="14922" y="1285"/>
                  </a:cubicBezTo>
                  <a:cubicBezTo>
                    <a:pt x="14867" y="1201"/>
                    <a:pt x="14867" y="1201"/>
                    <a:pt x="14867" y="1201"/>
                  </a:cubicBezTo>
                  <a:cubicBezTo>
                    <a:pt x="14865" y="1199"/>
                    <a:pt x="14861" y="1193"/>
                    <a:pt x="14856" y="1186"/>
                  </a:cubicBezTo>
                  <a:cubicBezTo>
                    <a:pt x="14820" y="1136"/>
                    <a:pt x="14820" y="1136"/>
                    <a:pt x="14820" y="1136"/>
                  </a:cubicBezTo>
                  <a:cubicBezTo>
                    <a:pt x="14764" y="1043"/>
                    <a:pt x="14764" y="1043"/>
                    <a:pt x="14764" y="1043"/>
                  </a:cubicBezTo>
                  <a:cubicBezTo>
                    <a:pt x="14704" y="944"/>
                    <a:pt x="14704" y="944"/>
                    <a:pt x="14704" y="944"/>
                  </a:cubicBezTo>
                  <a:cubicBezTo>
                    <a:pt x="14666" y="893"/>
                    <a:pt x="14631" y="851"/>
                    <a:pt x="14600" y="820"/>
                  </a:cubicBezTo>
                  <a:cubicBezTo>
                    <a:pt x="14569" y="788"/>
                    <a:pt x="14541" y="767"/>
                    <a:pt x="14516" y="754"/>
                  </a:cubicBezTo>
                  <a:cubicBezTo>
                    <a:pt x="14490" y="740"/>
                    <a:pt x="14449" y="733"/>
                    <a:pt x="14389" y="733"/>
                  </a:cubicBezTo>
                  <a:cubicBezTo>
                    <a:pt x="14342" y="733"/>
                    <a:pt x="14342" y="733"/>
                    <a:pt x="14342" y="733"/>
                  </a:cubicBezTo>
                  <a:cubicBezTo>
                    <a:pt x="14342" y="1285"/>
                    <a:pt x="14342" y="1285"/>
                    <a:pt x="14342" y="1285"/>
                  </a:cubicBezTo>
                  <a:lnTo>
                    <a:pt x="14160" y="1285"/>
                  </a:lnTo>
                  <a:close/>
                  <a:moveTo>
                    <a:pt x="14396" y="170"/>
                  </a:moveTo>
                  <a:cubicBezTo>
                    <a:pt x="14342" y="170"/>
                    <a:pt x="14342" y="170"/>
                    <a:pt x="14342" y="170"/>
                  </a:cubicBezTo>
                  <a:cubicBezTo>
                    <a:pt x="14342" y="572"/>
                    <a:pt x="14342" y="572"/>
                    <a:pt x="14342" y="572"/>
                  </a:cubicBezTo>
                  <a:cubicBezTo>
                    <a:pt x="14411" y="572"/>
                    <a:pt x="14411" y="572"/>
                    <a:pt x="14411" y="572"/>
                  </a:cubicBezTo>
                  <a:cubicBezTo>
                    <a:pt x="14503" y="572"/>
                    <a:pt x="14566" y="564"/>
                    <a:pt x="14600" y="548"/>
                  </a:cubicBezTo>
                  <a:cubicBezTo>
                    <a:pt x="14634" y="531"/>
                    <a:pt x="14661" y="508"/>
                    <a:pt x="14680" y="476"/>
                  </a:cubicBezTo>
                  <a:cubicBezTo>
                    <a:pt x="14699" y="445"/>
                    <a:pt x="14709" y="408"/>
                    <a:pt x="14709" y="368"/>
                  </a:cubicBezTo>
                  <a:cubicBezTo>
                    <a:pt x="14709" y="327"/>
                    <a:pt x="14698" y="292"/>
                    <a:pt x="14677" y="260"/>
                  </a:cubicBezTo>
                  <a:cubicBezTo>
                    <a:pt x="14655" y="227"/>
                    <a:pt x="14626" y="204"/>
                    <a:pt x="14587" y="191"/>
                  </a:cubicBezTo>
                  <a:cubicBezTo>
                    <a:pt x="14548" y="177"/>
                    <a:pt x="14485" y="170"/>
                    <a:pt x="14396" y="170"/>
                  </a:cubicBezTo>
                  <a:moveTo>
                    <a:pt x="16658" y="16"/>
                  </a:moveTo>
                  <a:cubicBezTo>
                    <a:pt x="16830" y="16"/>
                    <a:pt x="16830" y="16"/>
                    <a:pt x="16830" y="16"/>
                  </a:cubicBezTo>
                  <a:cubicBezTo>
                    <a:pt x="16830" y="1285"/>
                    <a:pt x="16830" y="1285"/>
                    <a:pt x="16830" y="1285"/>
                  </a:cubicBezTo>
                  <a:cubicBezTo>
                    <a:pt x="16675" y="1285"/>
                    <a:pt x="16675" y="1285"/>
                    <a:pt x="16675" y="1285"/>
                  </a:cubicBezTo>
                  <a:cubicBezTo>
                    <a:pt x="15827" y="308"/>
                    <a:pt x="15827" y="308"/>
                    <a:pt x="15827" y="308"/>
                  </a:cubicBezTo>
                  <a:cubicBezTo>
                    <a:pt x="15827" y="1285"/>
                    <a:pt x="15827" y="1285"/>
                    <a:pt x="15827" y="1285"/>
                  </a:cubicBezTo>
                  <a:cubicBezTo>
                    <a:pt x="15656" y="1285"/>
                    <a:pt x="15656" y="1285"/>
                    <a:pt x="15656" y="1285"/>
                  </a:cubicBezTo>
                  <a:cubicBezTo>
                    <a:pt x="15656" y="16"/>
                    <a:pt x="15656" y="16"/>
                    <a:pt x="15656" y="16"/>
                  </a:cubicBezTo>
                  <a:cubicBezTo>
                    <a:pt x="15803" y="16"/>
                    <a:pt x="15803" y="16"/>
                    <a:pt x="15803" y="16"/>
                  </a:cubicBezTo>
                  <a:cubicBezTo>
                    <a:pt x="16658" y="1002"/>
                    <a:pt x="16658" y="1002"/>
                    <a:pt x="16658" y="1002"/>
                  </a:cubicBezTo>
                  <a:lnTo>
                    <a:pt x="16658" y="16"/>
                  </a:lnTo>
                  <a:close/>
                  <a:moveTo>
                    <a:pt x="17477" y="16"/>
                  </a:moveTo>
                  <a:cubicBezTo>
                    <a:pt x="17658" y="16"/>
                    <a:pt x="17658" y="16"/>
                    <a:pt x="17658" y="16"/>
                  </a:cubicBezTo>
                  <a:cubicBezTo>
                    <a:pt x="17658" y="1285"/>
                    <a:pt x="17658" y="1285"/>
                    <a:pt x="17658" y="1285"/>
                  </a:cubicBezTo>
                  <a:cubicBezTo>
                    <a:pt x="17477" y="1285"/>
                    <a:pt x="17477" y="1285"/>
                    <a:pt x="17477" y="1285"/>
                  </a:cubicBezTo>
                  <a:lnTo>
                    <a:pt x="17477" y="16"/>
                  </a:lnTo>
                  <a:close/>
                  <a:moveTo>
                    <a:pt x="19320" y="16"/>
                  </a:moveTo>
                  <a:cubicBezTo>
                    <a:pt x="19493" y="16"/>
                    <a:pt x="19493" y="16"/>
                    <a:pt x="19493" y="16"/>
                  </a:cubicBezTo>
                  <a:cubicBezTo>
                    <a:pt x="19493" y="1285"/>
                    <a:pt x="19493" y="1285"/>
                    <a:pt x="19493" y="1285"/>
                  </a:cubicBezTo>
                  <a:cubicBezTo>
                    <a:pt x="19337" y="1285"/>
                    <a:pt x="19337" y="1285"/>
                    <a:pt x="19337" y="1285"/>
                  </a:cubicBezTo>
                  <a:cubicBezTo>
                    <a:pt x="18488" y="308"/>
                    <a:pt x="18488" y="308"/>
                    <a:pt x="18488" y="308"/>
                  </a:cubicBezTo>
                  <a:cubicBezTo>
                    <a:pt x="18488" y="1285"/>
                    <a:pt x="18488" y="1285"/>
                    <a:pt x="18488" y="1285"/>
                  </a:cubicBezTo>
                  <a:cubicBezTo>
                    <a:pt x="18317" y="1285"/>
                    <a:pt x="18317" y="1285"/>
                    <a:pt x="18317" y="1285"/>
                  </a:cubicBezTo>
                  <a:cubicBezTo>
                    <a:pt x="18317" y="16"/>
                    <a:pt x="18317" y="16"/>
                    <a:pt x="18317" y="16"/>
                  </a:cubicBezTo>
                  <a:cubicBezTo>
                    <a:pt x="18464" y="16"/>
                    <a:pt x="18464" y="16"/>
                    <a:pt x="18464" y="16"/>
                  </a:cubicBezTo>
                  <a:cubicBezTo>
                    <a:pt x="19320" y="1002"/>
                    <a:pt x="19320" y="1002"/>
                    <a:pt x="19320" y="1002"/>
                  </a:cubicBezTo>
                  <a:lnTo>
                    <a:pt x="19320" y="16"/>
                  </a:lnTo>
                  <a:close/>
                  <a:moveTo>
                    <a:pt x="20712" y="659"/>
                  </a:moveTo>
                  <a:cubicBezTo>
                    <a:pt x="21137" y="659"/>
                    <a:pt x="21137" y="659"/>
                    <a:pt x="21137" y="659"/>
                  </a:cubicBezTo>
                  <a:cubicBezTo>
                    <a:pt x="21137" y="1198"/>
                    <a:pt x="21137" y="1198"/>
                    <a:pt x="21137" y="1198"/>
                  </a:cubicBezTo>
                  <a:cubicBezTo>
                    <a:pt x="20981" y="1266"/>
                    <a:pt x="20826" y="1300"/>
                    <a:pt x="20673" y="1300"/>
                  </a:cubicBezTo>
                  <a:cubicBezTo>
                    <a:pt x="20463" y="1300"/>
                    <a:pt x="20294" y="1239"/>
                    <a:pt x="20169" y="1115"/>
                  </a:cubicBezTo>
                  <a:cubicBezTo>
                    <a:pt x="20043" y="994"/>
                    <a:pt x="19980" y="842"/>
                    <a:pt x="19980" y="662"/>
                  </a:cubicBezTo>
                  <a:cubicBezTo>
                    <a:pt x="19980" y="473"/>
                    <a:pt x="20045" y="314"/>
                    <a:pt x="20176" y="189"/>
                  </a:cubicBezTo>
                  <a:cubicBezTo>
                    <a:pt x="20306" y="63"/>
                    <a:pt x="20469" y="0"/>
                    <a:pt x="20666" y="0"/>
                  </a:cubicBezTo>
                  <a:cubicBezTo>
                    <a:pt x="20736" y="0"/>
                    <a:pt x="20804" y="8"/>
                    <a:pt x="20869" y="22"/>
                  </a:cubicBezTo>
                  <a:cubicBezTo>
                    <a:pt x="20933" y="39"/>
                    <a:pt x="21014" y="66"/>
                    <a:pt x="21112" y="109"/>
                  </a:cubicBezTo>
                  <a:cubicBezTo>
                    <a:pt x="21112" y="293"/>
                    <a:pt x="21112" y="293"/>
                    <a:pt x="21112" y="293"/>
                  </a:cubicBezTo>
                  <a:cubicBezTo>
                    <a:pt x="20961" y="205"/>
                    <a:pt x="20811" y="161"/>
                    <a:pt x="20661" y="161"/>
                  </a:cubicBezTo>
                  <a:cubicBezTo>
                    <a:pt x="20523" y="161"/>
                    <a:pt x="20407" y="209"/>
                    <a:pt x="20311" y="303"/>
                  </a:cubicBezTo>
                  <a:cubicBezTo>
                    <a:pt x="20215" y="397"/>
                    <a:pt x="20169" y="514"/>
                    <a:pt x="20169" y="651"/>
                  </a:cubicBezTo>
                  <a:cubicBezTo>
                    <a:pt x="20169" y="795"/>
                    <a:pt x="20215" y="913"/>
                    <a:pt x="20311" y="1004"/>
                  </a:cubicBezTo>
                  <a:cubicBezTo>
                    <a:pt x="20407" y="1096"/>
                    <a:pt x="20528" y="1142"/>
                    <a:pt x="20678" y="1142"/>
                  </a:cubicBezTo>
                  <a:cubicBezTo>
                    <a:pt x="20750" y="1142"/>
                    <a:pt x="20838" y="1125"/>
                    <a:pt x="20939" y="1092"/>
                  </a:cubicBezTo>
                  <a:cubicBezTo>
                    <a:pt x="20956" y="1087"/>
                    <a:pt x="20956" y="1087"/>
                    <a:pt x="20956" y="1087"/>
                  </a:cubicBezTo>
                  <a:cubicBezTo>
                    <a:pt x="20956" y="821"/>
                    <a:pt x="20956" y="821"/>
                    <a:pt x="20956" y="821"/>
                  </a:cubicBezTo>
                  <a:cubicBezTo>
                    <a:pt x="20712" y="821"/>
                    <a:pt x="20712" y="821"/>
                    <a:pt x="20712" y="821"/>
                  </a:cubicBezTo>
                  <a:lnTo>
                    <a:pt x="20712" y="6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grpSp>
      <p:sp>
        <p:nvSpPr>
          <p:cNvPr id="18"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a:t>Click to add copyright line</a:t>
            </a:r>
            <a:endParaRPr lang="en-IN"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pic>
        <p:nvPicPr>
          <p:cNvPr id="14"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621" y="1794433"/>
            <a:ext cx="3530579" cy="451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5/22/2018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5/22/2018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5/22/2018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5/22/2018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3" name="TextBox 12"/>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5/22/2018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5/22/2018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5/22/2018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5/22/2018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8" name="TextBox 7"/>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229600" cy="1111068"/>
          </a:xfrm>
        </p:spPr>
        <p:txBody>
          <a:bodyPr/>
          <a:lstStyle/>
          <a:p>
            <a:r>
              <a:rPr lang="en-US" sz="3600" dirty="0">
                <a:latin typeface="+mj-lt"/>
              </a:rPr>
              <a:t>Elementary Statistics: Picturing The World</a:t>
            </a:r>
            <a:endParaRPr lang="en-IN" sz="3600" dirty="0">
              <a:latin typeface="+mj-lt"/>
            </a:endParaRPr>
          </a:p>
        </p:txBody>
      </p:sp>
      <p:sp>
        <p:nvSpPr>
          <p:cNvPr id="3" name="Text Placeholder 2"/>
          <p:cNvSpPr>
            <a:spLocks noGrp="1"/>
          </p:cNvSpPr>
          <p:nvPr>
            <p:ph type="body" sz="quarter" idx="13"/>
          </p:nvPr>
        </p:nvSpPr>
        <p:spPr>
          <a:xfrm>
            <a:off x="457200" y="1339670"/>
            <a:ext cx="8229600" cy="326570"/>
          </a:xfrm>
        </p:spPr>
        <p:txBody>
          <a:bodyPr/>
          <a:lstStyle/>
          <a:p>
            <a:r>
              <a:rPr lang="en-IN" sz="2400" dirty="0">
                <a:latin typeface="+mj-lt"/>
              </a:rPr>
              <a:t>Sixth Edition</a:t>
            </a:r>
          </a:p>
        </p:txBody>
      </p:sp>
      <p:sp>
        <p:nvSpPr>
          <p:cNvPr id="4" name="Text Placeholder 3"/>
          <p:cNvSpPr>
            <a:spLocks noGrp="1"/>
          </p:cNvSpPr>
          <p:nvPr>
            <p:ph type="body" sz="quarter" idx="14"/>
          </p:nvPr>
        </p:nvSpPr>
        <p:spPr/>
        <p:txBody>
          <a:bodyPr/>
          <a:lstStyle/>
          <a:p>
            <a:pPr algn="ctr"/>
            <a:r>
              <a:rPr lang="en-IN" sz="4000" b="1" dirty="0"/>
              <a:t>Chapter 5</a:t>
            </a:r>
            <a:endParaRPr lang="en-IN" sz="4000" dirty="0"/>
          </a:p>
        </p:txBody>
      </p:sp>
      <p:sp>
        <p:nvSpPr>
          <p:cNvPr id="5" name="Text Placeholder 4"/>
          <p:cNvSpPr>
            <a:spLocks noGrp="1"/>
          </p:cNvSpPr>
          <p:nvPr>
            <p:ph type="body" sz="quarter" idx="15"/>
          </p:nvPr>
        </p:nvSpPr>
        <p:spPr>
          <a:xfrm>
            <a:off x="5029200" y="3322637"/>
            <a:ext cx="3657600" cy="2925763"/>
          </a:xfrm>
        </p:spPr>
        <p:txBody>
          <a:bodyPr/>
          <a:lstStyle/>
          <a:p>
            <a:pPr algn="ctr"/>
            <a:r>
              <a:rPr lang="en-US" sz="3600" dirty="0">
                <a:cs typeface="Times New Roman" panose="02020603050405020304" pitchFamily="18" charset="0"/>
              </a:rPr>
              <a:t>Normal Probability Distributions</a:t>
            </a:r>
            <a:endParaRPr lang="en-IN" dirty="0"/>
          </a:p>
        </p:txBody>
      </p:sp>
      <p:sp>
        <p:nvSpPr>
          <p:cNvPr id="6" name="Text Placeholder 5"/>
          <p:cNvSpPr>
            <a:spLocks noGrp="1"/>
          </p:cNvSpPr>
          <p:nvPr>
            <p:ph type="body" sz="quarter" idx="16"/>
          </p:nvPr>
        </p:nvSpPr>
        <p:spPr>
          <a:xfrm>
            <a:off x="1828800" y="6508934"/>
            <a:ext cx="5867400" cy="187537"/>
          </a:xfrm>
        </p:spPr>
        <p:txBody>
          <a:bodyPr/>
          <a:lstStyle/>
          <a:p>
            <a:pPr>
              <a:spcBef>
                <a:spcPts val="0"/>
              </a:spcBef>
              <a:buClrTx/>
              <a:defRPr/>
            </a:pPr>
            <a:r>
              <a:rPr lang="en-US" altLang="en-US"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264555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anose="020B0600070205080204" pitchFamily="34" charset="-128"/>
              </a:rPr>
              <a:t>Example 1: Understanding Mean and Standard Deviation</a:t>
            </a:r>
            <a:endParaRPr lang="en-US" sz="2000" dirty="0">
              <a:latin typeface="+mj-lt"/>
            </a:endParaRPr>
          </a:p>
        </p:txBody>
      </p:sp>
      <p:pic>
        <p:nvPicPr>
          <p:cNvPr id="4" name="Picture 3" descr="1. Which curve has the greater mean?&#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477" y="1616583"/>
            <a:ext cx="5255309" cy="289284"/>
          </a:xfrm>
          <a:prstGeom prst="rect">
            <a:avLst/>
          </a:prstGeom>
        </p:spPr>
      </p:pic>
      <p:pic>
        <p:nvPicPr>
          <p:cNvPr id="8" name="Picture 4" descr="1. Which curve has the greater mean? On the same x-axis, normal curve A has peak at 15, and normal curve B has shorter peak at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9912" y="2133600"/>
            <a:ext cx="5144176" cy="2270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4605338"/>
            <a:ext cx="8534400" cy="1795462"/>
          </a:xfrm>
        </p:spPr>
        <p:txBody>
          <a:bodyPr/>
          <a:lstStyle/>
          <a:p>
            <a:pPr marL="0" indent="0">
              <a:buNone/>
              <a:defRPr/>
            </a:pPr>
            <a:r>
              <a:rPr lang="en-US" sz="2800" b="1" dirty="0"/>
              <a:t>Solution</a:t>
            </a:r>
          </a:p>
          <a:p>
            <a:pPr marL="0" indent="0">
              <a:spcBef>
                <a:spcPts val="1200"/>
              </a:spcBef>
              <a:buNone/>
              <a:defRPr/>
            </a:pPr>
            <a:r>
              <a:rPr lang="en-US" sz="2600" b="1" dirty="0"/>
              <a:t>Curve </a:t>
            </a:r>
            <a:r>
              <a:rPr lang="en-US" sz="2600" b="1" i="1" dirty="0"/>
              <a:t>A </a:t>
            </a:r>
            <a:r>
              <a:rPr lang="en-US" sz="2600" b="1" dirty="0"/>
              <a:t>has the greater mean </a:t>
            </a:r>
            <a:r>
              <a:rPr lang="en-US" sz="2600" dirty="0"/>
              <a:t>(The line of symmetry of curve </a:t>
            </a:r>
            <a:r>
              <a:rPr lang="en-US" sz="2600" i="1" dirty="0"/>
              <a:t>A</a:t>
            </a:r>
            <a:r>
              <a:rPr lang="en-US" sz="2600" dirty="0"/>
              <a:t> occurs at </a:t>
            </a:r>
            <a:r>
              <a:rPr lang="en-US" sz="2600" i="1" dirty="0"/>
              <a:t>x</a:t>
            </a:r>
            <a:r>
              <a:rPr lang="en-US" sz="2600" dirty="0"/>
              <a:t> = 15. The line of symmetry of curve </a:t>
            </a:r>
            <a:r>
              <a:rPr lang="en-US" sz="2600" i="1" dirty="0"/>
              <a:t>B</a:t>
            </a:r>
            <a:r>
              <a:rPr lang="en-US" sz="2600" dirty="0"/>
              <a:t> occurs at </a:t>
            </a:r>
            <a:r>
              <a:rPr lang="en-US" sz="2600" i="1" dirty="0"/>
              <a:t>x</a:t>
            </a:r>
            <a:r>
              <a:rPr lang="en-US" sz="2600" dirty="0"/>
              <a:t> = 12.)</a:t>
            </a:r>
          </a:p>
        </p:txBody>
      </p:sp>
    </p:spTree>
    <p:extLst>
      <p:ext uri="{BB962C8B-B14F-4D97-AF65-F5344CB8AC3E}">
        <p14:creationId xmlns:p14="http://schemas.microsoft.com/office/powerpoint/2010/main" val="2707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Example 2: Understanding Mean and Standard Deviation</a:t>
            </a:r>
            <a:endParaRPr lang="en-US" sz="2000" dirty="0">
              <a:latin typeface="+mj-lt"/>
            </a:endParaRPr>
          </a:p>
        </p:txBody>
      </p:sp>
      <p:pic>
        <p:nvPicPr>
          <p:cNvPr id="7" name="Picture 6" descr="2. Which curve has the greater standard deviation?&#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464" y="1624427"/>
            <a:ext cx="7059607" cy="289131"/>
          </a:xfrm>
          <a:prstGeom prst="rect">
            <a:avLst/>
          </a:prstGeom>
        </p:spPr>
      </p:pic>
      <p:pic>
        <p:nvPicPr>
          <p:cNvPr id="8" name="Picture 4" descr="2. Which curve has the greater standard deviation? On the same x-axis, normal curve A has peak at 15, and normal curve B has shorter peak a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9912" y="2133600"/>
            <a:ext cx="5144176" cy="2270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4608212"/>
            <a:ext cx="8229600" cy="1313174"/>
          </a:xfrm>
        </p:spPr>
        <p:txBody>
          <a:bodyPr/>
          <a:lstStyle/>
          <a:p>
            <a:pPr marL="0" indent="0">
              <a:buNone/>
              <a:defRPr/>
            </a:pPr>
            <a:r>
              <a:rPr lang="en-US" sz="2800" b="1" dirty="0"/>
              <a:t>Solution</a:t>
            </a:r>
          </a:p>
          <a:p>
            <a:pPr marL="0" indent="0">
              <a:spcBef>
                <a:spcPts val="1200"/>
              </a:spcBef>
              <a:buNone/>
              <a:defRPr/>
            </a:pPr>
            <a:r>
              <a:rPr lang="en-US" sz="2600" b="1" dirty="0"/>
              <a:t>Curve </a:t>
            </a:r>
            <a:r>
              <a:rPr lang="en-US" sz="2600" b="1" i="1" dirty="0"/>
              <a:t>B</a:t>
            </a:r>
            <a:r>
              <a:rPr lang="en-US" sz="2600" b="1" dirty="0"/>
              <a:t> has the greater standard deviation </a:t>
            </a:r>
            <a:r>
              <a:rPr lang="en-US" sz="2600" dirty="0"/>
              <a:t>(Curve </a:t>
            </a:r>
            <a:r>
              <a:rPr lang="en-US" sz="2600" i="1" dirty="0"/>
              <a:t>B</a:t>
            </a:r>
            <a:r>
              <a:rPr lang="en-US" sz="2600" dirty="0"/>
              <a:t> is more spread out than curve </a:t>
            </a:r>
            <a:r>
              <a:rPr lang="en-US" sz="2600" i="1" dirty="0"/>
              <a:t>A.</a:t>
            </a:r>
            <a:r>
              <a:rPr lang="en-US" sz="2600" dirty="0"/>
              <a:t>)</a:t>
            </a:r>
          </a:p>
        </p:txBody>
      </p:sp>
    </p:spTree>
    <p:extLst>
      <p:ext uri="{BB962C8B-B14F-4D97-AF65-F5344CB8AC3E}">
        <p14:creationId xmlns:p14="http://schemas.microsoft.com/office/powerpoint/2010/main" val="149964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anose="020B0600070205080204" pitchFamily="34" charset="-128"/>
              </a:rPr>
              <a:t>Example: Interpreting Graphs</a:t>
            </a:r>
            <a:endParaRPr lang="en-US" sz="3600" dirty="0">
              <a:latin typeface="+mj-lt"/>
            </a:endParaRPr>
          </a:p>
        </p:txBody>
      </p:sp>
      <p:sp>
        <p:nvSpPr>
          <p:cNvPr id="3" name="Content Placeholder 2"/>
          <p:cNvSpPr>
            <a:spLocks noGrp="1"/>
          </p:cNvSpPr>
          <p:nvPr>
            <p:ph idx="1"/>
          </p:nvPr>
        </p:nvSpPr>
        <p:spPr>
          <a:xfrm>
            <a:off x="457200" y="1600201"/>
            <a:ext cx="8382000" cy="2137882"/>
          </a:xfrm>
        </p:spPr>
        <p:txBody>
          <a:bodyPr/>
          <a:lstStyle/>
          <a:p>
            <a:pPr marL="0" indent="0">
              <a:buNone/>
            </a:pPr>
            <a:r>
              <a:rPr lang="en-US" sz="2600" dirty="0">
                <a:ea typeface="ＭＳ Ｐゴシック" panose="020B0600070205080204" pitchFamily="34" charset="-128"/>
              </a:rPr>
              <a:t>The scaled test scores for New York State Grade 8 Mathematics Test are normally distributed. The normal curve shown below represents this distribution. Estimate the standard deviation.</a:t>
            </a:r>
          </a:p>
          <a:p>
            <a:pPr marL="0" indent="0">
              <a:spcBef>
                <a:spcPts val="1200"/>
              </a:spcBef>
              <a:buNone/>
            </a:pPr>
            <a:r>
              <a:rPr lang="en-US" sz="2800" b="1" dirty="0"/>
              <a:t>Solution</a:t>
            </a:r>
          </a:p>
        </p:txBody>
      </p:sp>
      <p:pic>
        <p:nvPicPr>
          <p:cNvPr id="4" name="Picture 4" descr="A normal curve of scaled test score has inflection points at x = 600 and x = 750. The peak indicates that because a normal curve is symmetric about the mean, you can estimate that mu = 675. Because the inflection points are one standard deviation from the mean, you can estimated that sigma =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962400"/>
            <a:ext cx="5791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41C25AE-FB43-4EAE-9B35-F55D8F58BF72}"/>
              </a:ext>
            </a:extLst>
          </p:cNvPr>
          <p:cNvSpPr/>
          <p:nvPr/>
        </p:nvSpPr>
        <p:spPr>
          <a:xfrm>
            <a:off x="5181600" y="3886200"/>
            <a:ext cx="2514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
        <p:nvSpPr>
          <p:cNvPr id="6" name="Rectangle 5">
            <a:extLst>
              <a:ext uri="{FF2B5EF4-FFF2-40B4-BE49-F238E27FC236}">
                <a16:creationId xmlns:a16="http://schemas.microsoft.com/office/drawing/2014/main" id="{C45DB739-A709-450A-B6B0-5A5DD7E41FBC}"/>
              </a:ext>
            </a:extLst>
          </p:cNvPr>
          <p:cNvSpPr/>
          <p:nvPr/>
        </p:nvSpPr>
        <p:spPr>
          <a:xfrm>
            <a:off x="1447800" y="3810000"/>
            <a:ext cx="25146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231099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sz="3600" dirty="0">
                <a:latin typeface="+mj-lt"/>
                <a:ea typeface="ＭＳ Ｐゴシック" panose="020B0600070205080204" pitchFamily="34" charset="-128"/>
              </a:rPr>
              <a:t>The Standard Normal Distribution</a:t>
            </a:r>
            <a:r>
              <a:rPr lang="en-US" sz="2000" b="0" dirty="0">
                <a:latin typeface="+mj-lt"/>
                <a:ea typeface="ＭＳ Ｐゴシック" panose="020B0600070205080204" pitchFamily="34" charset="-128"/>
              </a:rPr>
              <a:t> (1 of 2)</a:t>
            </a:r>
            <a:endParaRPr lang="en-US" sz="2000" dirty="0">
              <a:latin typeface="+mj-lt"/>
            </a:endParaRPr>
          </a:p>
        </p:txBody>
      </p:sp>
      <p:sp>
        <p:nvSpPr>
          <p:cNvPr id="3" name="Content Placeholder 2"/>
          <p:cNvSpPr>
            <a:spLocks noGrp="1"/>
          </p:cNvSpPr>
          <p:nvPr>
            <p:ph idx="1"/>
          </p:nvPr>
        </p:nvSpPr>
        <p:spPr>
          <a:xfrm>
            <a:off x="457200" y="1600201"/>
            <a:ext cx="8229600" cy="1371600"/>
          </a:xfrm>
        </p:spPr>
        <p:txBody>
          <a:bodyPr/>
          <a:lstStyle/>
          <a:p>
            <a:pPr marL="0" indent="0">
              <a:buNone/>
            </a:pPr>
            <a:r>
              <a:rPr lang="en-US" sz="2800" b="1" dirty="0">
                <a:ea typeface="ＭＳ Ｐゴシック" panose="020B0600070205080204" pitchFamily="34" charset="-128"/>
              </a:rPr>
              <a:t>Standard normal distribution</a:t>
            </a:r>
          </a:p>
          <a:p>
            <a:r>
              <a:rPr lang="en-US" sz="2400" dirty="0">
                <a:ea typeface="ＭＳ Ｐゴシック" panose="020B0600070205080204" pitchFamily="34" charset="-128"/>
              </a:rPr>
              <a:t>A normal distribution with a mean of 0 and a standard deviation of 1.</a:t>
            </a:r>
          </a:p>
        </p:txBody>
      </p:sp>
      <p:pic>
        <p:nvPicPr>
          <p:cNvPr id="26" name="Picture 5" descr="A normal curve is plotted on a z-axis from negative 3 to 3 with area =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1514" y="3177226"/>
            <a:ext cx="5960973" cy="1775774"/>
          </a:xfrm>
          <a:prstGeom prst="rect">
            <a:avLst/>
          </a:prstGeom>
        </p:spPr>
      </p:pic>
      <p:pic>
        <p:nvPicPr>
          <p:cNvPr id="4" name="Picture 3" descr="Any x-value can be transformed into a z-score by using the formula z = fraction value minus mean over standard deviation = fraction x minus mu over sig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168963"/>
            <a:ext cx="8161691" cy="1155637"/>
          </a:xfrm>
          <a:prstGeom prst="rect">
            <a:avLst/>
          </a:prstGeom>
        </p:spPr>
      </p:pic>
    </p:spTree>
    <p:extLst>
      <p:ext uri="{BB962C8B-B14F-4D97-AF65-F5344CB8AC3E}">
        <p14:creationId xmlns:p14="http://schemas.microsoft.com/office/powerpoint/2010/main" val="3584551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05800" cy="1097280"/>
          </a:xfrm>
        </p:spPr>
        <p:txBody>
          <a:bodyPr/>
          <a:lstStyle/>
          <a:p>
            <a:r>
              <a:rPr lang="en-US" sz="3600" dirty="0">
                <a:latin typeface="+mj-lt"/>
                <a:ea typeface="ＭＳ Ｐゴシック" panose="020B0600070205080204" pitchFamily="34" charset="-128"/>
              </a:rPr>
              <a:t>The Standard Normal Distribution</a:t>
            </a:r>
            <a:r>
              <a:rPr lang="en-US" sz="2000" dirty="0">
                <a:latin typeface="+mj-lt"/>
                <a:ea typeface="ＭＳ Ｐゴシック" panose="020B0600070205080204" pitchFamily="34" charset="-128"/>
              </a:rPr>
              <a:t> </a:t>
            </a:r>
            <a:r>
              <a:rPr lang="en-US" sz="2000" b="0" dirty="0">
                <a:latin typeface="+mj-lt"/>
                <a:ea typeface="ＭＳ Ｐゴシック" panose="020B0600070205080204" pitchFamily="34" charset="-128"/>
              </a:rPr>
              <a:t>(2 of 2)</a:t>
            </a:r>
            <a:endParaRPr lang="en-US" sz="2000" dirty="0">
              <a:latin typeface="+mj-lt"/>
            </a:endParaRPr>
          </a:p>
        </p:txBody>
      </p:sp>
      <p:sp>
        <p:nvSpPr>
          <p:cNvPr id="3" name="Content Placeholder 2"/>
          <p:cNvSpPr>
            <a:spLocks noGrp="1"/>
          </p:cNvSpPr>
          <p:nvPr>
            <p:ph idx="1"/>
          </p:nvPr>
        </p:nvSpPr>
        <p:spPr>
          <a:xfrm>
            <a:off x="457200" y="1600201"/>
            <a:ext cx="8229600" cy="1219199"/>
          </a:xfrm>
        </p:spPr>
        <p:txBody>
          <a:bodyPr/>
          <a:lstStyle/>
          <a:p>
            <a:r>
              <a:rPr lang="en-US" sz="2600" dirty="0">
                <a:ea typeface="ＭＳ Ｐゴシック" panose="020B0600070205080204" pitchFamily="34" charset="-128"/>
              </a:rPr>
              <a:t>If each data value of a normally distributed random variable </a:t>
            </a:r>
            <a:r>
              <a:rPr lang="en-US" sz="2600" i="1" dirty="0">
                <a:ea typeface="ＭＳ Ｐゴシック" panose="020B0600070205080204" pitchFamily="34" charset="-128"/>
              </a:rPr>
              <a:t>x</a:t>
            </a:r>
            <a:r>
              <a:rPr lang="en-US" sz="2600" dirty="0">
                <a:ea typeface="ＭＳ Ｐゴシック" panose="020B0600070205080204" pitchFamily="34" charset="-128"/>
              </a:rPr>
              <a:t> is transformed into a </a:t>
            </a:r>
            <a:r>
              <a:rPr lang="en-US" sz="2600" i="1" dirty="0">
                <a:ea typeface="ＭＳ Ｐゴシック" panose="020B0600070205080204" pitchFamily="34" charset="-128"/>
              </a:rPr>
              <a:t>z</a:t>
            </a:r>
            <a:r>
              <a:rPr lang="en-US" sz="2600" dirty="0">
                <a:ea typeface="ＭＳ Ｐゴシック" panose="020B0600070205080204" pitchFamily="34" charset="-128"/>
              </a:rPr>
              <a:t>-score, the result will be the standard normal distribution.</a:t>
            </a:r>
            <a:endParaRPr lang="en-US" sz="2600" dirty="0">
              <a:latin typeface="+mj-lt"/>
            </a:endParaRPr>
          </a:p>
        </p:txBody>
      </p:sp>
      <p:pic>
        <p:nvPicPr>
          <p:cNvPr id="5" name="Picture 4" descr="A normal distribution with mu and sigma is transformed by equation z = fraction x minus mu over sigma to get standard normal distribution with mu = 0 and sigma = 1. Use the Standard Normal Table to find the cumulative area under the standard normal curv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803" y="3166180"/>
            <a:ext cx="7182594" cy="2039600"/>
          </a:xfrm>
          <a:prstGeom prst="rect">
            <a:avLst/>
          </a:prstGeom>
        </p:spPr>
      </p:pic>
      <p:pic>
        <p:nvPicPr>
          <p:cNvPr id="4" name="Picture 3" descr="Use the Standard Normal Table to find the cumulative area under the standard normal curv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584" y="5648611"/>
            <a:ext cx="7676663" cy="605414"/>
          </a:xfrm>
          <a:prstGeom prst="rect">
            <a:avLst/>
          </a:prstGeom>
        </p:spPr>
      </p:pic>
    </p:spTree>
    <p:extLst>
      <p:ext uri="{BB962C8B-B14F-4D97-AF65-F5344CB8AC3E}">
        <p14:creationId xmlns:p14="http://schemas.microsoft.com/office/powerpoint/2010/main" val="76888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Properties of the Standard Normal Distribution </a:t>
            </a:r>
            <a:r>
              <a:rPr lang="en-US" sz="2000" b="0" dirty="0">
                <a:latin typeface="+mj-lt"/>
                <a:ea typeface="ＭＳ Ｐゴシック" panose="020B0600070205080204" pitchFamily="34" charset="-128"/>
              </a:rPr>
              <a:t>(1 of 2)</a:t>
            </a:r>
            <a:endParaRPr lang="en-US" sz="2000" dirty="0">
              <a:latin typeface="+mj-lt"/>
            </a:endParaRPr>
          </a:p>
        </p:txBody>
      </p:sp>
      <p:sp>
        <p:nvSpPr>
          <p:cNvPr id="3" name="Content Placeholder 2"/>
          <p:cNvSpPr>
            <a:spLocks noGrp="1"/>
          </p:cNvSpPr>
          <p:nvPr>
            <p:ph idx="1"/>
          </p:nvPr>
        </p:nvSpPr>
        <p:spPr>
          <a:xfrm>
            <a:off x="457200" y="1600201"/>
            <a:ext cx="8229600" cy="1752599"/>
          </a:xfrm>
        </p:spPr>
        <p:txBody>
          <a:bodyPr/>
          <a:lstStyle/>
          <a:p>
            <a:pPr marL="457200" indent="-457200">
              <a:buFontTx/>
              <a:buAutoNum type="arabicPeriod"/>
              <a:defRPr/>
            </a:pPr>
            <a:r>
              <a:rPr lang="en-US" sz="2600" dirty="0"/>
              <a:t>The cumulative area is close to 0 for </a:t>
            </a:r>
            <a:r>
              <a:rPr lang="en-US" sz="2600" i="1" dirty="0"/>
              <a:t>z</a:t>
            </a:r>
            <a:r>
              <a:rPr lang="en-US" sz="2600" dirty="0"/>
              <a:t>-scores close to </a:t>
            </a:r>
            <a:r>
              <a:rPr lang="en-US" sz="2600" i="1" dirty="0"/>
              <a:t>z</a:t>
            </a:r>
            <a:r>
              <a:rPr lang="en-US" sz="2600" dirty="0"/>
              <a:t> = </a:t>
            </a:r>
            <a:r>
              <a:rPr lang="en-US" sz="2600" dirty="0">
                <a:sym typeface="Symbol" pitchFamily="18" charset="2"/>
              </a:rPr>
              <a:t>3.49.</a:t>
            </a:r>
          </a:p>
          <a:p>
            <a:pPr marL="457200" indent="-457200">
              <a:spcBef>
                <a:spcPts val="600"/>
              </a:spcBef>
              <a:buFontTx/>
              <a:buAutoNum type="arabicPeriod"/>
              <a:defRPr/>
            </a:pPr>
            <a:r>
              <a:rPr lang="en-US" sz="2600" dirty="0"/>
              <a:t>The cumulative area increases as the </a:t>
            </a:r>
            <a:r>
              <a:rPr lang="en-US" sz="2600" i="1" dirty="0"/>
              <a:t>z</a:t>
            </a:r>
            <a:r>
              <a:rPr lang="en-US" sz="2600" dirty="0"/>
              <a:t>-scores increase.</a:t>
            </a:r>
          </a:p>
        </p:txBody>
      </p:sp>
      <p:pic>
        <p:nvPicPr>
          <p:cNvPr id="33" name="Picture 3" descr="A normal curve is plotted on a z-axis from beyond negative 3.5 and beyond 3.5. At z = negative 3.49, the area is close to 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225" y="3522656"/>
            <a:ext cx="6355550" cy="2260152"/>
          </a:xfrm>
          <a:prstGeom prst="rect">
            <a:avLst/>
          </a:prstGeom>
        </p:spPr>
      </p:pic>
    </p:spTree>
    <p:extLst>
      <p:ext uri="{BB962C8B-B14F-4D97-AF65-F5344CB8AC3E}">
        <p14:creationId xmlns:p14="http://schemas.microsoft.com/office/powerpoint/2010/main" val="2645437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Properties of the Standard Normal Distribution </a:t>
            </a:r>
            <a:r>
              <a:rPr lang="en-US" sz="2000" b="0" dirty="0">
                <a:latin typeface="+mj-lt"/>
                <a:ea typeface="ＭＳ Ｐゴシック" panose="020B0600070205080204" pitchFamily="34" charset="-128"/>
              </a:rPr>
              <a:t>(2 of 2)</a:t>
            </a:r>
            <a:endParaRPr lang="en-US" sz="2000" dirty="0">
              <a:latin typeface="+mj-lt"/>
            </a:endParaRPr>
          </a:p>
        </p:txBody>
      </p:sp>
      <p:sp>
        <p:nvSpPr>
          <p:cNvPr id="3" name="Content Placeholder 2"/>
          <p:cNvSpPr>
            <a:spLocks noGrp="1"/>
          </p:cNvSpPr>
          <p:nvPr>
            <p:ph idx="1"/>
          </p:nvPr>
        </p:nvSpPr>
        <p:spPr>
          <a:xfrm>
            <a:off x="457200" y="1600201"/>
            <a:ext cx="8229600" cy="1447800"/>
          </a:xfrm>
        </p:spPr>
        <p:txBody>
          <a:bodyPr/>
          <a:lstStyle/>
          <a:p>
            <a:pPr marL="461963" indent="-461963">
              <a:buFont typeface="+mj-lt"/>
              <a:buAutoNum type="arabicPeriod" startAt="3"/>
              <a:defRPr/>
            </a:pPr>
            <a:r>
              <a:rPr lang="en-US" sz="2600" dirty="0"/>
              <a:t>The cumulative area for </a:t>
            </a:r>
            <a:r>
              <a:rPr lang="en-US" sz="2600" i="1" dirty="0"/>
              <a:t>z </a:t>
            </a:r>
            <a:r>
              <a:rPr lang="en-US" sz="2600" dirty="0"/>
              <a:t>= 0 is 0.5000.</a:t>
            </a:r>
          </a:p>
          <a:p>
            <a:pPr marL="461963" indent="-461963">
              <a:spcBef>
                <a:spcPts val="600"/>
              </a:spcBef>
              <a:buFont typeface="+mj-lt"/>
              <a:buAutoNum type="arabicPeriod" startAt="4"/>
              <a:defRPr/>
            </a:pPr>
            <a:r>
              <a:rPr lang="en-US" sz="2600" dirty="0"/>
              <a:t>The cumulative area is close to 1 for </a:t>
            </a:r>
            <a:r>
              <a:rPr lang="en-US" sz="2600" i="1" dirty="0"/>
              <a:t>z</a:t>
            </a:r>
            <a:r>
              <a:rPr lang="en-US" sz="2600" dirty="0"/>
              <a:t>-scores close to </a:t>
            </a:r>
            <a:r>
              <a:rPr lang="en-US" sz="2600" i="1" dirty="0"/>
              <a:t>z </a:t>
            </a:r>
            <a:r>
              <a:rPr lang="en-US" sz="2600" dirty="0"/>
              <a:t>= </a:t>
            </a:r>
            <a:r>
              <a:rPr lang="en-US" sz="2600" dirty="0">
                <a:sym typeface="Symbol" pitchFamily="18" charset="2"/>
              </a:rPr>
              <a:t>3.49.</a:t>
            </a:r>
            <a:endParaRPr lang="en-US" sz="2600" dirty="0"/>
          </a:p>
        </p:txBody>
      </p:sp>
      <p:pic>
        <p:nvPicPr>
          <p:cNvPr id="36" name="Picture 5" descr="A normal curve is plotted on a z-axis with mean z = 0, with area to the left as 0.5000. As z = 3.49, the area to the left is close to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156" y="3452626"/>
            <a:ext cx="6909688" cy="2414774"/>
          </a:xfrm>
          <a:prstGeom prst="rect">
            <a:avLst/>
          </a:prstGeom>
        </p:spPr>
      </p:pic>
    </p:spTree>
    <p:extLst>
      <p:ext uri="{BB962C8B-B14F-4D97-AF65-F5344CB8AC3E}">
        <p14:creationId xmlns:p14="http://schemas.microsoft.com/office/powerpoint/2010/main" val="2196455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Finding Areas Under the Standard Normal Curve </a:t>
            </a:r>
            <a:r>
              <a:rPr lang="en-US" sz="2000" b="0" dirty="0">
                <a:latin typeface="+mj-lt"/>
                <a:ea typeface="ＭＳ Ｐゴシック" panose="020B0600070205080204" pitchFamily="34" charset="-128"/>
              </a:rPr>
              <a:t>(1 of 7)</a:t>
            </a:r>
            <a:endParaRPr lang="en-US" sz="2000" dirty="0">
              <a:latin typeface="+mj-lt"/>
            </a:endParaRPr>
          </a:p>
        </p:txBody>
      </p:sp>
      <p:sp>
        <p:nvSpPr>
          <p:cNvPr id="3" name="Content Placeholder 2"/>
          <p:cNvSpPr>
            <a:spLocks noGrp="1"/>
          </p:cNvSpPr>
          <p:nvPr>
            <p:ph idx="1"/>
          </p:nvPr>
        </p:nvSpPr>
        <p:spPr>
          <a:xfrm>
            <a:off x="457200" y="1600200"/>
            <a:ext cx="8229600" cy="2438400"/>
          </a:xfrm>
        </p:spPr>
        <p:txBody>
          <a:bodyPr/>
          <a:lstStyle/>
          <a:p>
            <a:pPr marL="442800" indent="-442800">
              <a:lnSpc>
                <a:spcPct val="95000"/>
              </a:lnSpc>
              <a:spcBef>
                <a:spcPct val="15000"/>
              </a:spcBef>
              <a:buFont typeface="+mj-lt"/>
              <a:buAutoNum type="arabicPeriod"/>
            </a:pPr>
            <a:r>
              <a:rPr lang="en-US" sz="2600" dirty="0">
                <a:cs typeface="Times New Roman" panose="02020603050405020304" pitchFamily="18" charset="0"/>
              </a:rPr>
              <a:t>Sketch the standard normal curve and shade the appropriate area under the curve.</a:t>
            </a:r>
          </a:p>
          <a:p>
            <a:pPr marL="442800" indent="-442800">
              <a:lnSpc>
                <a:spcPct val="95000"/>
              </a:lnSpc>
              <a:spcBef>
                <a:spcPct val="15000"/>
              </a:spcBef>
              <a:buFont typeface="+mj-lt"/>
              <a:buAutoNum type="arabicPeriod"/>
            </a:pPr>
            <a:r>
              <a:rPr lang="en-US" sz="2600" dirty="0">
                <a:cs typeface="Times New Roman" panose="02020603050405020304" pitchFamily="18" charset="0"/>
              </a:rPr>
              <a:t>Find the area by following the directions for each case shown.</a:t>
            </a:r>
          </a:p>
          <a:p>
            <a:pPr marL="914400" lvl="1" indent="-396000">
              <a:lnSpc>
                <a:spcPct val="95000"/>
              </a:lnSpc>
              <a:spcBef>
                <a:spcPct val="15000"/>
              </a:spcBef>
              <a:buClr>
                <a:schemeClr val="tx1"/>
              </a:buClr>
              <a:buFont typeface="+mj-lt"/>
              <a:buAutoNum type="alphaLcPeriod"/>
            </a:pPr>
            <a:r>
              <a:rPr lang="en-US" sz="2400" dirty="0">
                <a:cs typeface="Times New Roman" panose="02020603050405020304" pitchFamily="18" charset="0"/>
              </a:rPr>
              <a:t>To find the area to the </a:t>
            </a:r>
            <a:r>
              <a:rPr lang="en-US" sz="2400" b="1" dirty="0">
                <a:cs typeface="Times New Roman" panose="02020603050405020304" pitchFamily="18" charset="0"/>
              </a:rPr>
              <a:t>left</a:t>
            </a:r>
            <a:r>
              <a:rPr lang="en-US" sz="2400" dirty="0">
                <a:cs typeface="Times New Roman" panose="02020603050405020304" pitchFamily="18" charset="0"/>
              </a:rPr>
              <a:t> of </a:t>
            </a:r>
            <a:r>
              <a:rPr lang="en-US" sz="2400" i="1" dirty="0">
                <a:cs typeface="Times New Roman" panose="02020603050405020304" pitchFamily="18" charset="0"/>
              </a:rPr>
              <a:t>z</a:t>
            </a:r>
            <a:r>
              <a:rPr lang="en-US" sz="2400" dirty="0">
                <a:cs typeface="Times New Roman" panose="02020603050405020304" pitchFamily="18" charset="0"/>
              </a:rPr>
              <a:t>, use the </a:t>
            </a:r>
            <a:r>
              <a:rPr lang="en-US" sz="2400" dirty="0" err="1">
                <a:cs typeface="Times New Roman" panose="02020603050405020304" pitchFamily="18" charset="0"/>
              </a:rPr>
              <a:t>normalcdf</a:t>
            </a:r>
            <a:r>
              <a:rPr lang="en-US" sz="2400" dirty="0">
                <a:cs typeface="Times New Roman" panose="02020603050405020304" pitchFamily="18" charset="0"/>
              </a:rPr>
              <a:t> function in the calculator. </a:t>
            </a:r>
            <a:r>
              <a:rPr lang="en-US" sz="2400" dirty="0" err="1">
                <a:cs typeface="Times New Roman" panose="02020603050405020304" pitchFamily="18" charset="0"/>
              </a:rPr>
              <a:t>Normalcdf</a:t>
            </a:r>
            <a:r>
              <a:rPr lang="en-US" sz="2400" dirty="0">
                <a:cs typeface="Times New Roman" panose="02020603050405020304" pitchFamily="18" charset="0"/>
              </a:rPr>
              <a:t>(-1E99,1.23,0,1)</a:t>
            </a:r>
          </a:p>
        </p:txBody>
      </p:sp>
      <p:pic>
        <p:nvPicPr>
          <p:cNvPr id="4" name="Picture 3" descr="1. Use the table to find the area of the z-score 1.23, shaded left. 2. The area to the left of z = 1.23 as 0.890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2398" y="4072467"/>
            <a:ext cx="4059204" cy="2349680"/>
          </a:xfrm>
          <a:prstGeom prst="rect">
            <a:avLst/>
          </a:prstGeom>
        </p:spPr>
      </p:pic>
    </p:spTree>
    <p:extLst>
      <p:ext uri="{BB962C8B-B14F-4D97-AF65-F5344CB8AC3E}">
        <p14:creationId xmlns:p14="http://schemas.microsoft.com/office/powerpoint/2010/main" val="1030866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213B5-7FE7-4A57-8CEE-8D729F1B795D}"/>
              </a:ext>
            </a:extLst>
          </p:cNvPr>
          <p:cNvSpPr>
            <a:spLocks noGrp="1"/>
          </p:cNvSpPr>
          <p:nvPr>
            <p:ph type="title"/>
          </p:nvPr>
        </p:nvSpPr>
        <p:spPr/>
        <p:txBody>
          <a:bodyPr/>
          <a:lstStyle/>
          <a:p>
            <a:r>
              <a:rPr lang="en-US" altLang="en-US" sz="3200" dirty="0"/>
              <a:t>Finding Areas Under the Standard Normal Curve </a:t>
            </a:r>
            <a:r>
              <a:rPr lang="en-US" sz="1800" b="0" dirty="0">
                <a:ea typeface="ＭＳ Ｐゴシック" panose="020B0600070205080204" pitchFamily="34" charset="-128"/>
              </a:rPr>
              <a:t>(2 of 7)</a:t>
            </a:r>
            <a:endParaRPr lang="en-US" dirty="0"/>
          </a:p>
        </p:txBody>
      </p:sp>
      <p:pic>
        <p:nvPicPr>
          <p:cNvPr id="5" name="Content Placeholder 4">
            <a:extLst>
              <a:ext uri="{FF2B5EF4-FFF2-40B4-BE49-F238E27FC236}">
                <a16:creationId xmlns:a16="http://schemas.microsoft.com/office/drawing/2014/main" id="{A417523A-3C23-4E8B-97AC-5D98B780D2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1524000"/>
            <a:ext cx="2545854" cy="4525963"/>
          </a:xfrm>
        </p:spPr>
      </p:pic>
      <p:pic>
        <p:nvPicPr>
          <p:cNvPr id="7" name="Picture 6">
            <a:extLst>
              <a:ext uri="{FF2B5EF4-FFF2-40B4-BE49-F238E27FC236}">
                <a16:creationId xmlns:a16="http://schemas.microsoft.com/office/drawing/2014/main" id="{FE068FD3-4758-42DE-9E98-79882104C1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1524000"/>
            <a:ext cx="2545854" cy="4525963"/>
          </a:xfrm>
          <a:prstGeom prst="rect">
            <a:avLst/>
          </a:prstGeom>
        </p:spPr>
      </p:pic>
      <p:pic>
        <p:nvPicPr>
          <p:cNvPr id="11" name="Picture 10">
            <a:extLst>
              <a:ext uri="{FF2B5EF4-FFF2-40B4-BE49-F238E27FC236}">
                <a16:creationId xmlns:a16="http://schemas.microsoft.com/office/drawing/2014/main" id="{ADF7BCFF-5D82-41D3-B258-885465C9B8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1539081"/>
            <a:ext cx="2528888" cy="4495800"/>
          </a:xfrm>
          <a:prstGeom prst="rect">
            <a:avLst/>
          </a:prstGeom>
        </p:spPr>
      </p:pic>
    </p:spTree>
    <p:extLst>
      <p:ext uri="{BB962C8B-B14F-4D97-AF65-F5344CB8AC3E}">
        <p14:creationId xmlns:p14="http://schemas.microsoft.com/office/powerpoint/2010/main" val="2915670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11D67-6664-444D-AC82-6C662FE0FB39}"/>
              </a:ext>
            </a:extLst>
          </p:cNvPr>
          <p:cNvSpPr>
            <a:spLocks noGrp="1"/>
          </p:cNvSpPr>
          <p:nvPr>
            <p:ph type="title"/>
          </p:nvPr>
        </p:nvSpPr>
        <p:spPr/>
        <p:txBody>
          <a:bodyPr/>
          <a:lstStyle/>
          <a:p>
            <a:r>
              <a:rPr lang="en-US" altLang="en-US" sz="3600" dirty="0"/>
              <a:t>Finding Areas Under the Standard Normal Curve </a:t>
            </a:r>
            <a:r>
              <a:rPr lang="en-US" sz="2000" b="0" dirty="0">
                <a:ea typeface="ＭＳ Ｐゴシック" panose="020B0600070205080204" pitchFamily="34" charset="-128"/>
              </a:rPr>
              <a:t>(3 of 7)</a:t>
            </a:r>
            <a:endParaRPr lang="en-US" dirty="0"/>
          </a:p>
        </p:txBody>
      </p:sp>
      <p:pic>
        <p:nvPicPr>
          <p:cNvPr id="5" name="Content Placeholder 4">
            <a:extLst>
              <a:ext uri="{FF2B5EF4-FFF2-40B4-BE49-F238E27FC236}">
                <a16:creationId xmlns:a16="http://schemas.microsoft.com/office/drawing/2014/main" id="{8A19E6CD-AED0-4132-BBAE-0DC9D596F92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523999"/>
            <a:ext cx="2545854" cy="4525963"/>
          </a:xfrm>
        </p:spPr>
      </p:pic>
      <p:pic>
        <p:nvPicPr>
          <p:cNvPr id="7" name="Picture 6">
            <a:extLst>
              <a:ext uri="{FF2B5EF4-FFF2-40B4-BE49-F238E27FC236}">
                <a16:creationId xmlns:a16="http://schemas.microsoft.com/office/drawing/2014/main" id="{20882D6A-E7C9-442A-8C4C-009D801418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523999"/>
            <a:ext cx="2545854" cy="4525963"/>
          </a:xfrm>
          <a:prstGeom prst="rect">
            <a:avLst/>
          </a:prstGeom>
        </p:spPr>
      </p:pic>
    </p:spTree>
    <p:extLst>
      <p:ext uri="{BB962C8B-B14F-4D97-AF65-F5344CB8AC3E}">
        <p14:creationId xmlns:p14="http://schemas.microsoft.com/office/powerpoint/2010/main" val="2301337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anose="020B0600070205080204" pitchFamily="34" charset="-128"/>
              </a:rPr>
              <a:t>Chapter Outline</a:t>
            </a:r>
            <a:endParaRPr lang="en-US" sz="3600" dirty="0">
              <a:latin typeface="+mj-lt"/>
            </a:endParaRPr>
          </a:p>
        </p:txBody>
      </p:sp>
      <p:sp>
        <p:nvSpPr>
          <p:cNvPr id="3" name="Content Placeholder 2"/>
          <p:cNvSpPr>
            <a:spLocks noGrp="1"/>
          </p:cNvSpPr>
          <p:nvPr>
            <p:ph idx="1"/>
          </p:nvPr>
        </p:nvSpPr>
        <p:spPr>
          <a:xfrm>
            <a:off x="457200" y="1600200"/>
            <a:ext cx="8229600" cy="4525963"/>
          </a:xfrm>
        </p:spPr>
        <p:txBody>
          <a:bodyPr/>
          <a:lstStyle/>
          <a:p>
            <a:pPr marL="541338" indent="-541338">
              <a:buSzPct val="100000"/>
              <a:buNone/>
            </a:pPr>
            <a:r>
              <a:rPr lang="en-US" sz="2600" dirty="0">
                <a:solidFill>
                  <a:srgbClr val="007FA3"/>
                </a:solidFill>
              </a:rPr>
              <a:t>5.1</a:t>
            </a:r>
            <a:r>
              <a:rPr lang="en-US" sz="2600" dirty="0"/>
              <a:t> introduction to Normal Distributions and the standard Normal Distributions</a:t>
            </a:r>
          </a:p>
          <a:p>
            <a:pPr marL="649224" indent="-649224">
              <a:buSzPct val="100000"/>
              <a:buNone/>
            </a:pPr>
            <a:r>
              <a:rPr lang="en-US" sz="2600" dirty="0">
                <a:solidFill>
                  <a:srgbClr val="007FA3"/>
                </a:solidFill>
              </a:rPr>
              <a:t>5.2</a:t>
            </a:r>
            <a:r>
              <a:rPr lang="en-US" sz="2600" dirty="0"/>
              <a:t> Normal Distributions: Finding probabilities</a:t>
            </a:r>
          </a:p>
          <a:p>
            <a:pPr marL="649224" indent="-649224">
              <a:buSzPct val="100000"/>
              <a:buNone/>
            </a:pPr>
            <a:r>
              <a:rPr lang="en-US" sz="2600" dirty="0">
                <a:solidFill>
                  <a:srgbClr val="007FA3"/>
                </a:solidFill>
              </a:rPr>
              <a:t>5.3</a:t>
            </a:r>
            <a:r>
              <a:rPr lang="en-US" sz="2600" dirty="0"/>
              <a:t> Normal Distributions: Finding Values</a:t>
            </a:r>
          </a:p>
          <a:p>
            <a:pPr marL="541338" indent="-541338">
              <a:buSzPct val="100000"/>
              <a:buNone/>
            </a:pPr>
            <a:r>
              <a:rPr lang="en-US" sz="2600" dirty="0">
                <a:solidFill>
                  <a:srgbClr val="007FA3"/>
                </a:solidFill>
              </a:rPr>
              <a:t>5.4</a:t>
            </a:r>
            <a:r>
              <a:rPr lang="en-US" sz="2600" dirty="0"/>
              <a:t> Sampling Distributions and the Central Limit Theorem</a:t>
            </a:r>
          </a:p>
          <a:p>
            <a:pPr marL="649224" indent="-649224">
              <a:buSzPct val="100000"/>
              <a:buNone/>
            </a:pPr>
            <a:r>
              <a:rPr lang="en-US" sz="2600" dirty="0">
                <a:solidFill>
                  <a:srgbClr val="007FA3"/>
                </a:solidFill>
              </a:rPr>
              <a:t>5.5</a:t>
            </a:r>
            <a:r>
              <a:rPr lang="en-US" sz="2600" dirty="0"/>
              <a:t> Normal approximations to binomial Distributions</a:t>
            </a:r>
          </a:p>
        </p:txBody>
      </p:sp>
    </p:spTree>
    <p:extLst>
      <p:ext uri="{BB962C8B-B14F-4D97-AF65-F5344CB8AC3E}">
        <p14:creationId xmlns:p14="http://schemas.microsoft.com/office/powerpoint/2010/main" val="1686845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anose="020B0600070205080204" pitchFamily="34" charset="-128"/>
              </a:rPr>
              <a:t>Finding Areas Under the Standard Normal Curve </a:t>
            </a:r>
            <a:r>
              <a:rPr lang="en-US" sz="2000" b="0" dirty="0">
                <a:latin typeface="+mj-lt"/>
                <a:ea typeface="ＭＳ Ｐゴシック" panose="020B0600070205080204" pitchFamily="34" charset="-128"/>
              </a:rPr>
              <a:t>(4 of 7)</a:t>
            </a:r>
            <a:endParaRPr lang="en-US" sz="2000" dirty="0">
              <a:latin typeface="+mj-lt"/>
            </a:endParaRPr>
          </a:p>
        </p:txBody>
      </p:sp>
      <p:sp>
        <p:nvSpPr>
          <p:cNvPr id="3" name="Content Placeholder 2"/>
          <p:cNvSpPr>
            <a:spLocks noGrp="1"/>
          </p:cNvSpPr>
          <p:nvPr>
            <p:ph idx="1"/>
          </p:nvPr>
        </p:nvSpPr>
        <p:spPr>
          <a:xfrm>
            <a:off x="457200" y="1600201"/>
            <a:ext cx="8229600" cy="1142999"/>
          </a:xfrm>
        </p:spPr>
        <p:txBody>
          <a:bodyPr/>
          <a:lstStyle/>
          <a:p>
            <a:pPr marL="914400" lvl="1" indent="-396000">
              <a:buClr>
                <a:schemeClr val="tx1"/>
              </a:buClr>
              <a:buFont typeface="+mj-lt"/>
              <a:buAutoNum type="alphaLcPeriod" startAt="2"/>
            </a:pPr>
            <a:r>
              <a:rPr lang="en-US" sz="2400" dirty="0">
                <a:ea typeface="Times New Roman" panose="02020603050405020304" pitchFamily="18" charset="0"/>
              </a:rPr>
              <a:t>To find the area to the right of </a:t>
            </a:r>
            <a:r>
              <a:rPr lang="en-US" sz="2400" i="1" dirty="0">
                <a:ea typeface="Times New Roman" panose="02020603050405020304" pitchFamily="18" charset="0"/>
              </a:rPr>
              <a:t>z</a:t>
            </a:r>
            <a:r>
              <a:rPr lang="en-US" sz="2400" dirty="0">
                <a:ea typeface="Times New Roman" panose="02020603050405020304" pitchFamily="18" charset="0"/>
              </a:rPr>
              <a:t>, use the Standard Normal Table to find the area that corresponds to </a:t>
            </a:r>
            <a:r>
              <a:rPr lang="en-US" sz="2400" i="1" dirty="0">
                <a:ea typeface="Times New Roman" panose="02020603050405020304" pitchFamily="18" charset="0"/>
              </a:rPr>
              <a:t>z</a:t>
            </a:r>
            <a:r>
              <a:rPr lang="en-US" sz="2400" dirty="0">
                <a:ea typeface="Times New Roman" panose="02020603050405020304" pitchFamily="18" charset="0"/>
              </a:rPr>
              <a:t>. Then subtract the area from 1.</a:t>
            </a:r>
            <a:endParaRPr lang="en-US" sz="2400" dirty="0"/>
          </a:p>
        </p:txBody>
      </p:sp>
      <p:pic>
        <p:nvPicPr>
          <p:cNvPr id="4" name="Picture 3" descr="1. Use the table to find the area for the z-score, shaded right. 2. The area to the left of z = 1.23 is 0.8907. 3. Subtract to find the area to the right of z = 1.23: 1 minus 0.8907 = 0.109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838" y="3153352"/>
            <a:ext cx="5340325" cy="2637699"/>
          </a:xfrm>
          <a:prstGeom prst="rect">
            <a:avLst/>
          </a:prstGeom>
        </p:spPr>
      </p:pic>
    </p:spTree>
    <p:extLst>
      <p:ext uri="{BB962C8B-B14F-4D97-AF65-F5344CB8AC3E}">
        <p14:creationId xmlns:p14="http://schemas.microsoft.com/office/powerpoint/2010/main" val="2308214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A871E-6B6F-4E7C-B791-C9DDD99CD010}"/>
              </a:ext>
            </a:extLst>
          </p:cNvPr>
          <p:cNvSpPr>
            <a:spLocks noGrp="1"/>
          </p:cNvSpPr>
          <p:nvPr>
            <p:ph type="title"/>
          </p:nvPr>
        </p:nvSpPr>
        <p:spPr/>
        <p:txBody>
          <a:bodyPr/>
          <a:lstStyle/>
          <a:p>
            <a:r>
              <a:rPr lang="en-US" sz="3200" dirty="0">
                <a:ea typeface="ＭＳ Ｐゴシック" panose="020B0600070205080204" pitchFamily="34" charset="-128"/>
              </a:rPr>
              <a:t>Finding Areas Under the Standard Normal Curve </a:t>
            </a:r>
            <a:r>
              <a:rPr lang="en-US" sz="1800" b="0" dirty="0">
                <a:ea typeface="ＭＳ Ｐゴシック" panose="020B0600070205080204" pitchFamily="34" charset="-128"/>
              </a:rPr>
              <a:t>(5 of 7)</a:t>
            </a:r>
            <a:endParaRPr lang="en-US" dirty="0"/>
          </a:p>
        </p:txBody>
      </p:sp>
      <p:pic>
        <p:nvPicPr>
          <p:cNvPr id="5" name="Content Placeholder 4">
            <a:extLst>
              <a:ext uri="{FF2B5EF4-FFF2-40B4-BE49-F238E27FC236}">
                <a16:creationId xmlns:a16="http://schemas.microsoft.com/office/drawing/2014/main" id="{BED891B7-55CB-4977-928A-99E9AF2564B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1524000"/>
            <a:ext cx="2545854" cy="4525963"/>
          </a:xfrm>
        </p:spPr>
      </p:pic>
      <p:pic>
        <p:nvPicPr>
          <p:cNvPr id="7" name="Picture 6">
            <a:extLst>
              <a:ext uri="{FF2B5EF4-FFF2-40B4-BE49-F238E27FC236}">
                <a16:creationId xmlns:a16="http://schemas.microsoft.com/office/drawing/2014/main" id="{F09A8647-C36C-42DC-B515-6C3902D46B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2476" y="1524000"/>
            <a:ext cx="2545854" cy="4525963"/>
          </a:xfrm>
          <a:prstGeom prst="rect">
            <a:avLst/>
          </a:prstGeom>
        </p:spPr>
      </p:pic>
    </p:spTree>
    <p:extLst>
      <p:ext uri="{BB962C8B-B14F-4D97-AF65-F5344CB8AC3E}">
        <p14:creationId xmlns:p14="http://schemas.microsoft.com/office/powerpoint/2010/main" val="1946236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anose="020B0600070205080204" pitchFamily="34" charset="-128"/>
              </a:rPr>
              <a:t>Finding Areas Under the Standard Normal Curve </a:t>
            </a:r>
            <a:r>
              <a:rPr lang="en-US" sz="2000" b="0" dirty="0">
                <a:latin typeface="+mj-lt"/>
                <a:ea typeface="ＭＳ Ｐゴシック" panose="020B0600070205080204" pitchFamily="34" charset="-128"/>
              </a:rPr>
              <a:t>(6 of 7)</a:t>
            </a:r>
            <a:endParaRPr lang="en-US" sz="2000" dirty="0">
              <a:latin typeface="+mj-lt"/>
            </a:endParaRPr>
          </a:p>
        </p:txBody>
      </p:sp>
      <p:sp>
        <p:nvSpPr>
          <p:cNvPr id="3" name="Content Placeholder 2"/>
          <p:cNvSpPr>
            <a:spLocks noGrp="1"/>
          </p:cNvSpPr>
          <p:nvPr>
            <p:ph idx="1"/>
          </p:nvPr>
        </p:nvSpPr>
        <p:spPr>
          <a:xfrm>
            <a:off x="457200" y="1600200"/>
            <a:ext cx="8458200" cy="1462530"/>
          </a:xfrm>
        </p:spPr>
        <p:txBody>
          <a:bodyPr/>
          <a:lstStyle/>
          <a:p>
            <a:pPr marL="914400" lvl="1" indent="-396000">
              <a:buClr>
                <a:schemeClr val="tx1"/>
              </a:buClr>
              <a:buFont typeface="+mj-lt"/>
              <a:buAutoNum type="alphaLcPeriod" startAt="3"/>
            </a:pPr>
            <a:r>
              <a:rPr lang="en-US" sz="2400" dirty="0">
                <a:ea typeface="Times New Roman" panose="02020603050405020304" pitchFamily="18" charset="0"/>
              </a:rPr>
              <a:t>To find the area </a:t>
            </a:r>
            <a:r>
              <a:rPr lang="en-US" sz="2400" b="1" dirty="0">
                <a:ea typeface="Times New Roman" panose="02020603050405020304" pitchFamily="18" charset="0"/>
              </a:rPr>
              <a:t>between</a:t>
            </a:r>
            <a:r>
              <a:rPr lang="en-US" sz="2400" dirty="0">
                <a:ea typeface="Times New Roman" panose="02020603050405020304" pitchFamily="18" charset="0"/>
              </a:rPr>
              <a:t> two </a:t>
            </a:r>
            <a:r>
              <a:rPr lang="en-US" sz="2400" i="1" dirty="0">
                <a:ea typeface="Times New Roman" panose="02020603050405020304" pitchFamily="18" charset="0"/>
              </a:rPr>
              <a:t>z</a:t>
            </a:r>
            <a:r>
              <a:rPr lang="en-US" sz="2400" dirty="0">
                <a:ea typeface="Times New Roman" panose="02020603050405020304" pitchFamily="18" charset="0"/>
              </a:rPr>
              <a:t>-scores, find the area corresponding to each </a:t>
            </a:r>
            <a:r>
              <a:rPr lang="en-US" sz="2400" i="1" dirty="0">
                <a:ea typeface="Times New Roman" panose="02020603050405020304" pitchFamily="18" charset="0"/>
              </a:rPr>
              <a:t>z</a:t>
            </a:r>
            <a:r>
              <a:rPr lang="en-US" sz="2400" dirty="0">
                <a:ea typeface="Times New Roman" panose="02020603050405020304" pitchFamily="18" charset="0"/>
              </a:rPr>
              <a:t>-score in the Standard Normal Table. Then subtract the smaller area from the larger area.</a:t>
            </a:r>
            <a:endParaRPr lang="en-US" sz="2400" dirty="0"/>
          </a:p>
        </p:txBody>
      </p:sp>
      <p:pic>
        <p:nvPicPr>
          <p:cNvPr id="4" name="Picture 3" descr="1. Use the table to find the areas for the z-scores negative 0.75 and 1.23, shaded between. 2. The area to the left of z = 1.23 is 0.8907. 3. The area to the left of z = negative 0.75 is 0.2266. 4. Subtract to find the area of the region between the two z-scores: 0.8907 minus 0.2266 = 0.66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1708" y="3200400"/>
            <a:ext cx="6020583" cy="2956122"/>
          </a:xfrm>
          <a:prstGeom prst="rect">
            <a:avLst/>
          </a:prstGeom>
        </p:spPr>
      </p:pic>
    </p:spTree>
    <p:extLst>
      <p:ext uri="{BB962C8B-B14F-4D97-AF65-F5344CB8AC3E}">
        <p14:creationId xmlns:p14="http://schemas.microsoft.com/office/powerpoint/2010/main" val="72986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BF22-E6CB-4331-A1AB-D7EDDED5E4A9}"/>
              </a:ext>
            </a:extLst>
          </p:cNvPr>
          <p:cNvSpPr>
            <a:spLocks noGrp="1"/>
          </p:cNvSpPr>
          <p:nvPr>
            <p:ph type="title"/>
          </p:nvPr>
        </p:nvSpPr>
        <p:spPr/>
        <p:txBody>
          <a:bodyPr/>
          <a:lstStyle/>
          <a:p>
            <a:r>
              <a:rPr lang="en-US" sz="3200" dirty="0">
                <a:ea typeface="ＭＳ Ｐゴシック" panose="020B0600070205080204" pitchFamily="34" charset="-128"/>
              </a:rPr>
              <a:t>Finding Areas Under the Standard Normal Curve </a:t>
            </a:r>
            <a:r>
              <a:rPr lang="en-US" sz="1800" b="0" dirty="0">
                <a:ea typeface="ＭＳ Ｐゴシック" panose="020B0600070205080204" pitchFamily="34" charset="-128"/>
              </a:rPr>
              <a:t>(7 of 7)</a:t>
            </a:r>
            <a:endParaRPr lang="en-US" dirty="0"/>
          </a:p>
        </p:txBody>
      </p:sp>
      <p:pic>
        <p:nvPicPr>
          <p:cNvPr id="5" name="Content Placeholder 4">
            <a:extLst>
              <a:ext uri="{FF2B5EF4-FFF2-40B4-BE49-F238E27FC236}">
                <a16:creationId xmlns:a16="http://schemas.microsoft.com/office/drawing/2014/main" id="{BEC1E083-11A1-4188-ACC5-741D9210CE4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524000"/>
            <a:ext cx="2545854" cy="4525963"/>
          </a:xfrm>
        </p:spPr>
      </p:pic>
      <p:pic>
        <p:nvPicPr>
          <p:cNvPr id="7" name="Picture 6">
            <a:extLst>
              <a:ext uri="{FF2B5EF4-FFF2-40B4-BE49-F238E27FC236}">
                <a16:creationId xmlns:a16="http://schemas.microsoft.com/office/drawing/2014/main" id="{DE089109-3C2D-48CC-BF1A-8EEAFAA286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504950"/>
            <a:ext cx="2545854" cy="4525963"/>
          </a:xfrm>
          <a:prstGeom prst="rect">
            <a:avLst/>
          </a:prstGeom>
        </p:spPr>
      </p:pic>
    </p:spTree>
    <p:extLst>
      <p:ext uri="{BB962C8B-B14F-4D97-AF65-F5344CB8AC3E}">
        <p14:creationId xmlns:p14="http://schemas.microsoft.com/office/powerpoint/2010/main" val="2800055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1: Finding Area Under the Standard Normal Curve</a:t>
            </a:r>
            <a:endParaRPr lang="en-US" sz="2000" dirty="0">
              <a:latin typeface="+mj-lt"/>
            </a:endParaRPr>
          </a:p>
        </p:txBody>
      </p:sp>
      <p:sp>
        <p:nvSpPr>
          <p:cNvPr id="3" name="Content Placeholder 2"/>
          <p:cNvSpPr>
            <a:spLocks noGrp="1"/>
          </p:cNvSpPr>
          <p:nvPr>
            <p:ph idx="1"/>
          </p:nvPr>
        </p:nvSpPr>
        <p:spPr>
          <a:xfrm>
            <a:off x="457200" y="1600200"/>
            <a:ext cx="8534400" cy="1295400"/>
          </a:xfrm>
        </p:spPr>
        <p:txBody>
          <a:bodyPr/>
          <a:lstStyle/>
          <a:p>
            <a:pPr marL="0" indent="0">
              <a:buNone/>
            </a:pPr>
            <a:r>
              <a:rPr lang="en-US" sz="2600" dirty="0"/>
              <a:t>Find the area under the standard normal curve to the left of </a:t>
            </a:r>
            <a:r>
              <a:rPr lang="en-US" sz="2600" i="1" dirty="0"/>
              <a:t>z</a:t>
            </a:r>
            <a:r>
              <a:rPr lang="en-US" sz="2600" dirty="0"/>
              <a:t> = </a:t>
            </a:r>
            <a:r>
              <a:rPr lang="en-US" sz="2600" dirty="0">
                <a:sym typeface="Symbol" pitchFamily="18" charset="2"/>
              </a:rPr>
              <a:t>–0.99. </a:t>
            </a:r>
          </a:p>
          <a:p>
            <a:pPr marL="0" indent="0">
              <a:spcBef>
                <a:spcPts val="600"/>
              </a:spcBef>
              <a:buNone/>
            </a:pPr>
            <a:r>
              <a:rPr lang="en-US" sz="2800" b="1" dirty="0"/>
              <a:t>Solution</a:t>
            </a:r>
          </a:p>
        </p:txBody>
      </p:sp>
      <p:pic>
        <p:nvPicPr>
          <p:cNvPr id="15" name="Picture 4" descr="A normal curve is shaded left of z = negative 0.99. From the Standard Normal Table, the area is equal to 0.16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987" y="3048000"/>
            <a:ext cx="5352025" cy="2177242"/>
          </a:xfrm>
          <a:prstGeom prst="rect">
            <a:avLst/>
          </a:prstGeom>
        </p:spPr>
      </p:pic>
      <p:pic>
        <p:nvPicPr>
          <p:cNvPr id="7" name="Picture 6" descr="From the Standard Normal Table, the area is equal to 0.16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83" y="5564803"/>
            <a:ext cx="7537183" cy="607574"/>
          </a:xfrm>
          <a:prstGeom prst="rect">
            <a:avLst/>
          </a:prstGeom>
        </p:spPr>
      </p:pic>
    </p:spTree>
    <p:extLst>
      <p:ext uri="{BB962C8B-B14F-4D97-AF65-F5344CB8AC3E}">
        <p14:creationId xmlns:p14="http://schemas.microsoft.com/office/powerpoint/2010/main" val="305618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2: Finding Area Under the Standard Normal Curve</a:t>
            </a:r>
            <a:endParaRPr lang="en-US" sz="2000" dirty="0">
              <a:latin typeface="+mj-lt"/>
            </a:endParaRPr>
          </a:p>
        </p:txBody>
      </p:sp>
      <p:sp>
        <p:nvSpPr>
          <p:cNvPr id="3" name="Content Placeholder 2"/>
          <p:cNvSpPr>
            <a:spLocks noGrp="1"/>
          </p:cNvSpPr>
          <p:nvPr>
            <p:ph idx="1"/>
          </p:nvPr>
        </p:nvSpPr>
        <p:spPr>
          <a:xfrm>
            <a:off x="457200" y="1600201"/>
            <a:ext cx="8229600" cy="1235500"/>
          </a:xfrm>
        </p:spPr>
        <p:txBody>
          <a:bodyPr/>
          <a:lstStyle/>
          <a:p>
            <a:pPr marL="0" indent="0">
              <a:buNone/>
            </a:pPr>
            <a:r>
              <a:rPr lang="en-US" sz="2600" dirty="0"/>
              <a:t>Find the area under the standard normal curve to the right of </a:t>
            </a:r>
            <a:r>
              <a:rPr lang="en-US" sz="2600" i="1" dirty="0"/>
              <a:t>z</a:t>
            </a:r>
            <a:r>
              <a:rPr lang="en-US" sz="2600" dirty="0"/>
              <a:t> = </a:t>
            </a:r>
            <a:r>
              <a:rPr lang="en-US" sz="2600" dirty="0">
                <a:sym typeface="Symbol" pitchFamily="18" charset="2"/>
              </a:rPr>
              <a:t>1.06.</a:t>
            </a:r>
          </a:p>
          <a:p>
            <a:pPr marL="0" indent="0">
              <a:spcBef>
                <a:spcPts val="600"/>
              </a:spcBef>
              <a:buNone/>
            </a:pPr>
            <a:r>
              <a:rPr lang="en-US" sz="2800" b="1" dirty="0"/>
              <a:t>Solution</a:t>
            </a:r>
            <a:endParaRPr lang="en-US" sz="2800" dirty="0">
              <a:solidFill>
                <a:schemeClr val="accent2"/>
              </a:solidFill>
            </a:endParaRPr>
          </a:p>
        </p:txBody>
      </p:sp>
      <p:pic>
        <p:nvPicPr>
          <p:cNvPr id="5" name="Picture 4" descr="A normal curve is shaded right of z = 1.06, with area to the left = 0.8554 and area to the right = 1 minus 0.8554. From the Standard Normal Table, the area is equal to 0.14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989" y="3245615"/>
            <a:ext cx="6870023" cy="1678471"/>
          </a:xfrm>
          <a:prstGeom prst="rect">
            <a:avLst/>
          </a:prstGeom>
        </p:spPr>
      </p:pic>
      <p:pic>
        <p:nvPicPr>
          <p:cNvPr id="6" name="Picture 5" descr="From the Standard Normal Table, the area is equal to 0.14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571836"/>
            <a:ext cx="7525403" cy="606622"/>
          </a:xfrm>
          <a:prstGeom prst="rect">
            <a:avLst/>
          </a:prstGeom>
        </p:spPr>
      </p:pic>
    </p:spTree>
    <p:extLst>
      <p:ext uri="{BB962C8B-B14F-4D97-AF65-F5344CB8AC3E}">
        <p14:creationId xmlns:p14="http://schemas.microsoft.com/office/powerpoint/2010/main" val="3026565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3: Finding Area Under the Standard Normal Curve</a:t>
            </a:r>
            <a:endParaRPr lang="en-US" sz="2000" dirty="0">
              <a:latin typeface="+mj-lt"/>
            </a:endParaRPr>
          </a:p>
        </p:txBody>
      </p:sp>
      <p:sp>
        <p:nvSpPr>
          <p:cNvPr id="3" name="Content Placeholder 2"/>
          <p:cNvSpPr>
            <a:spLocks noGrp="1"/>
          </p:cNvSpPr>
          <p:nvPr>
            <p:ph idx="1"/>
          </p:nvPr>
        </p:nvSpPr>
        <p:spPr>
          <a:xfrm>
            <a:off x="457200" y="1600200"/>
            <a:ext cx="8229600" cy="1371600"/>
          </a:xfrm>
        </p:spPr>
        <p:txBody>
          <a:bodyPr/>
          <a:lstStyle/>
          <a:p>
            <a:pPr marL="0" indent="0">
              <a:buNone/>
            </a:pPr>
            <a:r>
              <a:rPr lang="en-US" sz="2600" dirty="0"/>
              <a:t>Find the area under the standard normal curve between </a:t>
            </a:r>
            <a:r>
              <a:rPr lang="en-US" sz="2600" i="1" dirty="0"/>
              <a:t>z = </a:t>
            </a:r>
            <a:r>
              <a:rPr lang="en-US" sz="2600" dirty="0">
                <a:sym typeface="Symbol" pitchFamily="18" charset="2"/>
              </a:rPr>
              <a:t>1.5 and </a:t>
            </a:r>
            <a:r>
              <a:rPr lang="en-US" sz="2600" i="1" dirty="0"/>
              <a:t>z</a:t>
            </a:r>
            <a:r>
              <a:rPr lang="en-US" sz="2600" dirty="0"/>
              <a:t> = </a:t>
            </a:r>
            <a:r>
              <a:rPr lang="en-US" sz="2600" dirty="0">
                <a:sym typeface="Symbol" pitchFamily="18" charset="2"/>
              </a:rPr>
              <a:t>1.25.</a:t>
            </a:r>
          </a:p>
          <a:p>
            <a:pPr marL="0" indent="0">
              <a:spcBef>
                <a:spcPts val="600"/>
              </a:spcBef>
              <a:buNone/>
            </a:pPr>
            <a:r>
              <a:rPr lang="en-US" sz="2800" b="1" dirty="0"/>
              <a:t>Solution</a:t>
            </a:r>
          </a:p>
        </p:txBody>
      </p:sp>
      <p:pic>
        <p:nvPicPr>
          <p:cNvPr id="24" name="Picture 3" descr="A normal curve is shaded between z = negative 1.50 and z = 1.25, with area left of negative 1.50 as 0.0668, area to the left of 1.25 at 0.8944, and area between as 0.8944 minus 0.0668. From the Standard Normal Table, the area is equal to 0.827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869" y="3066980"/>
            <a:ext cx="6144263" cy="2162782"/>
          </a:xfrm>
          <a:prstGeom prst="rect">
            <a:avLst/>
          </a:prstGeom>
        </p:spPr>
      </p:pic>
      <p:pic>
        <p:nvPicPr>
          <p:cNvPr id="6" name="Picture 5" descr="From the Standard Normal Table, the area is equal to 0.82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31" y="5563521"/>
            <a:ext cx="7525402" cy="606623"/>
          </a:xfrm>
          <a:prstGeom prst="rect">
            <a:avLst/>
          </a:prstGeom>
        </p:spPr>
      </p:pic>
    </p:spTree>
    <p:extLst>
      <p:ext uri="{BB962C8B-B14F-4D97-AF65-F5344CB8AC3E}">
        <p14:creationId xmlns:p14="http://schemas.microsoft.com/office/powerpoint/2010/main" val="849816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anose="020B0600070205080204" pitchFamily="34" charset="-128"/>
              </a:rPr>
              <a:t>Section 5.1 Summary</a:t>
            </a:r>
            <a:endParaRPr lang="en-US" sz="3600" dirty="0">
              <a:latin typeface="+mj-lt"/>
            </a:endParaRPr>
          </a:p>
        </p:txBody>
      </p:sp>
      <p:sp>
        <p:nvSpPr>
          <p:cNvPr id="3" name="Content Placeholder 2"/>
          <p:cNvSpPr>
            <a:spLocks noGrp="1"/>
          </p:cNvSpPr>
          <p:nvPr>
            <p:ph idx="1"/>
          </p:nvPr>
        </p:nvSpPr>
        <p:spPr/>
        <p:txBody>
          <a:bodyPr/>
          <a:lstStyle/>
          <a:p>
            <a:r>
              <a:rPr lang="en-US" sz="2600" dirty="0">
                <a:ea typeface="ＭＳ Ｐゴシック" panose="020B0600070205080204" pitchFamily="34" charset="-128"/>
              </a:rPr>
              <a:t>Interpreted graphs of normal probability distributions</a:t>
            </a:r>
          </a:p>
          <a:p>
            <a:r>
              <a:rPr lang="en-US" sz="2600" dirty="0">
                <a:ea typeface="ＭＳ Ｐゴシック" panose="020B0600070205080204" pitchFamily="34" charset="-128"/>
              </a:rPr>
              <a:t>Found areas under the standard normal curve</a:t>
            </a:r>
            <a:endParaRPr lang="en-US" sz="2600" dirty="0"/>
          </a:p>
        </p:txBody>
      </p:sp>
    </p:spTree>
    <p:extLst>
      <p:ext uri="{BB962C8B-B14F-4D97-AF65-F5344CB8AC3E}">
        <p14:creationId xmlns:p14="http://schemas.microsoft.com/office/powerpoint/2010/main" val="299547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a:latin typeface="+mj-lt"/>
                <a:ea typeface="ＭＳ Ｐゴシック" panose="020B0600070205080204" pitchFamily="34" charset="-128"/>
              </a:rPr>
              <a:t>Section 5.1</a:t>
            </a:r>
            <a:endParaRPr lang="en-US" sz="4000" dirty="0">
              <a:latin typeface="+mj-lt"/>
            </a:endParaRPr>
          </a:p>
        </p:txBody>
      </p:sp>
      <p:sp>
        <p:nvSpPr>
          <p:cNvPr id="3" name="Subtitle 2"/>
          <p:cNvSpPr>
            <a:spLocks noGrp="1"/>
          </p:cNvSpPr>
          <p:nvPr>
            <p:ph type="subTitle" idx="1"/>
          </p:nvPr>
        </p:nvSpPr>
        <p:spPr>
          <a:xfrm>
            <a:off x="674687" y="3962400"/>
            <a:ext cx="7794626" cy="1143000"/>
          </a:xfrm>
        </p:spPr>
        <p:txBody>
          <a:bodyPr/>
          <a:lstStyle/>
          <a:p>
            <a:pPr algn="ctr"/>
            <a:r>
              <a:rPr lang="en-US" sz="3600" dirty="0"/>
              <a:t>Introduction to Normal Distributions and the Standard Normal Distributions</a:t>
            </a:r>
          </a:p>
        </p:txBody>
      </p:sp>
    </p:spTree>
    <p:extLst>
      <p:ext uri="{BB962C8B-B14F-4D97-AF65-F5344CB8AC3E}">
        <p14:creationId xmlns:p14="http://schemas.microsoft.com/office/powerpoint/2010/main" val="3123270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anose="020B0600070205080204" pitchFamily="34" charset="-128"/>
              </a:rPr>
              <a:t>Section 5.1 Objectives</a:t>
            </a:r>
            <a:endParaRPr lang="en-US" sz="3600" dirty="0">
              <a:latin typeface="+mj-lt"/>
            </a:endParaRPr>
          </a:p>
        </p:txBody>
      </p:sp>
      <p:sp>
        <p:nvSpPr>
          <p:cNvPr id="3" name="Content Placeholder 2"/>
          <p:cNvSpPr>
            <a:spLocks noGrp="1"/>
          </p:cNvSpPr>
          <p:nvPr>
            <p:ph idx="1"/>
          </p:nvPr>
        </p:nvSpPr>
        <p:spPr/>
        <p:txBody>
          <a:bodyPr/>
          <a:lstStyle/>
          <a:p>
            <a:pPr marL="256032" indent="-256032">
              <a:buSzPct val="100000"/>
            </a:pPr>
            <a:r>
              <a:rPr lang="en-US" sz="2600" dirty="0">
                <a:ea typeface="ＭＳ Ｐゴシック" panose="020B0600070205080204" pitchFamily="34" charset="-128"/>
              </a:rPr>
              <a:t>How to interpret graphs of normal probability distributions</a:t>
            </a:r>
          </a:p>
          <a:p>
            <a:pPr marL="256032" indent="-256032">
              <a:buSzPct val="100000"/>
            </a:pPr>
            <a:r>
              <a:rPr lang="en-US" sz="2600" dirty="0">
                <a:ea typeface="ＭＳ Ｐゴシック" panose="020B0600070205080204" pitchFamily="34" charset="-128"/>
              </a:rPr>
              <a:t>How to find areas under the standard normal curve</a:t>
            </a:r>
          </a:p>
        </p:txBody>
      </p:sp>
    </p:spTree>
    <p:extLst>
      <p:ext uri="{BB962C8B-B14F-4D97-AF65-F5344CB8AC3E}">
        <p14:creationId xmlns:p14="http://schemas.microsoft.com/office/powerpoint/2010/main" val="2501228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534400" cy="1097280"/>
          </a:xfrm>
        </p:spPr>
        <p:txBody>
          <a:bodyPr/>
          <a:lstStyle/>
          <a:p>
            <a:r>
              <a:rPr lang="en-US" sz="3600" dirty="0">
                <a:latin typeface="+mj-lt"/>
                <a:ea typeface="ＭＳ Ｐゴシック" panose="020B0600070205080204" pitchFamily="34" charset="-128"/>
              </a:rPr>
              <a:t>Properties of a Normal Distribution</a:t>
            </a:r>
            <a:r>
              <a:rPr lang="en-US" sz="2000" dirty="0">
                <a:latin typeface="+mj-lt"/>
                <a:ea typeface="ＭＳ Ｐゴシック" panose="020B0600070205080204" pitchFamily="34" charset="-128"/>
              </a:rPr>
              <a:t> </a:t>
            </a:r>
            <a:r>
              <a:rPr lang="en-US" sz="2000" b="0" dirty="0">
                <a:latin typeface="+mj-lt"/>
                <a:ea typeface="ＭＳ Ｐゴシック" panose="020B0600070205080204" pitchFamily="34" charset="-128"/>
              </a:rPr>
              <a:t>(1 of 4)</a:t>
            </a:r>
            <a:endParaRPr lang="en-US" sz="2000" b="0" dirty="0">
              <a:latin typeface="+mj-lt"/>
            </a:endParaRPr>
          </a:p>
        </p:txBody>
      </p:sp>
      <p:sp>
        <p:nvSpPr>
          <p:cNvPr id="3" name="Content Placeholder 2"/>
          <p:cNvSpPr>
            <a:spLocks noGrp="1"/>
          </p:cNvSpPr>
          <p:nvPr>
            <p:ph idx="1"/>
          </p:nvPr>
        </p:nvSpPr>
        <p:spPr>
          <a:xfrm>
            <a:off x="457200" y="1600201"/>
            <a:ext cx="8229600" cy="1371599"/>
          </a:xfrm>
        </p:spPr>
        <p:txBody>
          <a:bodyPr/>
          <a:lstStyle/>
          <a:p>
            <a:pPr marL="0" indent="0">
              <a:buNone/>
            </a:pPr>
            <a:r>
              <a:rPr lang="en-US" sz="2800" b="1" dirty="0">
                <a:ea typeface="ＭＳ Ｐゴシック" panose="020B0600070205080204" pitchFamily="34" charset="-128"/>
              </a:rPr>
              <a:t>Continuous random variable</a:t>
            </a:r>
          </a:p>
          <a:p>
            <a:pPr>
              <a:spcBef>
                <a:spcPts val="600"/>
              </a:spcBef>
            </a:pPr>
            <a:r>
              <a:rPr lang="en-US" sz="2600" dirty="0">
                <a:ea typeface="ＭＳ Ｐゴシック" panose="020B0600070205080204" pitchFamily="34" charset="-128"/>
              </a:rPr>
              <a:t>Has an infinite number of possible values that can be represented by an interval on the number line.</a:t>
            </a:r>
            <a:endParaRPr lang="en-US" sz="2800" b="1" dirty="0">
              <a:solidFill>
                <a:schemeClr val="accent2"/>
              </a:solidFill>
              <a:ea typeface="ＭＳ Ｐゴシック" panose="020B0600070205080204" pitchFamily="34" charset="-128"/>
            </a:endParaRPr>
          </a:p>
        </p:txBody>
      </p:sp>
      <p:pic>
        <p:nvPicPr>
          <p:cNvPr id="32" name="Picture 4" descr="A number line for hours spent studying a day is shaded between points at 0 and 24, showing the time spent studying can be any number between 0 and 24. Continuous probability distribution: the probability distribution of a continuous random variab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939" y="3259349"/>
            <a:ext cx="7408122" cy="1313300"/>
          </a:xfrm>
          <a:prstGeom prst="rect">
            <a:avLst/>
          </a:prstGeom>
        </p:spPr>
      </p:pic>
      <p:pic>
        <p:nvPicPr>
          <p:cNvPr id="4" name="Picture 3" descr="Continuous probability distribution&#10;The probability distribution of a continuous random variab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953000"/>
            <a:ext cx="7676663" cy="1242565"/>
          </a:xfrm>
          <a:prstGeom prst="rect">
            <a:avLst/>
          </a:prstGeom>
        </p:spPr>
      </p:pic>
    </p:spTree>
    <p:extLst>
      <p:ext uri="{BB962C8B-B14F-4D97-AF65-F5344CB8AC3E}">
        <p14:creationId xmlns:p14="http://schemas.microsoft.com/office/powerpoint/2010/main" val="3466292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534400" cy="1097280"/>
          </a:xfrm>
        </p:spPr>
        <p:txBody>
          <a:bodyPr/>
          <a:lstStyle/>
          <a:p>
            <a:r>
              <a:rPr lang="en-US" sz="3600" dirty="0">
                <a:latin typeface="+mj-lt"/>
                <a:ea typeface="ＭＳ Ｐゴシック" panose="020B0600070205080204" pitchFamily="34" charset="-128"/>
              </a:rPr>
              <a:t>Properties of a Normal Distribution</a:t>
            </a:r>
            <a:r>
              <a:rPr lang="en-US" sz="2000" dirty="0">
                <a:latin typeface="+mj-lt"/>
                <a:ea typeface="ＭＳ Ｐゴシック" panose="020B0600070205080204" pitchFamily="34" charset="-128"/>
              </a:rPr>
              <a:t> </a:t>
            </a:r>
            <a:r>
              <a:rPr lang="en-US" sz="2000" b="0" dirty="0">
                <a:latin typeface="+mj-lt"/>
                <a:ea typeface="ＭＳ Ｐゴシック" panose="020B0600070205080204" pitchFamily="34" charset="-128"/>
              </a:rPr>
              <a:t>(2 of 4)</a:t>
            </a:r>
            <a:endParaRPr lang="en-US" sz="2000" b="0" dirty="0">
              <a:latin typeface="+mj-lt"/>
            </a:endParaRPr>
          </a:p>
        </p:txBody>
      </p:sp>
      <p:sp>
        <p:nvSpPr>
          <p:cNvPr id="3" name="Content Placeholder 2"/>
          <p:cNvSpPr>
            <a:spLocks noGrp="1"/>
          </p:cNvSpPr>
          <p:nvPr>
            <p:ph idx="1"/>
          </p:nvPr>
        </p:nvSpPr>
        <p:spPr>
          <a:xfrm>
            <a:off x="457200" y="1600200"/>
            <a:ext cx="8229600" cy="3124200"/>
          </a:xfrm>
        </p:spPr>
        <p:txBody>
          <a:bodyPr/>
          <a:lstStyle/>
          <a:p>
            <a:pPr marL="0" indent="0">
              <a:buNone/>
            </a:pPr>
            <a:r>
              <a:rPr lang="en-US" sz="2800" b="1" dirty="0">
                <a:ea typeface="ＭＳ Ｐゴシック" panose="020B0600070205080204" pitchFamily="34" charset="-128"/>
              </a:rPr>
              <a:t>Normal distribution</a:t>
            </a:r>
          </a:p>
          <a:p>
            <a:r>
              <a:rPr lang="en-US" sz="2600" dirty="0">
                <a:ea typeface="ＭＳ Ｐゴシック" panose="020B0600070205080204" pitchFamily="34" charset="-128"/>
              </a:rPr>
              <a:t>A continuous probability distribution for a random variable, </a:t>
            </a:r>
            <a:r>
              <a:rPr lang="en-US" sz="2600" i="1" dirty="0">
                <a:ea typeface="ＭＳ Ｐゴシック" panose="020B0600070205080204" pitchFamily="34" charset="-128"/>
              </a:rPr>
              <a:t>x</a:t>
            </a:r>
            <a:r>
              <a:rPr lang="en-US" sz="2600" dirty="0">
                <a:ea typeface="ＭＳ Ｐゴシック" panose="020B0600070205080204" pitchFamily="34" charset="-128"/>
              </a:rPr>
              <a:t>.  </a:t>
            </a:r>
          </a:p>
          <a:p>
            <a:pPr>
              <a:spcBef>
                <a:spcPts val="600"/>
              </a:spcBef>
            </a:pPr>
            <a:r>
              <a:rPr lang="en-US" sz="2600" dirty="0">
                <a:ea typeface="ＭＳ Ｐゴシック" panose="020B0600070205080204" pitchFamily="34" charset="-128"/>
              </a:rPr>
              <a:t>The most important continuous probability distribution in statistics.</a:t>
            </a:r>
          </a:p>
          <a:p>
            <a:pPr>
              <a:spcBef>
                <a:spcPts val="600"/>
              </a:spcBef>
            </a:pPr>
            <a:r>
              <a:rPr lang="en-US" sz="2600" dirty="0">
                <a:ea typeface="ＭＳ Ｐゴシック" panose="020B0600070205080204" pitchFamily="34" charset="-128"/>
              </a:rPr>
              <a:t>The graph of a normal distribution is called the </a:t>
            </a:r>
            <a:r>
              <a:rPr lang="en-US" sz="2600" b="1" dirty="0">
                <a:ea typeface="ＭＳ Ｐゴシック" panose="020B0600070205080204" pitchFamily="34" charset="-128"/>
              </a:rPr>
              <a:t>normal curve</a:t>
            </a:r>
            <a:r>
              <a:rPr lang="en-US" sz="2600" dirty="0">
                <a:ea typeface="ＭＳ Ｐゴシック" panose="020B0600070205080204" pitchFamily="34" charset="-128"/>
              </a:rPr>
              <a:t>.</a:t>
            </a:r>
            <a:endParaRPr lang="en-US" sz="2600" dirty="0"/>
          </a:p>
        </p:txBody>
      </p:sp>
      <p:pic>
        <p:nvPicPr>
          <p:cNvPr id="13" name="Picture 4" descr="A normal distribution curve is plotted on a horizontal axis, x, and is symmetrical about its pea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046" y="4806943"/>
            <a:ext cx="5559906" cy="1441457"/>
          </a:xfrm>
          <a:prstGeom prst="rect">
            <a:avLst/>
          </a:prstGeom>
        </p:spPr>
      </p:pic>
    </p:spTree>
    <p:extLst>
      <p:ext uri="{BB962C8B-B14F-4D97-AF65-F5344CB8AC3E}">
        <p14:creationId xmlns:p14="http://schemas.microsoft.com/office/powerpoint/2010/main" val="199292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534400" cy="1097280"/>
          </a:xfrm>
        </p:spPr>
        <p:txBody>
          <a:bodyPr/>
          <a:lstStyle/>
          <a:p>
            <a:r>
              <a:rPr lang="en-US" altLang="en-US" sz="3600" dirty="0">
                <a:latin typeface="+mj-lt"/>
              </a:rPr>
              <a:t>Properties of a Normal Distribution</a:t>
            </a:r>
            <a:r>
              <a:rPr lang="en-US" altLang="en-US" sz="2000" dirty="0">
                <a:latin typeface="+mj-lt"/>
              </a:rPr>
              <a:t> </a:t>
            </a:r>
            <a:r>
              <a:rPr lang="en-US" sz="2000" b="0" dirty="0">
                <a:latin typeface="+mj-lt"/>
                <a:ea typeface="ＭＳ Ｐゴシック" panose="020B0600070205080204" pitchFamily="34" charset="-128"/>
              </a:rPr>
              <a:t>(3 of 4)</a:t>
            </a:r>
            <a:endParaRPr lang="en-US" sz="2000" dirty="0">
              <a:latin typeface="+mj-lt"/>
            </a:endParaRPr>
          </a:p>
        </p:txBody>
      </p:sp>
      <p:sp>
        <p:nvSpPr>
          <p:cNvPr id="3" name="Content Placeholder 2"/>
          <p:cNvSpPr>
            <a:spLocks noGrp="1"/>
          </p:cNvSpPr>
          <p:nvPr>
            <p:ph idx="1"/>
          </p:nvPr>
        </p:nvSpPr>
        <p:spPr>
          <a:xfrm>
            <a:off x="457200" y="1600201"/>
            <a:ext cx="7924800" cy="2743200"/>
          </a:xfrm>
        </p:spPr>
        <p:txBody>
          <a:bodyPr/>
          <a:lstStyle/>
          <a:p>
            <a:pPr marL="457200" indent="-457200">
              <a:spcBef>
                <a:spcPct val="25000"/>
              </a:spcBef>
              <a:buFontTx/>
              <a:buAutoNum type="arabicPeriod"/>
            </a:pPr>
            <a:r>
              <a:rPr lang="en-US" sz="2400" dirty="0">
                <a:ea typeface="ＭＳ Ｐゴシック" panose="020B0600070205080204" pitchFamily="34" charset="-128"/>
              </a:rPr>
              <a:t>The mean, median, and mode are equal.</a:t>
            </a:r>
          </a:p>
          <a:p>
            <a:pPr marL="457200" indent="-457200">
              <a:spcBef>
                <a:spcPts val="600"/>
              </a:spcBef>
              <a:buFontTx/>
              <a:buAutoNum type="arabicPeriod"/>
            </a:pPr>
            <a:r>
              <a:rPr lang="en-US" sz="2400" dirty="0">
                <a:ea typeface="ＭＳ Ｐゴシック" panose="020B0600070205080204" pitchFamily="34" charset="-128"/>
              </a:rPr>
              <a:t>The normal curve is bell-shaped and symmetric about the mean.</a:t>
            </a:r>
          </a:p>
          <a:p>
            <a:pPr marL="457200" indent="-457200">
              <a:spcBef>
                <a:spcPts val="600"/>
              </a:spcBef>
              <a:buFontTx/>
              <a:buAutoNum type="arabicPeriod"/>
            </a:pPr>
            <a:r>
              <a:rPr lang="en-US" sz="2400" dirty="0">
                <a:ea typeface="ＭＳ Ｐゴシック" panose="020B0600070205080204" pitchFamily="34" charset="-128"/>
              </a:rPr>
              <a:t>The total area under the curve is equal to one.</a:t>
            </a:r>
          </a:p>
          <a:p>
            <a:pPr marL="457200" indent="-457200">
              <a:spcBef>
                <a:spcPts val="600"/>
              </a:spcBef>
              <a:buFontTx/>
              <a:buAutoNum type="arabicPeriod"/>
            </a:pPr>
            <a:r>
              <a:rPr lang="en-US" sz="2400" dirty="0">
                <a:ea typeface="ＭＳ Ｐゴシック" panose="020B0600070205080204" pitchFamily="34" charset="-128"/>
              </a:rPr>
              <a:t>The normal curve approaches, but never touches the </a:t>
            </a:r>
            <a:r>
              <a:rPr lang="en-US" sz="2400" i="1" dirty="0">
                <a:ea typeface="ＭＳ Ｐゴシック" panose="020B0600070205080204" pitchFamily="34" charset="-128"/>
              </a:rPr>
              <a:t>x</a:t>
            </a:r>
            <a:r>
              <a:rPr lang="en-US" sz="2400" dirty="0">
                <a:ea typeface="ＭＳ Ｐゴシック" panose="020B0600070205080204" pitchFamily="34" charset="-128"/>
              </a:rPr>
              <a:t>-axis as it extends farther and farther away from the mean.</a:t>
            </a:r>
            <a:endParaRPr lang="en-US" sz="2400" dirty="0"/>
          </a:p>
        </p:txBody>
      </p:sp>
      <p:pic>
        <p:nvPicPr>
          <p:cNvPr id="16" name="Picture 5" descr="A normal curve is plotted on an x-axis with peak at mu and total area between it and the x-axis =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047" y="4811513"/>
            <a:ext cx="5559906" cy="1647381"/>
          </a:xfrm>
          <a:prstGeom prst="rect">
            <a:avLst/>
          </a:prstGeom>
        </p:spPr>
      </p:pic>
    </p:spTree>
    <p:extLst>
      <p:ext uri="{BB962C8B-B14F-4D97-AF65-F5344CB8AC3E}">
        <p14:creationId xmlns:p14="http://schemas.microsoft.com/office/powerpoint/2010/main" val="2852901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534400" cy="1097280"/>
          </a:xfrm>
        </p:spPr>
        <p:txBody>
          <a:bodyPr/>
          <a:lstStyle/>
          <a:p>
            <a:r>
              <a:rPr lang="en-US" altLang="en-US" sz="3600" dirty="0">
                <a:latin typeface="+mj-lt"/>
              </a:rPr>
              <a:t>Properties of a Normal Distribution</a:t>
            </a:r>
            <a:r>
              <a:rPr lang="en-US" altLang="en-US" sz="2000" dirty="0">
                <a:latin typeface="+mj-lt"/>
              </a:rPr>
              <a:t> </a:t>
            </a:r>
            <a:r>
              <a:rPr lang="en-US" altLang="en-US" sz="2000" b="0" dirty="0">
                <a:latin typeface="+mj-lt"/>
              </a:rPr>
              <a:t>(4 of 4)</a:t>
            </a:r>
            <a:endParaRPr lang="en-US" sz="2000" b="0" dirty="0">
              <a:latin typeface="+mj-lt"/>
            </a:endParaRPr>
          </a:p>
        </p:txBody>
      </p:sp>
      <p:sp>
        <p:nvSpPr>
          <p:cNvPr id="3" name="Content Placeholder 2"/>
          <p:cNvSpPr>
            <a:spLocks noGrp="1"/>
          </p:cNvSpPr>
          <p:nvPr>
            <p:ph idx="1"/>
          </p:nvPr>
        </p:nvSpPr>
        <p:spPr>
          <a:xfrm>
            <a:off x="457200" y="1600201"/>
            <a:ext cx="8229600" cy="1852506"/>
          </a:xfrm>
        </p:spPr>
        <p:txBody>
          <a:bodyPr/>
          <a:lstStyle/>
          <a:p>
            <a:pPr marL="514350" indent="-514350">
              <a:buFont typeface="+mj-lt"/>
              <a:buAutoNum type="arabicPeriod" startAt="5"/>
            </a:pPr>
            <a:r>
              <a:rPr lang="en-US" sz="2400" dirty="0">
                <a:cs typeface="Times New Roman" panose="02020603050405020304" pitchFamily="18" charset="0"/>
              </a:rPr>
              <a:t>Between </a:t>
            </a:r>
            <a:r>
              <a:rPr lang="en-US" sz="2400" i="1" dirty="0">
                <a:cs typeface="Times New Roman" panose="02020603050405020304" pitchFamily="18" charset="0"/>
              </a:rPr>
              <a:t>μ</a:t>
            </a:r>
            <a:r>
              <a:rPr lang="en-US" sz="2400" dirty="0">
                <a:cs typeface="Times New Roman" panose="02020603050405020304" pitchFamily="18" charset="0"/>
              </a:rPr>
              <a:t> – </a:t>
            </a:r>
            <a:r>
              <a:rPr lang="en-US" sz="2400" i="1" dirty="0">
                <a:cs typeface="Times New Roman" panose="02020603050405020304" pitchFamily="18" charset="0"/>
              </a:rPr>
              <a:t>σ</a:t>
            </a:r>
            <a:r>
              <a:rPr lang="en-US" sz="2400" dirty="0">
                <a:cs typeface="Times New Roman" panose="02020603050405020304" pitchFamily="18" charset="0"/>
              </a:rPr>
              <a:t> and </a:t>
            </a:r>
            <a:r>
              <a:rPr lang="en-US" sz="2400" i="1" dirty="0">
                <a:cs typeface="Times New Roman" panose="02020603050405020304" pitchFamily="18" charset="0"/>
              </a:rPr>
              <a:t>μ</a:t>
            </a:r>
            <a:r>
              <a:rPr lang="en-US" sz="2400" dirty="0">
                <a:cs typeface="Times New Roman" panose="02020603050405020304" pitchFamily="18" charset="0"/>
              </a:rPr>
              <a:t> + </a:t>
            </a:r>
            <a:r>
              <a:rPr lang="en-US" sz="2400" i="1" dirty="0">
                <a:cs typeface="Times New Roman" panose="02020603050405020304" pitchFamily="18" charset="0"/>
              </a:rPr>
              <a:t>σ</a:t>
            </a:r>
            <a:r>
              <a:rPr lang="en-US" sz="2400" dirty="0">
                <a:cs typeface="Times New Roman" panose="02020603050405020304" pitchFamily="18" charset="0"/>
              </a:rPr>
              <a:t> (in the center of the curve), the graph curves downward. The graph curves upward to the left of </a:t>
            </a:r>
            <a:r>
              <a:rPr lang="en-US" sz="2400" i="1" dirty="0">
                <a:cs typeface="Times New Roman" panose="02020603050405020304" pitchFamily="18" charset="0"/>
              </a:rPr>
              <a:t>μ</a:t>
            </a:r>
            <a:r>
              <a:rPr lang="en-US" sz="2400" dirty="0">
                <a:cs typeface="Times New Roman" panose="02020603050405020304" pitchFamily="18" charset="0"/>
              </a:rPr>
              <a:t> – </a:t>
            </a:r>
            <a:r>
              <a:rPr lang="en-US" sz="2400" i="1" dirty="0">
                <a:cs typeface="Times New Roman" panose="02020603050405020304" pitchFamily="18" charset="0"/>
              </a:rPr>
              <a:t>σ</a:t>
            </a:r>
            <a:r>
              <a:rPr lang="en-US" sz="2400" dirty="0">
                <a:cs typeface="Times New Roman" panose="02020603050405020304" pitchFamily="18" charset="0"/>
              </a:rPr>
              <a:t> and to the right of </a:t>
            </a:r>
            <a:r>
              <a:rPr lang="en-US" sz="2400" i="1" dirty="0">
                <a:cs typeface="Times New Roman" panose="02020603050405020304" pitchFamily="18" charset="0"/>
              </a:rPr>
              <a:t>μ</a:t>
            </a:r>
            <a:r>
              <a:rPr lang="en-US" sz="2400" dirty="0">
                <a:cs typeface="Times New Roman" panose="02020603050405020304" pitchFamily="18" charset="0"/>
              </a:rPr>
              <a:t> + </a:t>
            </a:r>
            <a:r>
              <a:rPr lang="en-US" sz="2400" i="1" dirty="0">
                <a:cs typeface="Times New Roman" panose="02020603050405020304" pitchFamily="18" charset="0"/>
              </a:rPr>
              <a:t>σ</a:t>
            </a:r>
            <a:r>
              <a:rPr lang="en-US" sz="2400" dirty="0">
                <a:cs typeface="Times New Roman" panose="02020603050405020304" pitchFamily="18" charset="0"/>
              </a:rPr>
              <a:t>. The points at which the curve changes from curving upward to curving downward are called the </a:t>
            </a:r>
            <a:r>
              <a:rPr lang="en-US" sz="2400" b="1" dirty="0">
                <a:cs typeface="Times New Roman" panose="02020603050405020304" pitchFamily="18" charset="0"/>
              </a:rPr>
              <a:t>inflection points</a:t>
            </a:r>
            <a:r>
              <a:rPr lang="en-US" sz="2400" dirty="0">
                <a:cs typeface="Times New Roman" panose="02020603050405020304" pitchFamily="18" charset="0"/>
              </a:rPr>
              <a:t>.</a:t>
            </a:r>
            <a:endParaRPr lang="en-US" sz="2400" dirty="0"/>
          </a:p>
        </p:txBody>
      </p:sp>
      <p:pic>
        <p:nvPicPr>
          <p:cNvPr id="4" name="Picture 3" descr="A normal curve has peak at x = mu, with inflection points at mu minus sigma and u + sigma, and other standard deviations at even intervals, including mu minus 3 sigma, mu minus 2 sigma, u + 2 sigma, and mu + 3 sig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967" y="3740256"/>
            <a:ext cx="7030065" cy="2561013"/>
          </a:xfrm>
          <a:prstGeom prst="rect">
            <a:avLst/>
          </a:prstGeom>
        </p:spPr>
      </p:pic>
    </p:spTree>
    <p:extLst>
      <p:ext uri="{BB962C8B-B14F-4D97-AF65-F5344CB8AC3E}">
        <p14:creationId xmlns:p14="http://schemas.microsoft.com/office/powerpoint/2010/main" val="3653533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anose="020B0600070205080204" pitchFamily="34" charset="-128"/>
              </a:rPr>
              <a:t>Means and Standard Deviations</a:t>
            </a:r>
            <a:endParaRPr lang="en-US" sz="3600" dirty="0">
              <a:latin typeface="+mj-lt"/>
            </a:endParaRPr>
          </a:p>
        </p:txBody>
      </p:sp>
      <p:sp>
        <p:nvSpPr>
          <p:cNvPr id="3" name="Content Placeholder 2"/>
          <p:cNvSpPr>
            <a:spLocks noGrp="1"/>
          </p:cNvSpPr>
          <p:nvPr>
            <p:ph idx="1"/>
          </p:nvPr>
        </p:nvSpPr>
        <p:spPr>
          <a:xfrm>
            <a:off x="457200" y="1600200"/>
            <a:ext cx="8229600" cy="1752600"/>
          </a:xfrm>
        </p:spPr>
        <p:txBody>
          <a:bodyPr/>
          <a:lstStyle/>
          <a:p>
            <a:r>
              <a:rPr lang="en-US" sz="2400" dirty="0">
                <a:cs typeface="Times New Roman" panose="02020603050405020304" pitchFamily="18" charset="0"/>
              </a:rPr>
              <a:t>A normal distribution can have any mean and any positive standard deviation.</a:t>
            </a:r>
          </a:p>
          <a:p>
            <a:pPr>
              <a:spcBef>
                <a:spcPts val="600"/>
              </a:spcBef>
            </a:pPr>
            <a:r>
              <a:rPr lang="en-US" sz="2400" dirty="0">
                <a:cs typeface="Times New Roman" panose="02020603050405020304" pitchFamily="18" charset="0"/>
              </a:rPr>
              <a:t>The mean gives the location of the line of symmetry.</a:t>
            </a:r>
          </a:p>
          <a:p>
            <a:pPr>
              <a:spcBef>
                <a:spcPts val="600"/>
              </a:spcBef>
            </a:pPr>
            <a:r>
              <a:rPr lang="en-US" sz="2400" dirty="0">
                <a:cs typeface="Times New Roman" panose="02020603050405020304" pitchFamily="18" charset="0"/>
              </a:rPr>
              <a:t>The standard deviation describes the spread of the data.</a:t>
            </a:r>
            <a:endParaRPr lang="en-US" sz="2400" dirty="0"/>
          </a:p>
        </p:txBody>
      </p:sp>
      <p:pic>
        <p:nvPicPr>
          <p:cNvPr id="13" name="Picture 4" descr="Normal curve A has mu = 3.5 and sigma = 1.5, with inflection points at x = 2 and x = 5. Normal curve B is taller and thinner than A, with mu = 3.5, sigma = 0.7, and inflection points at x = 2.8 and x = 4.2. Normal curve C is the same height as B, shifted to the left, with mu = 1.5, sigma = 0.7, and inflection points at x = 0.8 and x =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28" y="3640348"/>
            <a:ext cx="7644543" cy="2260941"/>
          </a:xfrm>
          <a:prstGeom prst="rect">
            <a:avLst/>
          </a:prstGeom>
        </p:spPr>
      </p:pic>
    </p:spTree>
    <p:extLst>
      <p:ext uri="{BB962C8B-B14F-4D97-AF65-F5344CB8AC3E}">
        <p14:creationId xmlns:p14="http://schemas.microsoft.com/office/powerpoint/2010/main" val="1817493976"/>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1382</TotalTime>
  <Words>878</Words>
  <Application>Microsoft Office PowerPoint</Application>
  <PresentationFormat>On-screen Show (4:3)</PresentationFormat>
  <Paragraphs>81</Paragraphs>
  <Slides>27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ＭＳ Ｐゴシック</vt:lpstr>
      <vt:lpstr>Arial</vt:lpstr>
      <vt:lpstr>Symbol</vt:lpstr>
      <vt:lpstr>Times New Roman</vt:lpstr>
      <vt:lpstr>Verdana</vt:lpstr>
      <vt:lpstr>Wingdings</vt:lpstr>
      <vt:lpstr>508 Lecture</vt:lpstr>
      <vt:lpstr>Elementary Statistics: Picturing The World</vt:lpstr>
      <vt:lpstr>Chapter Outline</vt:lpstr>
      <vt:lpstr>Section 5.1</vt:lpstr>
      <vt:lpstr>Section 5.1 Objectives</vt:lpstr>
      <vt:lpstr>Properties of a Normal Distribution (1 of 4)</vt:lpstr>
      <vt:lpstr>Properties of a Normal Distribution (2 of 4)</vt:lpstr>
      <vt:lpstr>Properties of a Normal Distribution (3 of 4)</vt:lpstr>
      <vt:lpstr>Properties of a Normal Distribution (4 of 4)</vt:lpstr>
      <vt:lpstr>Means and Standard Deviations</vt:lpstr>
      <vt:lpstr>Example 1: Understanding Mean and Standard Deviation</vt:lpstr>
      <vt:lpstr>Example 2: Understanding Mean and Standard Deviation</vt:lpstr>
      <vt:lpstr>Example: Interpreting Graphs</vt:lpstr>
      <vt:lpstr>The Standard Normal Distribution (1 of 2)</vt:lpstr>
      <vt:lpstr>The Standard Normal Distribution (2 of 2)</vt:lpstr>
      <vt:lpstr>Properties of the Standard Normal Distribution (1 of 2)</vt:lpstr>
      <vt:lpstr>Properties of the Standard Normal Distribution (2 of 2)</vt:lpstr>
      <vt:lpstr>Finding Areas Under the Standard Normal Curve (1 of 7)</vt:lpstr>
      <vt:lpstr>Finding Areas Under the Standard Normal Curve (2 of 7)</vt:lpstr>
      <vt:lpstr>Finding Areas Under the Standard Normal Curve (3 of 7)</vt:lpstr>
      <vt:lpstr>Finding Areas Under the Standard Normal Curve (4 of 7)</vt:lpstr>
      <vt:lpstr>Finding Areas Under the Standard Normal Curve (5 of 7)</vt:lpstr>
      <vt:lpstr>Finding Areas Under the Standard Normal Curve (6 of 7)</vt:lpstr>
      <vt:lpstr>Finding Areas Under the Standard Normal Curve (7 of 7)</vt:lpstr>
      <vt:lpstr>Example 1: Finding Area Under the Standard Normal Curve</vt:lpstr>
      <vt:lpstr>Example 2: Finding Area Under the Standard Normal Curve</vt:lpstr>
      <vt:lpstr>Example 3: Finding Area Under the Standard Normal Curve</vt:lpstr>
      <vt:lpstr>Section 5.1 Summary</vt:lpstr>
    </vt:vector>
  </TitlesOfParts>
  <Company>echosvoice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Statistics: Picturing The World, 6e</dc:title>
  <dc:subject>Statistics</dc:subject>
  <dc:creator>Larson/Farber</dc:creator>
  <cp:lastModifiedBy>Mandy</cp:lastModifiedBy>
  <cp:revision>532</cp:revision>
  <dcterms:created xsi:type="dcterms:W3CDTF">2014-07-14T20:04:21Z</dcterms:created>
  <dcterms:modified xsi:type="dcterms:W3CDTF">2018-05-22T20:35:19Z</dcterms:modified>
</cp:coreProperties>
</file>