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77" r:id="rId2"/>
    <p:sldId id="378" r:id="rId3"/>
    <p:sldId id="379" r:id="rId4"/>
    <p:sldId id="380" r:id="rId5"/>
    <p:sldId id="381" r:id="rId6"/>
    <p:sldId id="382" r:id="rId7"/>
    <p:sldId id="383" r:id="rId8"/>
    <p:sldId id="384" r:id="rId9"/>
    <p:sldId id="385" r:id="rId10"/>
    <p:sldId id="386" r:id="rId11"/>
    <p:sldId id="387" r:id="rId12"/>
    <p:sldId id="388" r:id="rId13"/>
    <p:sldId id="389" r:id="rId14"/>
    <p:sldId id="390" r:id="rId15"/>
    <p:sldId id="391" r:id="rId16"/>
    <p:sldId id="411" r:id="rId17"/>
    <p:sldId id="412" r:id="rId18"/>
    <p:sldId id="392" r:id="rId19"/>
    <p:sldId id="393" r:id="rId20"/>
    <p:sldId id="394" r:id="rId21"/>
    <p:sldId id="395" r:id="rId22"/>
    <p:sldId id="396" r:id="rId23"/>
    <p:sldId id="397" r:id="rId24"/>
    <p:sldId id="398" r:id="rId25"/>
    <p:sldId id="399" r:id="rId26"/>
    <p:sldId id="413" r:id="rId27"/>
    <p:sldId id="414" r:id="rId28"/>
    <p:sldId id="400" r:id="rId29"/>
    <p:sldId id="410" r:id="rId30"/>
    <p:sldId id="404" r:id="rId31"/>
    <p:sldId id="405" r:id="rId32"/>
    <p:sldId id="406" r:id="rId33"/>
    <p:sldId id="407" r:id="rId34"/>
    <p:sldId id="408" r:id="rId35"/>
    <p:sldId id="40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6" clrIdx="0">
    <p:extLst>
      <p:ext uri="{19B8F6BF-5375-455C-9EA6-DF929625EA0E}">
        <p15:presenceInfo xmlns:p15="http://schemas.microsoft.com/office/powerpoint/2012/main" userId="S-1-5-21-617317731-1927854996-104450171-119495" providerId="AD"/>
      </p:ext>
    </p:extLst>
  </p:cmAuthor>
  <p:cmAuthor id="2" name="laser" initials="l" lastIdx="5" clrIdx="1">
    <p:extLst>
      <p:ext uri="{19B8F6BF-5375-455C-9EA6-DF929625EA0E}">
        <p15:presenceInfo xmlns:p15="http://schemas.microsoft.com/office/powerpoint/2012/main" userId="laser" providerId="None"/>
      </p:ext>
    </p:extLst>
  </p:cmAuthor>
  <p:cmAuthor id="3" name="S, Muthulakshmi" initials="SM" lastIdx="2" clrIdx="2">
    <p:extLst>
      <p:ext uri="{19B8F6BF-5375-455C-9EA6-DF929625EA0E}">
        <p15:presenceInfo xmlns:p15="http://schemas.microsoft.com/office/powerpoint/2012/main" userId="S-1-5-21-617317731-1927854996-104450171-51907" providerId="AD"/>
      </p:ext>
    </p:extLst>
  </p:cmAuthor>
  <p:cmAuthor id="4" name="P, Steepan" initials="PS" lastIdx="2" clrIdx="3">
    <p:extLst>
      <p:ext uri="{19B8F6BF-5375-455C-9EA6-DF929625EA0E}">
        <p15:presenceInfo xmlns:p15="http://schemas.microsoft.com/office/powerpoint/2012/main" userId="S-1-5-21-617317731-1927854996-104450171-1136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DB94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autoAdjust="0"/>
    <p:restoredTop sz="86470" autoAdjust="0"/>
  </p:normalViewPr>
  <p:slideViewPr>
    <p:cSldViewPr>
      <p:cViewPr varScale="1">
        <p:scale>
          <a:sx n="67" d="100"/>
          <a:sy n="67" d="100"/>
        </p:scale>
        <p:origin x="1026" y="66"/>
      </p:cViewPr>
      <p:guideLst>
        <p:guide orient="horz" pos="2160"/>
        <p:guide pos="2880"/>
      </p:guideLst>
    </p:cSldViewPr>
  </p:slideViewPr>
  <p:outlineViewPr>
    <p:cViewPr>
      <p:scale>
        <a:sx n="33" d="100"/>
        <a:sy n="33" d="100"/>
      </p:scale>
      <p:origin x="0" y="-16842"/>
    </p:cViewPr>
  </p:outlineViewPr>
  <p:notesTextViewPr>
    <p:cViewPr>
      <p:scale>
        <a:sx n="1" d="1"/>
        <a:sy n="1" d="1"/>
      </p:scale>
      <p:origin x="0" y="0"/>
    </p:cViewPr>
  </p:notesText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5/20/2018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5/20/2018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5/20/2018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9" name="TextBox 8"/>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5/20/2018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5/20/2018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grpSp>
        <p:nvGrpSpPr>
          <p:cNvPr id="2" name="Group 4"/>
          <p:cNvGrpSpPr>
            <a:grpSpLocks noChangeAspect="1"/>
          </p:cNvGrpSpPr>
          <p:nvPr userDrawn="1"/>
        </p:nvGrpSpPr>
        <p:grpSpPr bwMode="auto">
          <a:xfrm>
            <a:off x="57755" y="6407126"/>
            <a:ext cx="1611690" cy="417560"/>
            <a:chOff x="21" y="4059"/>
            <a:chExt cx="1046" cy="271"/>
          </a:xfrm>
        </p:grpSpPr>
        <p:sp>
          <p:nvSpPr>
            <p:cNvPr id="3" name="AutoShape 3"/>
            <p:cNvSpPr>
              <a:spLocks noChangeAspect="1" noChangeArrowheads="1" noTextEdit="1"/>
            </p:cNvSpPr>
            <p:nvPr userDrawn="1"/>
          </p:nvSpPr>
          <p:spPr bwMode="auto">
            <a:xfrm>
              <a:off x="21" y="4059"/>
              <a:ext cx="1046" cy="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tx1">
                    <a:alpha val="0"/>
                  </a:schemeClr>
                </a:solidFill>
              </a:endParaRPr>
            </a:p>
          </p:txBody>
        </p:sp>
        <p:sp>
          <p:nvSpPr>
            <p:cNvPr id="6" name="Freeform 5"/>
            <p:cNvSpPr>
              <a:spLocks noEditPoints="1"/>
            </p:cNvSpPr>
            <p:nvPr userDrawn="1"/>
          </p:nvSpPr>
          <p:spPr bwMode="auto">
            <a:xfrm>
              <a:off x="125" y="4168"/>
              <a:ext cx="838" cy="51"/>
            </a:xfrm>
            <a:custGeom>
              <a:avLst/>
              <a:gdLst>
                <a:gd name="T0" fmla="*/ 1055 w 21137"/>
                <a:gd name="T1" fmla="*/ 1285 h 1300"/>
                <a:gd name="T2" fmla="*/ 0 w 21137"/>
                <a:gd name="T3" fmla="*/ 1285 h 1300"/>
                <a:gd name="T4" fmla="*/ 417 w 21137"/>
                <a:gd name="T5" fmla="*/ 748 h 1300"/>
                <a:gd name="T6" fmla="*/ 1860 w 21137"/>
                <a:gd name="T7" fmla="*/ 1119 h 1300"/>
                <a:gd name="T8" fmla="*/ 1678 w 21137"/>
                <a:gd name="T9" fmla="*/ 16 h 1300"/>
                <a:gd name="T10" fmla="*/ 4021 w 21137"/>
                <a:gd name="T11" fmla="*/ 1290 h 1300"/>
                <a:gd name="T12" fmla="*/ 2636 w 21137"/>
                <a:gd name="T13" fmla="*/ 16 h 1300"/>
                <a:gd name="T14" fmla="*/ 3693 w 21137"/>
                <a:gd name="T15" fmla="*/ 16 h 1300"/>
                <a:gd name="T16" fmla="*/ 5470 w 21137"/>
                <a:gd name="T17" fmla="*/ 9 h 1300"/>
                <a:gd name="T18" fmla="*/ 5143 w 21137"/>
                <a:gd name="T19" fmla="*/ 909 h 1300"/>
                <a:gd name="T20" fmla="*/ 5610 w 21137"/>
                <a:gd name="T21" fmla="*/ 748 h 1300"/>
                <a:gd name="T22" fmla="*/ 7109 w 21137"/>
                <a:gd name="T23" fmla="*/ 16 h 1300"/>
                <a:gd name="T24" fmla="*/ 6675 w 21137"/>
                <a:gd name="T25" fmla="*/ 1285 h 1300"/>
                <a:gd name="T26" fmla="*/ 6765 w 21137"/>
                <a:gd name="T27" fmla="*/ 453 h 1300"/>
                <a:gd name="T28" fmla="*/ 7796 w 21137"/>
                <a:gd name="T29" fmla="*/ 514 h 1300"/>
                <a:gd name="T30" fmla="*/ 8407 w 21137"/>
                <a:gd name="T31" fmla="*/ 89 h 1300"/>
                <a:gd name="T32" fmla="*/ 7908 w 21137"/>
                <a:gd name="T33" fmla="*/ 309 h 1300"/>
                <a:gd name="T34" fmla="*/ 8457 w 21137"/>
                <a:gd name="T35" fmla="*/ 956 h 1300"/>
                <a:gd name="T36" fmla="*/ 7746 w 21137"/>
                <a:gd name="T37" fmla="*/ 953 h 1300"/>
                <a:gd name="T38" fmla="*/ 8119 w 21137"/>
                <a:gd name="T39" fmla="*/ 754 h 1300"/>
                <a:gd name="T40" fmla="*/ 10671 w 21137"/>
                <a:gd name="T41" fmla="*/ 1119 h 1300"/>
                <a:gd name="T42" fmla="*/ 11202 w 21137"/>
                <a:gd name="T43" fmla="*/ 16 h 1300"/>
                <a:gd name="T44" fmla="*/ 11383 w 21137"/>
                <a:gd name="T45" fmla="*/ 565 h 1300"/>
                <a:gd name="T46" fmla="*/ 11383 w 21137"/>
                <a:gd name="T47" fmla="*/ 1122 h 1300"/>
                <a:gd name="T48" fmla="*/ 11202 w 21137"/>
                <a:gd name="T49" fmla="*/ 16 h 1300"/>
                <a:gd name="T50" fmla="*/ 13458 w 21137"/>
                <a:gd name="T51" fmla="*/ 1285 h 1300"/>
                <a:gd name="T52" fmla="*/ 12402 w 21137"/>
                <a:gd name="T53" fmla="*/ 1285 h 1300"/>
                <a:gd name="T54" fmla="*/ 12819 w 21137"/>
                <a:gd name="T55" fmla="*/ 748 h 1300"/>
                <a:gd name="T56" fmla="*/ 14478 w 21137"/>
                <a:gd name="T57" fmla="*/ 16 h 1300"/>
                <a:gd name="T58" fmla="*/ 14682 w 21137"/>
                <a:gd name="T59" fmla="*/ 682 h 1300"/>
                <a:gd name="T60" fmla="*/ 15138 w 21137"/>
                <a:gd name="T61" fmla="*/ 1285 h 1300"/>
                <a:gd name="T62" fmla="*/ 14820 w 21137"/>
                <a:gd name="T63" fmla="*/ 1136 h 1300"/>
                <a:gd name="T64" fmla="*/ 14516 w 21137"/>
                <a:gd name="T65" fmla="*/ 754 h 1300"/>
                <a:gd name="T66" fmla="*/ 14160 w 21137"/>
                <a:gd name="T67" fmla="*/ 1285 h 1300"/>
                <a:gd name="T68" fmla="*/ 14411 w 21137"/>
                <a:gd name="T69" fmla="*/ 572 h 1300"/>
                <a:gd name="T70" fmla="*/ 14677 w 21137"/>
                <a:gd name="T71" fmla="*/ 260 h 1300"/>
                <a:gd name="T72" fmla="*/ 16830 w 21137"/>
                <a:gd name="T73" fmla="*/ 16 h 1300"/>
                <a:gd name="T74" fmla="*/ 15827 w 21137"/>
                <a:gd name="T75" fmla="*/ 1285 h 1300"/>
                <a:gd name="T76" fmla="*/ 16658 w 21137"/>
                <a:gd name="T77" fmla="*/ 1002 h 1300"/>
                <a:gd name="T78" fmla="*/ 17658 w 21137"/>
                <a:gd name="T79" fmla="*/ 1285 h 1300"/>
                <a:gd name="T80" fmla="*/ 19493 w 21137"/>
                <a:gd name="T81" fmla="*/ 16 h 1300"/>
                <a:gd name="T82" fmla="*/ 18488 w 21137"/>
                <a:gd name="T83" fmla="*/ 1285 h 1300"/>
                <a:gd name="T84" fmla="*/ 19320 w 21137"/>
                <a:gd name="T85" fmla="*/ 1002 h 1300"/>
                <a:gd name="T86" fmla="*/ 21137 w 21137"/>
                <a:gd name="T87" fmla="*/ 1198 h 1300"/>
                <a:gd name="T88" fmla="*/ 20176 w 21137"/>
                <a:gd name="T89" fmla="*/ 189 h 1300"/>
                <a:gd name="T90" fmla="*/ 21112 w 21137"/>
                <a:gd name="T91" fmla="*/ 293 h 1300"/>
                <a:gd name="T92" fmla="*/ 20311 w 21137"/>
                <a:gd name="T93" fmla="*/ 1004 h 1300"/>
                <a:gd name="T94" fmla="*/ 20956 w 21137"/>
                <a:gd name="T95" fmla="*/ 82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37" h="1300">
                  <a:moveTo>
                    <a:pt x="545" y="9"/>
                  </a:moveTo>
                  <a:cubicBezTo>
                    <a:pt x="672" y="9"/>
                    <a:pt x="672" y="9"/>
                    <a:pt x="672" y="9"/>
                  </a:cubicBezTo>
                  <a:cubicBezTo>
                    <a:pt x="1241" y="1285"/>
                    <a:pt x="1241" y="1285"/>
                    <a:pt x="1241" y="1285"/>
                  </a:cubicBezTo>
                  <a:cubicBezTo>
                    <a:pt x="1055" y="1285"/>
                    <a:pt x="1055" y="1285"/>
                    <a:pt x="1055" y="1285"/>
                  </a:cubicBezTo>
                  <a:cubicBezTo>
                    <a:pt x="886" y="909"/>
                    <a:pt x="886" y="909"/>
                    <a:pt x="886" y="909"/>
                  </a:cubicBezTo>
                  <a:cubicBezTo>
                    <a:pt x="345" y="909"/>
                    <a:pt x="345" y="909"/>
                    <a:pt x="345" y="909"/>
                  </a:cubicBezTo>
                  <a:cubicBezTo>
                    <a:pt x="186" y="1285"/>
                    <a:pt x="186" y="1285"/>
                    <a:pt x="186" y="1285"/>
                  </a:cubicBezTo>
                  <a:cubicBezTo>
                    <a:pt x="0" y="1285"/>
                    <a:pt x="0" y="1285"/>
                    <a:pt x="0" y="1285"/>
                  </a:cubicBezTo>
                  <a:lnTo>
                    <a:pt x="545" y="9"/>
                  </a:lnTo>
                  <a:close/>
                  <a:moveTo>
                    <a:pt x="812" y="748"/>
                  </a:moveTo>
                  <a:cubicBezTo>
                    <a:pt x="607" y="287"/>
                    <a:pt x="607" y="287"/>
                    <a:pt x="607" y="287"/>
                  </a:cubicBezTo>
                  <a:cubicBezTo>
                    <a:pt x="417" y="748"/>
                    <a:pt x="417" y="748"/>
                    <a:pt x="417" y="748"/>
                  </a:cubicBezTo>
                  <a:lnTo>
                    <a:pt x="812" y="748"/>
                  </a:lnTo>
                  <a:close/>
                  <a:moveTo>
                    <a:pt x="1678" y="16"/>
                  </a:moveTo>
                  <a:cubicBezTo>
                    <a:pt x="1860" y="16"/>
                    <a:pt x="1860" y="16"/>
                    <a:pt x="1860" y="16"/>
                  </a:cubicBezTo>
                  <a:cubicBezTo>
                    <a:pt x="1860" y="1119"/>
                    <a:pt x="1860" y="1119"/>
                    <a:pt x="1860" y="1119"/>
                  </a:cubicBezTo>
                  <a:cubicBezTo>
                    <a:pt x="2431" y="1119"/>
                    <a:pt x="2431" y="1119"/>
                    <a:pt x="2431" y="1119"/>
                  </a:cubicBezTo>
                  <a:cubicBezTo>
                    <a:pt x="2431" y="1285"/>
                    <a:pt x="2431" y="1285"/>
                    <a:pt x="2431" y="1285"/>
                  </a:cubicBezTo>
                  <a:cubicBezTo>
                    <a:pt x="1678" y="1285"/>
                    <a:pt x="1678" y="1285"/>
                    <a:pt x="1678" y="1285"/>
                  </a:cubicBezTo>
                  <a:lnTo>
                    <a:pt x="1678" y="16"/>
                  </a:lnTo>
                  <a:close/>
                  <a:moveTo>
                    <a:pt x="4392" y="16"/>
                  </a:moveTo>
                  <a:cubicBezTo>
                    <a:pt x="4573" y="16"/>
                    <a:pt x="4573" y="16"/>
                    <a:pt x="4573" y="16"/>
                  </a:cubicBezTo>
                  <a:cubicBezTo>
                    <a:pt x="4061" y="1290"/>
                    <a:pt x="4061" y="1290"/>
                    <a:pt x="4061" y="1290"/>
                  </a:cubicBezTo>
                  <a:cubicBezTo>
                    <a:pt x="4021" y="1290"/>
                    <a:pt x="4021" y="1290"/>
                    <a:pt x="4021" y="1290"/>
                  </a:cubicBezTo>
                  <a:cubicBezTo>
                    <a:pt x="3606" y="258"/>
                    <a:pt x="3606" y="258"/>
                    <a:pt x="3606" y="258"/>
                  </a:cubicBezTo>
                  <a:cubicBezTo>
                    <a:pt x="3187" y="1290"/>
                    <a:pt x="3187" y="1290"/>
                    <a:pt x="3187" y="1290"/>
                  </a:cubicBezTo>
                  <a:cubicBezTo>
                    <a:pt x="3147" y="1290"/>
                    <a:pt x="3147" y="1290"/>
                    <a:pt x="3147" y="1290"/>
                  </a:cubicBezTo>
                  <a:cubicBezTo>
                    <a:pt x="2636" y="16"/>
                    <a:pt x="2636" y="16"/>
                    <a:pt x="2636" y="16"/>
                  </a:cubicBezTo>
                  <a:cubicBezTo>
                    <a:pt x="2819" y="16"/>
                    <a:pt x="2819" y="16"/>
                    <a:pt x="2819" y="16"/>
                  </a:cubicBezTo>
                  <a:cubicBezTo>
                    <a:pt x="3168" y="891"/>
                    <a:pt x="3168" y="891"/>
                    <a:pt x="3168" y="891"/>
                  </a:cubicBezTo>
                  <a:cubicBezTo>
                    <a:pt x="3521" y="16"/>
                    <a:pt x="3521" y="16"/>
                    <a:pt x="3521" y="16"/>
                  </a:cubicBezTo>
                  <a:cubicBezTo>
                    <a:pt x="3693" y="16"/>
                    <a:pt x="3693" y="16"/>
                    <a:pt x="3693" y="16"/>
                  </a:cubicBezTo>
                  <a:cubicBezTo>
                    <a:pt x="4047" y="891"/>
                    <a:pt x="4047" y="891"/>
                    <a:pt x="4047" y="891"/>
                  </a:cubicBezTo>
                  <a:lnTo>
                    <a:pt x="4392" y="16"/>
                  </a:lnTo>
                  <a:close/>
                  <a:moveTo>
                    <a:pt x="5343" y="9"/>
                  </a:moveTo>
                  <a:cubicBezTo>
                    <a:pt x="5470" y="9"/>
                    <a:pt x="5470" y="9"/>
                    <a:pt x="5470" y="9"/>
                  </a:cubicBezTo>
                  <a:cubicBezTo>
                    <a:pt x="6039" y="1285"/>
                    <a:pt x="6039" y="1285"/>
                    <a:pt x="6039" y="1285"/>
                  </a:cubicBezTo>
                  <a:cubicBezTo>
                    <a:pt x="5853" y="1285"/>
                    <a:pt x="5853" y="1285"/>
                    <a:pt x="5853" y="1285"/>
                  </a:cubicBezTo>
                  <a:cubicBezTo>
                    <a:pt x="5685" y="909"/>
                    <a:pt x="5685" y="909"/>
                    <a:pt x="5685" y="909"/>
                  </a:cubicBezTo>
                  <a:cubicBezTo>
                    <a:pt x="5143" y="909"/>
                    <a:pt x="5143" y="909"/>
                    <a:pt x="5143" y="909"/>
                  </a:cubicBezTo>
                  <a:cubicBezTo>
                    <a:pt x="4984" y="1285"/>
                    <a:pt x="4984" y="1285"/>
                    <a:pt x="4984" y="1285"/>
                  </a:cubicBezTo>
                  <a:cubicBezTo>
                    <a:pt x="4798" y="1285"/>
                    <a:pt x="4798" y="1285"/>
                    <a:pt x="4798" y="1285"/>
                  </a:cubicBezTo>
                  <a:lnTo>
                    <a:pt x="5343" y="9"/>
                  </a:lnTo>
                  <a:close/>
                  <a:moveTo>
                    <a:pt x="5610" y="748"/>
                  </a:moveTo>
                  <a:cubicBezTo>
                    <a:pt x="5405" y="287"/>
                    <a:pt x="5405" y="287"/>
                    <a:pt x="5405" y="287"/>
                  </a:cubicBezTo>
                  <a:cubicBezTo>
                    <a:pt x="5215" y="748"/>
                    <a:pt x="5215" y="748"/>
                    <a:pt x="5215" y="748"/>
                  </a:cubicBezTo>
                  <a:lnTo>
                    <a:pt x="5610" y="748"/>
                  </a:lnTo>
                  <a:close/>
                  <a:moveTo>
                    <a:pt x="7109" y="16"/>
                  </a:moveTo>
                  <a:cubicBezTo>
                    <a:pt x="7330" y="16"/>
                    <a:pt x="7330" y="16"/>
                    <a:pt x="7330" y="16"/>
                  </a:cubicBezTo>
                  <a:cubicBezTo>
                    <a:pt x="6861" y="614"/>
                    <a:pt x="6861" y="614"/>
                    <a:pt x="6861" y="614"/>
                  </a:cubicBezTo>
                  <a:cubicBezTo>
                    <a:pt x="6861" y="1285"/>
                    <a:pt x="6861" y="1285"/>
                    <a:pt x="6861" y="1285"/>
                  </a:cubicBezTo>
                  <a:cubicBezTo>
                    <a:pt x="6675" y="1285"/>
                    <a:pt x="6675" y="1285"/>
                    <a:pt x="6675" y="1285"/>
                  </a:cubicBezTo>
                  <a:cubicBezTo>
                    <a:pt x="6675" y="614"/>
                    <a:pt x="6675" y="614"/>
                    <a:pt x="6675" y="614"/>
                  </a:cubicBezTo>
                  <a:cubicBezTo>
                    <a:pt x="6206" y="16"/>
                    <a:pt x="6206" y="16"/>
                    <a:pt x="6206" y="16"/>
                  </a:cubicBezTo>
                  <a:cubicBezTo>
                    <a:pt x="6426" y="16"/>
                    <a:pt x="6426" y="16"/>
                    <a:pt x="6426" y="16"/>
                  </a:cubicBezTo>
                  <a:cubicBezTo>
                    <a:pt x="6765" y="453"/>
                    <a:pt x="6765" y="453"/>
                    <a:pt x="6765" y="453"/>
                  </a:cubicBezTo>
                  <a:lnTo>
                    <a:pt x="7109" y="16"/>
                  </a:lnTo>
                  <a:close/>
                  <a:moveTo>
                    <a:pt x="8119" y="754"/>
                  </a:moveTo>
                  <a:cubicBezTo>
                    <a:pt x="7981" y="670"/>
                    <a:pt x="7981" y="670"/>
                    <a:pt x="7981" y="670"/>
                  </a:cubicBezTo>
                  <a:cubicBezTo>
                    <a:pt x="7894" y="617"/>
                    <a:pt x="7833" y="565"/>
                    <a:pt x="7796" y="514"/>
                  </a:cubicBezTo>
                  <a:cubicBezTo>
                    <a:pt x="7759" y="463"/>
                    <a:pt x="7741" y="404"/>
                    <a:pt x="7741" y="337"/>
                  </a:cubicBezTo>
                  <a:cubicBezTo>
                    <a:pt x="7741" y="236"/>
                    <a:pt x="7776" y="157"/>
                    <a:pt x="7845" y="93"/>
                  </a:cubicBezTo>
                  <a:cubicBezTo>
                    <a:pt x="7914" y="31"/>
                    <a:pt x="8005" y="0"/>
                    <a:pt x="8115" y="0"/>
                  </a:cubicBezTo>
                  <a:cubicBezTo>
                    <a:pt x="8221" y="0"/>
                    <a:pt x="8318" y="30"/>
                    <a:pt x="8407" y="89"/>
                  </a:cubicBezTo>
                  <a:cubicBezTo>
                    <a:pt x="8407" y="295"/>
                    <a:pt x="8407" y="295"/>
                    <a:pt x="8407" y="295"/>
                  </a:cubicBezTo>
                  <a:cubicBezTo>
                    <a:pt x="8315" y="208"/>
                    <a:pt x="8217" y="164"/>
                    <a:pt x="8112" y="164"/>
                  </a:cubicBezTo>
                  <a:cubicBezTo>
                    <a:pt x="8052" y="164"/>
                    <a:pt x="8004" y="177"/>
                    <a:pt x="7965" y="204"/>
                  </a:cubicBezTo>
                  <a:cubicBezTo>
                    <a:pt x="7927" y="232"/>
                    <a:pt x="7908" y="267"/>
                    <a:pt x="7908" y="309"/>
                  </a:cubicBezTo>
                  <a:cubicBezTo>
                    <a:pt x="7908" y="348"/>
                    <a:pt x="7922" y="384"/>
                    <a:pt x="7950" y="416"/>
                  </a:cubicBezTo>
                  <a:cubicBezTo>
                    <a:pt x="7979" y="450"/>
                    <a:pt x="8023" y="485"/>
                    <a:pt x="8086" y="521"/>
                  </a:cubicBezTo>
                  <a:cubicBezTo>
                    <a:pt x="8224" y="603"/>
                    <a:pt x="8224" y="603"/>
                    <a:pt x="8224" y="603"/>
                  </a:cubicBezTo>
                  <a:cubicBezTo>
                    <a:pt x="8379" y="696"/>
                    <a:pt x="8457" y="813"/>
                    <a:pt x="8457" y="956"/>
                  </a:cubicBezTo>
                  <a:cubicBezTo>
                    <a:pt x="8457" y="1057"/>
                    <a:pt x="8423" y="1141"/>
                    <a:pt x="8355" y="1204"/>
                  </a:cubicBezTo>
                  <a:cubicBezTo>
                    <a:pt x="8287" y="1268"/>
                    <a:pt x="8198" y="1300"/>
                    <a:pt x="8089" y="1300"/>
                  </a:cubicBezTo>
                  <a:cubicBezTo>
                    <a:pt x="7964" y="1300"/>
                    <a:pt x="7849" y="1261"/>
                    <a:pt x="7746" y="1185"/>
                  </a:cubicBezTo>
                  <a:cubicBezTo>
                    <a:pt x="7746" y="953"/>
                    <a:pt x="7746" y="953"/>
                    <a:pt x="7746" y="953"/>
                  </a:cubicBezTo>
                  <a:cubicBezTo>
                    <a:pt x="7845" y="1077"/>
                    <a:pt x="7958" y="1140"/>
                    <a:pt x="8087" y="1140"/>
                  </a:cubicBezTo>
                  <a:cubicBezTo>
                    <a:pt x="8144" y="1140"/>
                    <a:pt x="8192" y="1124"/>
                    <a:pt x="8229" y="1092"/>
                  </a:cubicBezTo>
                  <a:cubicBezTo>
                    <a:pt x="8267" y="1061"/>
                    <a:pt x="8286" y="1021"/>
                    <a:pt x="8286" y="973"/>
                  </a:cubicBezTo>
                  <a:cubicBezTo>
                    <a:pt x="8286" y="896"/>
                    <a:pt x="8230" y="823"/>
                    <a:pt x="8119" y="754"/>
                  </a:cubicBezTo>
                  <a:moveTo>
                    <a:pt x="9917" y="16"/>
                  </a:moveTo>
                  <a:cubicBezTo>
                    <a:pt x="10099" y="16"/>
                    <a:pt x="10099" y="16"/>
                    <a:pt x="10099" y="16"/>
                  </a:cubicBezTo>
                  <a:cubicBezTo>
                    <a:pt x="10099" y="1119"/>
                    <a:pt x="10099" y="1119"/>
                    <a:pt x="10099" y="1119"/>
                  </a:cubicBezTo>
                  <a:cubicBezTo>
                    <a:pt x="10671" y="1119"/>
                    <a:pt x="10671" y="1119"/>
                    <a:pt x="10671" y="1119"/>
                  </a:cubicBezTo>
                  <a:cubicBezTo>
                    <a:pt x="10671" y="1285"/>
                    <a:pt x="10671" y="1285"/>
                    <a:pt x="10671" y="1285"/>
                  </a:cubicBezTo>
                  <a:cubicBezTo>
                    <a:pt x="9917" y="1285"/>
                    <a:pt x="9917" y="1285"/>
                    <a:pt x="9917" y="1285"/>
                  </a:cubicBezTo>
                  <a:lnTo>
                    <a:pt x="9917" y="16"/>
                  </a:lnTo>
                  <a:close/>
                  <a:moveTo>
                    <a:pt x="11202" y="16"/>
                  </a:moveTo>
                  <a:cubicBezTo>
                    <a:pt x="11921" y="16"/>
                    <a:pt x="11921" y="16"/>
                    <a:pt x="11921" y="16"/>
                  </a:cubicBezTo>
                  <a:cubicBezTo>
                    <a:pt x="11921" y="177"/>
                    <a:pt x="11921" y="177"/>
                    <a:pt x="11921" y="177"/>
                  </a:cubicBezTo>
                  <a:cubicBezTo>
                    <a:pt x="11383" y="177"/>
                    <a:pt x="11383" y="177"/>
                    <a:pt x="11383" y="177"/>
                  </a:cubicBezTo>
                  <a:cubicBezTo>
                    <a:pt x="11383" y="565"/>
                    <a:pt x="11383" y="565"/>
                    <a:pt x="11383" y="565"/>
                  </a:cubicBezTo>
                  <a:cubicBezTo>
                    <a:pt x="11903" y="565"/>
                    <a:pt x="11903" y="565"/>
                    <a:pt x="11903" y="565"/>
                  </a:cubicBezTo>
                  <a:cubicBezTo>
                    <a:pt x="11903" y="727"/>
                    <a:pt x="11903" y="727"/>
                    <a:pt x="11903" y="727"/>
                  </a:cubicBezTo>
                  <a:cubicBezTo>
                    <a:pt x="11383" y="727"/>
                    <a:pt x="11383" y="727"/>
                    <a:pt x="11383" y="727"/>
                  </a:cubicBezTo>
                  <a:cubicBezTo>
                    <a:pt x="11383" y="1122"/>
                    <a:pt x="11383" y="1122"/>
                    <a:pt x="11383" y="1122"/>
                  </a:cubicBezTo>
                  <a:cubicBezTo>
                    <a:pt x="11939" y="1122"/>
                    <a:pt x="11939" y="1122"/>
                    <a:pt x="11939" y="1122"/>
                  </a:cubicBezTo>
                  <a:cubicBezTo>
                    <a:pt x="11939" y="1283"/>
                    <a:pt x="11939" y="1283"/>
                    <a:pt x="11939" y="1283"/>
                  </a:cubicBezTo>
                  <a:cubicBezTo>
                    <a:pt x="11202" y="1283"/>
                    <a:pt x="11202" y="1283"/>
                    <a:pt x="11202" y="1283"/>
                  </a:cubicBezTo>
                  <a:lnTo>
                    <a:pt x="11202" y="16"/>
                  </a:lnTo>
                  <a:close/>
                  <a:moveTo>
                    <a:pt x="12946" y="9"/>
                  </a:moveTo>
                  <a:cubicBezTo>
                    <a:pt x="13075" y="9"/>
                    <a:pt x="13075" y="9"/>
                    <a:pt x="13075" y="9"/>
                  </a:cubicBezTo>
                  <a:cubicBezTo>
                    <a:pt x="13643" y="1285"/>
                    <a:pt x="13643" y="1285"/>
                    <a:pt x="13643" y="1285"/>
                  </a:cubicBezTo>
                  <a:cubicBezTo>
                    <a:pt x="13458" y="1285"/>
                    <a:pt x="13458" y="1285"/>
                    <a:pt x="13458" y="1285"/>
                  </a:cubicBezTo>
                  <a:cubicBezTo>
                    <a:pt x="13288" y="909"/>
                    <a:pt x="13288" y="909"/>
                    <a:pt x="13288" y="909"/>
                  </a:cubicBezTo>
                  <a:cubicBezTo>
                    <a:pt x="12746" y="909"/>
                    <a:pt x="12746" y="909"/>
                    <a:pt x="12746" y="909"/>
                  </a:cubicBezTo>
                  <a:cubicBezTo>
                    <a:pt x="12588" y="1285"/>
                    <a:pt x="12588" y="1285"/>
                    <a:pt x="12588" y="1285"/>
                  </a:cubicBezTo>
                  <a:cubicBezTo>
                    <a:pt x="12402" y="1285"/>
                    <a:pt x="12402" y="1285"/>
                    <a:pt x="12402" y="1285"/>
                  </a:cubicBezTo>
                  <a:lnTo>
                    <a:pt x="12946" y="9"/>
                  </a:lnTo>
                  <a:close/>
                  <a:moveTo>
                    <a:pt x="13214" y="748"/>
                  </a:moveTo>
                  <a:cubicBezTo>
                    <a:pt x="13009" y="287"/>
                    <a:pt x="13009" y="287"/>
                    <a:pt x="13009" y="287"/>
                  </a:cubicBezTo>
                  <a:cubicBezTo>
                    <a:pt x="12819" y="748"/>
                    <a:pt x="12819" y="748"/>
                    <a:pt x="12819" y="748"/>
                  </a:cubicBezTo>
                  <a:lnTo>
                    <a:pt x="13214" y="748"/>
                  </a:lnTo>
                  <a:close/>
                  <a:moveTo>
                    <a:pt x="14160" y="1285"/>
                  </a:moveTo>
                  <a:cubicBezTo>
                    <a:pt x="14160" y="16"/>
                    <a:pt x="14160" y="16"/>
                    <a:pt x="14160" y="16"/>
                  </a:cubicBezTo>
                  <a:cubicBezTo>
                    <a:pt x="14478" y="16"/>
                    <a:pt x="14478" y="16"/>
                    <a:pt x="14478" y="16"/>
                  </a:cubicBezTo>
                  <a:cubicBezTo>
                    <a:pt x="14606" y="16"/>
                    <a:pt x="14708" y="48"/>
                    <a:pt x="14784" y="112"/>
                  </a:cubicBezTo>
                  <a:cubicBezTo>
                    <a:pt x="14859" y="175"/>
                    <a:pt x="14896" y="261"/>
                    <a:pt x="14896" y="369"/>
                  </a:cubicBezTo>
                  <a:cubicBezTo>
                    <a:pt x="14896" y="444"/>
                    <a:pt x="14878" y="507"/>
                    <a:pt x="14841" y="560"/>
                  </a:cubicBezTo>
                  <a:cubicBezTo>
                    <a:pt x="14804" y="616"/>
                    <a:pt x="14751" y="655"/>
                    <a:pt x="14682" y="682"/>
                  </a:cubicBezTo>
                  <a:cubicBezTo>
                    <a:pt x="14723" y="708"/>
                    <a:pt x="14762" y="745"/>
                    <a:pt x="14801" y="791"/>
                  </a:cubicBezTo>
                  <a:cubicBezTo>
                    <a:pt x="14840" y="837"/>
                    <a:pt x="14895" y="917"/>
                    <a:pt x="14964" y="1031"/>
                  </a:cubicBezTo>
                  <a:cubicBezTo>
                    <a:pt x="15008" y="1103"/>
                    <a:pt x="15045" y="1158"/>
                    <a:pt x="15071" y="1195"/>
                  </a:cubicBezTo>
                  <a:cubicBezTo>
                    <a:pt x="15138" y="1285"/>
                    <a:pt x="15138" y="1285"/>
                    <a:pt x="15138" y="1285"/>
                  </a:cubicBezTo>
                  <a:cubicBezTo>
                    <a:pt x="14922" y="1285"/>
                    <a:pt x="14922" y="1285"/>
                    <a:pt x="14922" y="1285"/>
                  </a:cubicBezTo>
                  <a:cubicBezTo>
                    <a:pt x="14867" y="1201"/>
                    <a:pt x="14867" y="1201"/>
                    <a:pt x="14867" y="1201"/>
                  </a:cubicBezTo>
                  <a:cubicBezTo>
                    <a:pt x="14865" y="1199"/>
                    <a:pt x="14861" y="1193"/>
                    <a:pt x="14856" y="1186"/>
                  </a:cubicBezTo>
                  <a:cubicBezTo>
                    <a:pt x="14820" y="1136"/>
                    <a:pt x="14820" y="1136"/>
                    <a:pt x="14820" y="1136"/>
                  </a:cubicBezTo>
                  <a:cubicBezTo>
                    <a:pt x="14764" y="1043"/>
                    <a:pt x="14764" y="1043"/>
                    <a:pt x="14764" y="1043"/>
                  </a:cubicBezTo>
                  <a:cubicBezTo>
                    <a:pt x="14704" y="944"/>
                    <a:pt x="14704" y="944"/>
                    <a:pt x="14704" y="944"/>
                  </a:cubicBezTo>
                  <a:cubicBezTo>
                    <a:pt x="14666" y="893"/>
                    <a:pt x="14631" y="851"/>
                    <a:pt x="14600" y="820"/>
                  </a:cubicBezTo>
                  <a:cubicBezTo>
                    <a:pt x="14569" y="788"/>
                    <a:pt x="14541" y="767"/>
                    <a:pt x="14516" y="754"/>
                  </a:cubicBezTo>
                  <a:cubicBezTo>
                    <a:pt x="14490" y="740"/>
                    <a:pt x="14449" y="733"/>
                    <a:pt x="14389" y="733"/>
                  </a:cubicBezTo>
                  <a:cubicBezTo>
                    <a:pt x="14342" y="733"/>
                    <a:pt x="14342" y="733"/>
                    <a:pt x="14342" y="733"/>
                  </a:cubicBezTo>
                  <a:cubicBezTo>
                    <a:pt x="14342" y="1285"/>
                    <a:pt x="14342" y="1285"/>
                    <a:pt x="14342" y="1285"/>
                  </a:cubicBezTo>
                  <a:lnTo>
                    <a:pt x="14160" y="1285"/>
                  </a:lnTo>
                  <a:close/>
                  <a:moveTo>
                    <a:pt x="14396" y="170"/>
                  </a:moveTo>
                  <a:cubicBezTo>
                    <a:pt x="14342" y="170"/>
                    <a:pt x="14342" y="170"/>
                    <a:pt x="14342" y="170"/>
                  </a:cubicBezTo>
                  <a:cubicBezTo>
                    <a:pt x="14342" y="572"/>
                    <a:pt x="14342" y="572"/>
                    <a:pt x="14342" y="572"/>
                  </a:cubicBezTo>
                  <a:cubicBezTo>
                    <a:pt x="14411" y="572"/>
                    <a:pt x="14411" y="572"/>
                    <a:pt x="14411" y="572"/>
                  </a:cubicBezTo>
                  <a:cubicBezTo>
                    <a:pt x="14503" y="572"/>
                    <a:pt x="14566" y="564"/>
                    <a:pt x="14600" y="548"/>
                  </a:cubicBezTo>
                  <a:cubicBezTo>
                    <a:pt x="14634" y="531"/>
                    <a:pt x="14661" y="508"/>
                    <a:pt x="14680" y="476"/>
                  </a:cubicBezTo>
                  <a:cubicBezTo>
                    <a:pt x="14699" y="445"/>
                    <a:pt x="14709" y="408"/>
                    <a:pt x="14709" y="368"/>
                  </a:cubicBezTo>
                  <a:cubicBezTo>
                    <a:pt x="14709" y="327"/>
                    <a:pt x="14698" y="292"/>
                    <a:pt x="14677" y="260"/>
                  </a:cubicBezTo>
                  <a:cubicBezTo>
                    <a:pt x="14655" y="227"/>
                    <a:pt x="14626" y="204"/>
                    <a:pt x="14587" y="191"/>
                  </a:cubicBezTo>
                  <a:cubicBezTo>
                    <a:pt x="14548" y="177"/>
                    <a:pt x="14485" y="170"/>
                    <a:pt x="14396" y="170"/>
                  </a:cubicBezTo>
                  <a:moveTo>
                    <a:pt x="16658" y="16"/>
                  </a:moveTo>
                  <a:cubicBezTo>
                    <a:pt x="16830" y="16"/>
                    <a:pt x="16830" y="16"/>
                    <a:pt x="16830" y="16"/>
                  </a:cubicBezTo>
                  <a:cubicBezTo>
                    <a:pt x="16830" y="1285"/>
                    <a:pt x="16830" y="1285"/>
                    <a:pt x="16830" y="1285"/>
                  </a:cubicBezTo>
                  <a:cubicBezTo>
                    <a:pt x="16675" y="1285"/>
                    <a:pt x="16675" y="1285"/>
                    <a:pt x="16675" y="1285"/>
                  </a:cubicBezTo>
                  <a:cubicBezTo>
                    <a:pt x="15827" y="308"/>
                    <a:pt x="15827" y="308"/>
                    <a:pt x="15827" y="308"/>
                  </a:cubicBezTo>
                  <a:cubicBezTo>
                    <a:pt x="15827" y="1285"/>
                    <a:pt x="15827" y="1285"/>
                    <a:pt x="15827" y="1285"/>
                  </a:cubicBezTo>
                  <a:cubicBezTo>
                    <a:pt x="15656" y="1285"/>
                    <a:pt x="15656" y="1285"/>
                    <a:pt x="15656" y="1285"/>
                  </a:cubicBezTo>
                  <a:cubicBezTo>
                    <a:pt x="15656" y="16"/>
                    <a:pt x="15656" y="16"/>
                    <a:pt x="15656" y="16"/>
                  </a:cubicBezTo>
                  <a:cubicBezTo>
                    <a:pt x="15803" y="16"/>
                    <a:pt x="15803" y="16"/>
                    <a:pt x="15803" y="16"/>
                  </a:cubicBezTo>
                  <a:cubicBezTo>
                    <a:pt x="16658" y="1002"/>
                    <a:pt x="16658" y="1002"/>
                    <a:pt x="16658" y="1002"/>
                  </a:cubicBezTo>
                  <a:lnTo>
                    <a:pt x="16658" y="16"/>
                  </a:lnTo>
                  <a:close/>
                  <a:moveTo>
                    <a:pt x="17477" y="16"/>
                  </a:moveTo>
                  <a:cubicBezTo>
                    <a:pt x="17658" y="16"/>
                    <a:pt x="17658" y="16"/>
                    <a:pt x="17658" y="16"/>
                  </a:cubicBezTo>
                  <a:cubicBezTo>
                    <a:pt x="17658" y="1285"/>
                    <a:pt x="17658" y="1285"/>
                    <a:pt x="17658" y="1285"/>
                  </a:cubicBezTo>
                  <a:cubicBezTo>
                    <a:pt x="17477" y="1285"/>
                    <a:pt x="17477" y="1285"/>
                    <a:pt x="17477" y="1285"/>
                  </a:cubicBezTo>
                  <a:lnTo>
                    <a:pt x="17477" y="16"/>
                  </a:lnTo>
                  <a:close/>
                  <a:moveTo>
                    <a:pt x="19320" y="16"/>
                  </a:moveTo>
                  <a:cubicBezTo>
                    <a:pt x="19493" y="16"/>
                    <a:pt x="19493" y="16"/>
                    <a:pt x="19493" y="16"/>
                  </a:cubicBezTo>
                  <a:cubicBezTo>
                    <a:pt x="19493" y="1285"/>
                    <a:pt x="19493" y="1285"/>
                    <a:pt x="19493" y="1285"/>
                  </a:cubicBezTo>
                  <a:cubicBezTo>
                    <a:pt x="19337" y="1285"/>
                    <a:pt x="19337" y="1285"/>
                    <a:pt x="19337" y="1285"/>
                  </a:cubicBezTo>
                  <a:cubicBezTo>
                    <a:pt x="18488" y="308"/>
                    <a:pt x="18488" y="308"/>
                    <a:pt x="18488" y="308"/>
                  </a:cubicBezTo>
                  <a:cubicBezTo>
                    <a:pt x="18488" y="1285"/>
                    <a:pt x="18488" y="1285"/>
                    <a:pt x="18488" y="1285"/>
                  </a:cubicBezTo>
                  <a:cubicBezTo>
                    <a:pt x="18317" y="1285"/>
                    <a:pt x="18317" y="1285"/>
                    <a:pt x="18317" y="1285"/>
                  </a:cubicBezTo>
                  <a:cubicBezTo>
                    <a:pt x="18317" y="16"/>
                    <a:pt x="18317" y="16"/>
                    <a:pt x="18317" y="16"/>
                  </a:cubicBezTo>
                  <a:cubicBezTo>
                    <a:pt x="18464" y="16"/>
                    <a:pt x="18464" y="16"/>
                    <a:pt x="18464" y="16"/>
                  </a:cubicBezTo>
                  <a:cubicBezTo>
                    <a:pt x="19320" y="1002"/>
                    <a:pt x="19320" y="1002"/>
                    <a:pt x="19320" y="1002"/>
                  </a:cubicBezTo>
                  <a:lnTo>
                    <a:pt x="19320" y="16"/>
                  </a:lnTo>
                  <a:close/>
                  <a:moveTo>
                    <a:pt x="20712" y="659"/>
                  </a:moveTo>
                  <a:cubicBezTo>
                    <a:pt x="21137" y="659"/>
                    <a:pt x="21137" y="659"/>
                    <a:pt x="21137" y="659"/>
                  </a:cubicBezTo>
                  <a:cubicBezTo>
                    <a:pt x="21137" y="1198"/>
                    <a:pt x="21137" y="1198"/>
                    <a:pt x="21137" y="1198"/>
                  </a:cubicBezTo>
                  <a:cubicBezTo>
                    <a:pt x="20981" y="1266"/>
                    <a:pt x="20826" y="1300"/>
                    <a:pt x="20673" y="1300"/>
                  </a:cubicBezTo>
                  <a:cubicBezTo>
                    <a:pt x="20463" y="1300"/>
                    <a:pt x="20294" y="1239"/>
                    <a:pt x="20169" y="1115"/>
                  </a:cubicBezTo>
                  <a:cubicBezTo>
                    <a:pt x="20043" y="994"/>
                    <a:pt x="19980" y="842"/>
                    <a:pt x="19980" y="662"/>
                  </a:cubicBezTo>
                  <a:cubicBezTo>
                    <a:pt x="19980" y="473"/>
                    <a:pt x="20045" y="314"/>
                    <a:pt x="20176" y="189"/>
                  </a:cubicBezTo>
                  <a:cubicBezTo>
                    <a:pt x="20306" y="63"/>
                    <a:pt x="20469" y="0"/>
                    <a:pt x="20666" y="0"/>
                  </a:cubicBezTo>
                  <a:cubicBezTo>
                    <a:pt x="20736" y="0"/>
                    <a:pt x="20804" y="8"/>
                    <a:pt x="20869" y="22"/>
                  </a:cubicBezTo>
                  <a:cubicBezTo>
                    <a:pt x="20933" y="39"/>
                    <a:pt x="21014" y="66"/>
                    <a:pt x="21112" y="109"/>
                  </a:cubicBezTo>
                  <a:cubicBezTo>
                    <a:pt x="21112" y="293"/>
                    <a:pt x="21112" y="293"/>
                    <a:pt x="21112" y="293"/>
                  </a:cubicBezTo>
                  <a:cubicBezTo>
                    <a:pt x="20961" y="205"/>
                    <a:pt x="20811" y="161"/>
                    <a:pt x="20661" y="161"/>
                  </a:cubicBezTo>
                  <a:cubicBezTo>
                    <a:pt x="20523" y="161"/>
                    <a:pt x="20407" y="209"/>
                    <a:pt x="20311" y="303"/>
                  </a:cubicBezTo>
                  <a:cubicBezTo>
                    <a:pt x="20215" y="397"/>
                    <a:pt x="20169" y="514"/>
                    <a:pt x="20169" y="651"/>
                  </a:cubicBezTo>
                  <a:cubicBezTo>
                    <a:pt x="20169" y="795"/>
                    <a:pt x="20215" y="913"/>
                    <a:pt x="20311" y="1004"/>
                  </a:cubicBezTo>
                  <a:cubicBezTo>
                    <a:pt x="20407" y="1096"/>
                    <a:pt x="20528" y="1142"/>
                    <a:pt x="20678" y="1142"/>
                  </a:cubicBezTo>
                  <a:cubicBezTo>
                    <a:pt x="20750" y="1142"/>
                    <a:pt x="20838" y="1125"/>
                    <a:pt x="20939" y="1092"/>
                  </a:cubicBezTo>
                  <a:cubicBezTo>
                    <a:pt x="20956" y="1087"/>
                    <a:pt x="20956" y="1087"/>
                    <a:pt x="20956" y="1087"/>
                  </a:cubicBezTo>
                  <a:cubicBezTo>
                    <a:pt x="20956" y="821"/>
                    <a:pt x="20956" y="821"/>
                    <a:pt x="20956" y="821"/>
                  </a:cubicBezTo>
                  <a:cubicBezTo>
                    <a:pt x="20712" y="821"/>
                    <a:pt x="20712" y="821"/>
                    <a:pt x="20712" y="821"/>
                  </a:cubicBezTo>
                  <a:lnTo>
                    <a:pt x="20712" y="6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grpSp>
      <p:sp>
        <p:nvSpPr>
          <p:cNvPr id="18" name="Text Placeholder 17"/>
          <p:cNvSpPr>
            <a:spLocks noGrp="1"/>
          </p:cNvSpPr>
          <p:nvPr>
            <p:ph type="body" sz="quarter" idx="16" hasCustomPrompt="1"/>
          </p:nvPr>
        </p:nvSpPr>
        <p:spPr>
          <a:xfrm>
            <a:off x="1752600" y="6529254"/>
            <a:ext cx="5867400" cy="187537"/>
          </a:xfrm>
        </p:spPr>
        <p:txBody>
          <a:bodyPr/>
          <a:lstStyle>
            <a:lvl1pPr marL="0" indent="0">
              <a:buNone/>
              <a:defRPr sz="1200" baseline="0"/>
            </a:lvl1pPr>
          </a:lstStyle>
          <a:p>
            <a:pPr lvl="0"/>
            <a:r>
              <a:rPr lang="en-US" dirty="0"/>
              <a:t>Click to add copyright line</a:t>
            </a:r>
            <a:endParaRPr lang="en-IN"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pic>
        <p:nvPicPr>
          <p:cNvPr id="14"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621" y="1794433"/>
            <a:ext cx="3530579" cy="451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5/20/2018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5/20/2018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5/20/2018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5/20/2018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3" name="TextBox 12"/>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5/20/2018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5/20/2018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5/20/2018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5/20/2018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8" name="TextBox 7"/>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wmf"/><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wmf"/><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w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229600" cy="1111068"/>
          </a:xfrm>
        </p:spPr>
        <p:txBody>
          <a:bodyPr/>
          <a:lstStyle/>
          <a:p>
            <a:r>
              <a:rPr lang="en-US" sz="3600" dirty="0">
                <a:latin typeface="+mj-lt"/>
              </a:rPr>
              <a:t>Elementary Statistics: Picturing The World</a:t>
            </a:r>
            <a:endParaRPr lang="en-IN" sz="3600" dirty="0">
              <a:latin typeface="+mj-lt"/>
            </a:endParaRPr>
          </a:p>
        </p:txBody>
      </p:sp>
      <p:sp>
        <p:nvSpPr>
          <p:cNvPr id="3" name="Text Placeholder 2"/>
          <p:cNvSpPr>
            <a:spLocks noGrp="1"/>
          </p:cNvSpPr>
          <p:nvPr>
            <p:ph type="body" sz="quarter" idx="13"/>
          </p:nvPr>
        </p:nvSpPr>
        <p:spPr>
          <a:xfrm>
            <a:off x="457200" y="1339670"/>
            <a:ext cx="8229600" cy="326570"/>
          </a:xfrm>
        </p:spPr>
        <p:txBody>
          <a:bodyPr/>
          <a:lstStyle/>
          <a:p>
            <a:r>
              <a:rPr lang="en-IN" sz="2400" dirty="0">
                <a:latin typeface="+mj-lt"/>
              </a:rPr>
              <a:t>Sixth Edition</a:t>
            </a:r>
          </a:p>
        </p:txBody>
      </p:sp>
      <p:sp>
        <p:nvSpPr>
          <p:cNvPr id="4" name="Text Placeholder 3"/>
          <p:cNvSpPr>
            <a:spLocks noGrp="1"/>
          </p:cNvSpPr>
          <p:nvPr>
            <p:ph type="body" sz="quarter" idx="14"/>
          </p:nvPr>
        </p:nvSpPr>
        <p:spPr/>
        <p:txBody>
          <a:bodyPr/>
          <a:lstStyle/>
          <a:p>
            <a:pPr algn="ctr"/>
            <a:r>
              <a:rPr lang="en-IN" sz="4000" b="1" dirty="0"/>
              <a:t>Chapter 4</a:t>
            </a:r>
            <a:endParaRPr lang="en-IN" sz="4000" dirty="0"/>
          </a:p>
        </p:txBody>
      </p:sp>
      <p:sp>
        <p:nvSpPr>
          <p:cNvPr id="5" name="Text Placeholder 4"/>
          <p:cNvSpPr>
            <a:spLocks noGrp="1"/>
          </p:cNvSpPr>
          <p:nvPr>
            <p:ph type="body" sz="quarter" idx="15"/>
          </p:nvPr>
        </p:nvSpPr>
        <p:spPr>
          <a:xfrm>
            <a:off x="5029200" y="3322637"/>
            <a:ext cx="3657600" cy="2925763"/>
          </a:xfrm>
        </p:spPr>
        <p:txBody>
          <a:bodyPr/>
          <a:lstStyle/>
          <a:p>
            <a:pPr algn="ctr"/>
            <a:r>
              <a:rPr lang="en-US" altLang="en-US" sz="3600" dirty="0">
                <a:cs typeface="Times New Roman" pitchFamily="18" charset="0"/>
              </a:rPr>
              <a:t>Discrete Probability Distributions</a:t>
            </a:r>
          </a:p>
        </p:txBody>
      </p:sp>
      <p:sp>
        <p:nvSpPr>
          <p:cNvPr id="6" name="Text Placeholder 5"/>
          <p:cNvSpPr>
            <a:spLocks noGrp="1"/>
          </p:cNvSpPr>
          <p:nvPr>
            <p:ph type="body" sz="quarter" idx="16"/>
          </p:nvPr>
        </p:nvSpPr>
        <p:spPr>
          <a:xfrm>
            <a:off x="1828800" y="6508934"/>
            <a:ext cx="5867400" cy="187537"/>
          </a:xfrm>
        </p:spPr>
        <p:txBody>
          <a:bodyPr/>
          <a:lstStyle/>
          <a:p>
            <a:pPr>
              <a:spcBef>
                <a:spcPts val="0"/>
              </a:spcBef>
              <a:buClrTx/>
              <a:defRPr/>
            </a:pPr>
            <a:r>
              <a:rPr lang="en-US" altLang="en-US"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264555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26"/>
            <a:ext cx="8382000" cy="1097280"/>
          </a:xfrm>
        </p:spPr>
        <p:txBody>
          <a:bodyPr/>
          <a:lstStyle/>
          <a:p>
            <a:r>
              <a:rPr lang="en-US" sz="3600" dirty="0">
                <a:latin typeface="+mj-lt"/>
              </a:rPr>
              <a:t>Example 2: Binomial Experiments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p:txBody>
          <a:bodyPr/>
          <a:lstStyle/>
          <a:p>
            <a:pPr marL="0" indent="0">
              <a:buNone/>
            </a:pPr>
            <a:r>
              <a:rPr lang="en-US" altLang="en-US" sz="2600" dirty="0"/>
              <a:t>Decide whether the experiment is a binomial experiment. If it is, specify the values of </a:t>
            </a:r>
            <a:r>
              <a:rPr lang="en-US" altLang="en-US" sz="2600" i="1" dirty="0"/>
              <a:t>n</a:t>
            </a:r>
            <a:r>
              <a:rPr lang="en-US" altLang="en-US" sz="2600" dirty="0"/>
              <a:t>, </a:t>
            </a:r>
            <a:r>
              <a:rPr lang="en-US" altLang="en-US" sz="2600" i="1" dirty="0"/>
              <a:t>p</a:t>
            </a:r>
            <a:r>
              <a:rPr lang="en-US" altLang="en-US" sz="2600" dirty="0"/>
              <a:t>, and </a:t>
            </a:r>
            <a:r>
              <a:rPr lang="en-US" altLang="en-US" sz="2600" i="1" dirty="0"/>
              <a:t>q</a:t>
            </a:r>
            <a:r>
              <a:rPr lang="en-US" altLang="en-US" sz="2600" dirty="0"/>
              <a:t>, and list the possible values of the random variable </a:t>
            </a:r>
            <a:r>
              <a:rPr lang="en-US" altLang="en-US" sz="2600" i="1" dirty="0"/>
              <a:t>x</a:t>
            </a:r>
            <a:r>
              <a:rPr lang="en-US" altLang="en-US" sz="2600" dirty="0"/>
              <a:t>.</a:t>
            </a:r>
          </a:p>
          <a:p>
            <a:pPr marL="442800" indent="-442800">
              <a:buFont typeface="+mj-lt"/>
              <a:buAutoNum type="arabicPeriod" startAt="2"/>
            </a:pPr>
            <a:r>
              <a:rPr lang="en-US" altLang="en-US" sz="2400" dirty="0"/>
              <a:t>A jar contains five red marbles, nine blue marbles, and six green marbles. You randomly select three marbles from the jar, </a:t>
            </a:r>
            <a:r>
              <a:rPr lang="en-US" altLang="en-US" sz="2400" b="1" dirty="0"/>
              <a:t>without replacement</a:t>
            </a:r>
            <a:r>
              <a:rPr lang="en-US" altLang="en-US" sz="2400" dirty="0"/>
              <a:t>. The random variable represents the number of red marbles.</a:t>
            </a:r>
            <a:endParaRPr lang="en-IN" sz="2400" dirty="0"/>
          </a:p>
        </p:txBody>
      </p:sp>
    </p:spTree>
    <p:extLst>
      <p:ext uri="{BB962C8B-B14F-4D97-AF65-F5344CB8AC3E}">
        <p14:creationId xmlns:p14="http://schemas.microsoft.com/office/powerpoint/2010/main" val="511466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34226"/>
            <a:ext cx="8534400" cy="1097280"/>
          </a:xfrm>
        </p:spPr>
        <p:txBody>
          <a:bodyPr/>
          <a:lstStyle/>
          <a:p>
            <a:r>
              <a:rPr lang="en-US" sz="3600" dirty="0">
                <a:latin typeface="+mj-lt"/>
              </a:rPr>
              <a:t>Example 2: Binomial Experiments </a:t>
            </a:r>
            <a:r>
              <a:rPr lang="en-US" sz="2000" b="0" dirty="0">
                <a:latin typeface="+mj-lt"/>
              </a:rPr>
              <a:t>(2 of 2)</a:t>
            </a:r>
            <a:endParaRPr lang="en-IN" sz="2000" b="0" dirty="0">
              <a:latin typeface="+mj-lt"/>
            </a:endParaRPr>
          </a:p>
        </p:txBody>
      </p:sp>
      <p:sp>
        <p:nvSpPr>
          <p:cNvPr id="3" name="Content Placeholder 2"/>
          <p:cNvSpPr>
            <a:spLocks noGrp="1"/>
          </p:cNvSpPr>
          <p:nvPr>
            <p:ph idx="1"/>
          </p:nvPr>
        </p:nvSpPr>
        <p:spPr>
          <a:xfrm>
            <a:off x="457200" y="1600200"/>
            <a:ext cx="8001000" cy="4525963"/>
          </a:xfrm>
        </p:spPr>
        <p:txBody>
          <a:bodyPr/>
          <a:lstStyle/>
          <a:p>
            <a:pPr marL="255600" indent="-255600">
              <a:buNone/>
            </a:pPr>
            <a:r>
              <a:rPr lang="en-US" altLang="en-US" sz="2800" b="1" dirty="0"/>
              <a:t>Solution</a:t>
            </a:r>
          </a:p>
          <a:p>
            <a:pPr marL="255600" indent="-255600">
              <a:buNone/>
            </a:pPr>
            <a:r>
              <a:rPr lang="en-US" altLang="en-US" sz="2600" b="1" dirty="0"/>
              <a:t>Not a Binomial Experiment</a:t>
            </a:r>
          </a:p>
          <a:p>
            <a:pPr marL="255600" indent="-255600"/>
            <a:r>
              <a:rPr lang="en-US" altLang="en-US" sz="2400" dirty="0"/>
              <a:t>The probability of selecting a red marble on the first trial is 5/20.</a:t>
            </a:r>
          </a:p>
          <a:p>
            <a:pPr marL="255600" indent="-255600"/>
            <a:r>
              <a:rPr lang="en-US" altLang="en-US" sz="2400" dirty="0"/>
              <a:t>Because the marble is not replaced, the probability of success (red) for subsequent trials is no longer 5/20.</a:t>
            </a:r>
          </a:p>
          <a:p>
            <a:pPr marL="255600" indent="-255600"/>
            <a:r>
              <a:rPr lang="en-US" altLang="en-US" sz="2400" dirty="0"/>
              <a:t>The trials are not independent and the probability of a success is not the same for each trial.</a:t>
            </a:r>
            <a:endParaRPr lang="en-IN" sz="2400" dirty="0"/>
          </a:p>
        </p:txBody>
      </p:sp>
    </p:spTree>
    <p:extLst>
      <p:ext uri="{BB962C8B-B14F-4D97-AF65-F5344CB8AC3E}">
        <p14:creationId xmlns:p14="http://schemas.microsoft.com/office/powerpoint/2010/main" val="511466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26"/>
            <a:ext cx="8229600" cy="1097280"/>
          </a:xfrm>
        </p:spPr>
        <p:txBody>
          <a:bodyPr/>
          <a:lstStyle/>
          <a:p>
            <a:r>
              <a:rPr lang="en-US" altLang="en-US" sz="3600" dirty="0">
                <a:latin typeface="+mj-lt"/>
              </a:rPr>
              <a:t>Binomial Probability Formula</a:t>
            </a:r>
            <a:endParaRPr lang="en-IN" sz="3600" dirty="0">
              <a:latin typeface="+mj-lt"/>
            </a:endParaRPr>
          </a:p>
        </p:txBody>
      </p:sp>
      <p:pic>
        <p:nvPicPr>
          <p:cNvPr id="5" name="Picture 4" descr="Binomial Probability Formula: the probability of exactly x successes in n trials is P of x = n C x p to the x power q to the n minus x power = fraction n ! over n minus x ! x !, times p to the x power q to the n minus x pow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095" y="1689229"/>
            <a:ext cx="7537182" cy="1795862"/>
          </a:xfrm>
          <a:prstGeom prst="rect">
            <a:avLst/>
          </a:prstGeom>
        </p:spPr>
      </p:pic>
      <p:sp>
        <p:nvSpPr>
          <p:cNvPr id="3" name="Content Placeholder 2"/>
          <p:cNvSpPr>
            <a:spLocks noGrp="1"/>
          </p:cNvSpPr>
          <p:nvPr>
            <p:ph idx="1"/>
          </p:nvPr>
        </p:nvSpPr>
        <p:spPr>
          <a:xfrm>
            <a:off x="457200" y="3657600"/>
            <a:ext cx="8229600" cy="2468563"/>
          </a:xfrm>
        </p:spPr>
        <p:txBody>
          <a:bodyPr/>
          <a:lstStyle/>
          <a:p>
            <a:pPr>
              <a:spcBef>
                <a:spcPct val="20000"/>
              </a:spcBef>
            </a:pPr>
            <a:r>
              <a:rPr lang="en-US" altLang="en-US" sz="2600" i="1" dirty="0">
                <a:solidFill>
                  <a:srgbClr val="000000"/>
                </a:solidFill>
                <a:cs typeface="Times New Roman" pitchFamily="18" charset="0"/>
              </a:rPr>
              <a:t>n</a:t>
            </a:r>
            <a:r>
              <a:rPr lang="en-US" altLang="en-US" sz="2600" dirty="0">
                <a:solidFill>
                  <a:srgbClr val="000000"/>
                </a:solidFill>
                <a:cs typeface="Times New Roman" pitchFamily="18" charset="0"/>
              </a:rPr>
              <a:t> = number of trials</a:t>
            </a:r>
          </a:p>
          <a:p>
            <a:pPr>
              <a:spcBef>
                <a:spcPct val="20000"/>
              </a:spcBef>
            </a:pPr>
            <a:r>
              <a:rPr lang="en-US" altLang="en-US" sz="2600" i="1" dirty="0">
                <a:solidFill>
                  <a:srgbClr val="000000"/>
                </a:solidFill>
                <a:cs typeface="Times New Roman" pitchFamily="18" charset="0"/>
              </a:rPr>
              <a:t>p</a:t>
            </a:r>
            <a:r>
              <a:rPr lang="en-US" altLang="en-US" sz="2600" dirty="0">
                <a:solidFill>
                  <a:srgbClr val="000000"/>
                </a:solidFill>
                <a:cs typeface="Times New Roman" pitchFamily="18" charset="0"/>
              </a:rPr>
              <a:t> = probability of success</a:t>
            </a:r>
          </a:p>
          <a:p>
            <a:pPr>
              <a:spcBef>
                <a:spcPct val="20000"/>
              </a:spcBef>
            </a:pPr>
            <a:r>
              <a:rPr lang="en-US" altLang="en-US" sz="2600" i="1" dirty="0">
                <a:solidFill>
                  <a:srgbClr val="000000"/>
                </a:solidFill>
                <a:cs typeface="Times New Roman" pitchFamily="18" charset="0"/>
              </a:rPr>
              <a:t>q</a:t>
            </a:r>
            <a:r>
              <a:rPr lang="en-US" altLang="en-US" sz="2600" dirty="0">
                <a:solidFill>
                  <a:srgbClr val="000000"/>
                </a:solidFill>
                <a:cs typeface="Times New Roman" pitchFamily="18" charset="0"/>
              </a:rPr>
              <a:t> = 1 </a:t>
            </a:r>
            <a:r>
              <a:rPr lang="en-US" altLang="en-US" sz="2600" dirty="0">
                <a:solidFill>
                  <a:srgbClr val="000000"/>
                </a:solidFill>
                <a:cs typeface="Times New Roman" pitchFamily="18" charset="0"/>
                <a:sym typeface="Symbol" pitchFamily="18" charset="2"/>
              </a:rPr>
              <a:t></a:t>
            </a:r>
            <a:r>
              <a:rPr lang="en-US" altLang="en-US" sz="2600" dirty="0">
                <a:solidFill>
                  <a:srgbClr val="000000"/>
                </a:solidFill>
                <a:cs typeface="Times New Roman" pitchFamily="18" charset="0"/>
              </a:rPr>
              <a:t> </a:t>
            </a:r>
            <a:r>
              <a:rPr lang="en-US" altLang="en-US" sz="2600" i="1" dirty="0">
                <a:solidFill>
                  <a:srgbClr val="000000"/>
                </a:solidFill>
                <a:cs typeface="Times New Roman" pitchFamily="18" charset="0"/>
              </a:rPr>
              <a:t>p</a:t>
            </a:r>
            <a:r>
              <a:rPr lang="en-US" altLang="en-US" sz="2600" dirty="0">
                <a:solidFill>
                  <a:srgbClr val="000000"/>
                </a:solidFill>
                <a:cs typeface="Times New Roman" pitchFamily="18" charset="0"/>
              </a:rPr>
              <a:t> probability of failure</a:t>
            </a:r>
          </a:p>
          <a:p>
            <a:pPr>
              <a:spcBef>
                <a:spcPct val="20000"/>
              </a:spcBef>
            </a:pPr>
            <a:r>
              <a:rPr lang="en-US" altLang="en-US" sz="2600" i="1" dirty="0">
                <a:solidFill>
                  <a:srgbClr val="000000"/>
                </a:solidFill>
                <a:cs typeface="Times New Roman" pitchFamily="18" charset="0"/>
              </a:rPr>
              <a:t>x</a:t>
            </a:r>
            <a:r>
              <a:rPr lang="en-US" altLang="en-US" sz="2600" dirty="0">
                <a:solidFill>
                  <a:srgbClr val="000000"/>
                </a:solidFill>
                <a:cs typeface="Times New Roman" pitchFamily="18" charset="0"/>
              </a:rPr>
              <a:t> = number of successes in </a:t>
            </a:r>
            <a:r>
              <a:rPr lang="en-US" altLang="en-US" sz="2600" i="1" dirty="0">
                <a:solidFill>
                  <a:srgbClr val="000000"/>
                </a:solidFill>
                <a:cs typeface="Times New Roman" pitchFamily="18" charset="0"/>
              </a:rPr>
              <a:t>n</a:t>
            </a:r>
            <a:r>
              <a:rPr lang="en-US" altLang="en-US" sz="2600" dirty="0">
                <a:solidFill>
                  <a:srgbClr val="000000"/>
                </a:solidFill>
                <a:cs typeface="Times New Roman" pitchFamily="18" charset="0"/>
              </a:rPr>
              <a:t> trials</a:t>
            </a:r>
          </a:p>
          <a:p>
            <a:pPr>
              <a:spcBef>
                <a:spcPct val="20000"/>
              </a:spcBef>
              <a:buClr>
                <a:schemeClr val="bg2"/>
              </a:buClr>
            </a:pPr>
            <a:r>
              <a:rPr lang="en-US" altLang="en-US" sz="2600" dirty="0">
                <a:solidFill>
                  <a:srgbClr val="000000"/>
                </a:solidFill>
                <a:cs typeface="Times New Roman" pitchFamily="18" charset="0"/>
              </a:rPr>
              <a:t>Note: number of failures is </a:t>
            </a:r>
            <a:r>
              <a:rPr lang="en-US" altLang="en-US" sz="2600" i="1" dirty="0">
                <a:solidFill>
                  <a:srgbClr val="000000"/>
                </a:solidFill>
                <a:cs typeface="Times New Roman" pitchFamily="18" charset="0"/>
              </a:rPr>
              <a:t>n </a:t>
            </a:r>
            <a:r>
              <a:rPr lang="en-US" altLang="en-US" sz="2600" dirty="0">
                <a:solidFill>
                  <a:srgbClr val="000000"/>
                </a:solidFill>
                <a:cs typeface="Times New Roman" pitchFamily="18" charset="0"/>
                <a:sym typeface="Symbol" pitchFamily="18" charset="2"/>
              </a:rPr>
              <a:t></a:t>
            </a:r>
            <a:r>
              <a:rPr lang="en-US" altLang="en-US" sz="2600" i="1" dirty="0">
                <a:solidFill>
                  <a:srgbClr val="000000"/>
                </a:solidFill>
                <a:cs typeface="Times New Roman" pitchFamily="18" charset="0"/>
                <a:sym typeface="Symbol" pitchFamily="18" charset="2"/>
              </a:rPr>
              <a:t> x</a:t>
            </a:r>
            <a:endParaRPr lang="en-IN" sz="2600" dirty="0"/>
          </a:p>
        </p:txBody>
      </p:sp>
    </p:spTree>
    <p:extLst>
      <p:ext uri="{BB962C8B-B14F-4D97-AF65-F5344CB8AC3E}">
        <p14:creationId xmlns:p14="http://schemas.microsoft.com/office/powerpoint/2010/main" val="511466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26"/>
            <a:ext cx="8229600" cy="1097280"/>
          </a:xfrm>
        </p:spPr>
        <p:txBody>
          <a:bodyPr/>
          <a:lstStyle/>
          <a:p>
            <a:r>
              <a:rPr lang="en-US" sz="3600" dirty="0">
                <a:latin typeface="+mj-lt"/>
              </a:rPr>
              <a:t>Example: Finding Binomial Probabilities </a:t>
            </a:r>
            <a:r>
              <a:rPr lang="en-US" sz="2000" b="0" dirty="0">
                <a:latin typeface="+mj-lt"/>
              </a:rPr>
              <a:t>(1 of 5)</a:t>
            </a:r>
            <a:endParaRPr lang="en-IN" sz="2000" b="0" dirty="0">
              <a:latin typeface="+mj-lt"/>
            </a:endParaRPr>
          </a:p>
        </p:txBody>
      </p:sp>
      <p:sp>
        <p:nvSpPr>
          <p:cNvPr id="3" name="Content Placeholder 2"/>
          <p:cNvSpPr>
            <a:spLocks noGrp="1"/>
          </p:cNvSpPr>
          <p:nvPr>
            <p:ph idx="1"/>
          </p:nvPr>
        </p:nvSpPr>
        <p:spPr>
          <a:xfrm>
            <a:off x="457200" y="1600200"/>
            <a:ext cx="8305800" cy="1991079"/>
          </a:xfrm>
        </p:spPr>
        <p:txBody>
          <a:bodyPr/>
          <a:lstStyle/>
          <a:p>
            <a:pPr marL="0" indent="0">
              <a:buNone/>
            </a:pPr>
            <a:r>
              <a:rPr lang="en-US" altLang="en-US" sz="2600" dirty="0"/>
              <a:t>Microfracture knee surgery has a 75% chance of success on patients with degenerative knees. The surgery is performed on three patients. Find the probability of the surgery being successful on exactly two patients.</a:t>
            </a:r>
            <a:endParaRPr lang="en-IN" sz="2600" dirty="0"/>
          </a:p>
        </p:txBody>
      </p:sp>
      <p:pic>
        <p:nvPicPr>
          <p:cNvPr id="4" name="Picture 7" descr="A cartoon depicts a surge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0799" y="3870186"/>
            <a:ext cx="2458602" cy="219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1466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26"/>
            <a:ext cx="8229600" cy="1097280"/>
          </a:xfrm>
        </p:spPr>
        <p:txBody>
          <a:bodyPr/>
          <a:lstStyle/>
          <a:p>
            <a:r>
              <a:rPr lang="en-US" sz="3600" dirty="0">
                <a:latin typeface="+mj-lt"/>
              </a:rPr>
              <a:t>Example: Finding Binomial Probabilities </a:t>
            </a:r>
            <a:r>
              <a:rPr lang="en-US" sz="2000" b="0" dirty="0">
                <a:latin typeface="+mj-lt"/>
              </a:rPr>
              <a:t>(2 of 5)</a:t>
            </a:r>
            <a:endParaRPr lang="en-IN" sz="2000" b="0" dirty="0">
              <a:latin typeface="+mj-lt"/>
            </a:endParaRPr>
          </a:p>
        </p:txBody>
      </p:sp>
      <p:sp>
        <p:nvSpPr>
          <p:cNvPr id="3" name="Content Placeholder 2"/>
          <p:cNvSpPr>
            <a:spLocks noGrp="1"/>
          </p:cNvSpPr>
          <p:nvPr>
            <p:ph idx="1"/>
          </p:nvPr>
        </p:nvSpPr>
        <p:spPr>
          <a:xfrm>
            <a:off x="457200" y="1557510"/>
            <a:ext cx="6590126" cy="1185690"/>
          </a:xfrm>
        </p:spPr>
        <p:txBody>
          <a:bodyPr/>
          <a:lstStyle/>
          <a:p>
            <a:pPr marL="0" indent="0">
              <a:buNone/>
            </a:pPr>
            <a:r>
              <a:rPr lang="en-US" altLang="en-US" sz="2800" b="1" dirty="0"/>
              <a:t>Solution</a:t>
            </a:r>
          </a:p>
          <a:p>
            <a:pPr marL="0" indent="0">
              <a:spcBef>
                <a:spcPts val="600"/>
              </a:spcBef>
              <a:buNone/>
            </a:pPr>
            <a:r>
              <a:rPr lang="en-US" altLang="en-US" sz="2400" b="1" dirty="0"/>
              <a:t>Method 1: </a:t>
            </a:r>
            <a:r>
              <a:rPr lang="en-US" altLang="en-US" sz="2400" dirty="0"/>
              <a:t>Draw a tree diagram and use the Multiplication Rule</a:t>
            </a:r>
            <a:endParaRPr lang="en-IN" sz="2400" dirty="0"/>
          </a:p>
        </p:txBody>
      </p:sp>
      <p:pic>
        <p:nvPicPr>
          <p:cNvPr id="7" name="Picture 6" descr="A cartoon depicts a surge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8950" y="1576125"/>
            <a:ext cx="2102988" cy="187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tree diagram branches to S and F under first surgery, each branching to S and F under second surgery, each branching to S and F under third surgery, to get eight outcomes, with number of successes and probability listed for each. Three outcomes with 2 number of successes are highlighted: outcome S S F with probability three-fourths times three-fourths times one-fourth = 9 over 64; outcome S F S with probability three-fourths times one-fourth times three-fourths = 9 over 64; outcome F S S with probability one-fourth times three-fourths times three-fourths = 9 over 6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759" y="3037302"/>
            <a:ext cx="5361482" cy="2582492"/>
          </a:xfrm>
          <a:prstGeom prst="rect">
            <a:avLst/>
          </a:prstGeom>
        </p:spPr>
      </p:pic>
      <p:pic>
        <p:nvPicPr>
          <p:cNvPr id="8" name="Picture 7" descr="P of 2 successful surgeries) = 3 times fraction 9 over 64 = approximately 0.4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0759" y="5734509"/>
            <a:ext cx="5595841" cy="751544"/>
          </a:xfrm>
          <a:prstGeom prst="rect">
            <a:avLst/>
          </a:prstGeom>
        </p:spPr>
      </p:pic>
    </p:spTree>
    <p:extLst>
      <p:ext uri="{BB962C8B-B14F-4D97-AF65-F5344CB8AC3E}">
        <p14:creationId xmlns:p14="http://schemas.microsoft.com/office/powerpoint/2010/main" val="511466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26"/>
            <a:ext cx="8229600" cy="1097280"/>
          </a:xfrm>
        </p:spPr>
        <p:txBody>
          <a:bodyPr/>
          <a:lstStyle/>
          <a:p>
            <a:r>
              <a:rPr lang="en-US" sz="3600" dirty="0">
                <a:latin typeface="+mj-lt"/>
              </a:rPr>
              <a:t>Example: Finding Binomial Probabilities </a:t>
            </a:r>
            <a:r>
              <a:rPr lang="en-US" sz="2000" b="0" dirty="0">
                <a:latin typeface="+mj-lt"/>
              </a:rPr>
              <a:t>(3 of 5)</a:t>
            </a:r>
            <a:endParaRPr lang="en-IN" sz="2000" b="0" dirty="0">
              <a:latin typeface="+mj-lt"/>
            </a:endParaRPr>
          </a:p>
        </p:txBody>
      </p:sp>
      <p:pic>
        <p:nvPicPr>
          <p:cNvPr id="9" name="Picture 8" descr="Method 2: Binomial Probability Formula: n = 3, p = three-fourths, q = 1 minus p = one-fourth, x = 2. P of 2 successful surgeries = 3 C 2 three-fourths squared times one-fourth to the 3 minus 2 power = fraction 3 ! over 3 minus 2 ! 2 ! times three-fourths squared times one-fourth to the 1 = 3, times fraction 9 over 16, times one-fourth = 27 over 64 = approximately 0.4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52600"/>
            <a:ext cx="6436480" cy="3601366"/>
          </a:xfrm>
          <a:prstGeom prst="rect">
            <a:avLst/>
          </a:prstGeom>
        </p:spPr>
      </p:pic>
      <p:pic>
        <p:nvPicPr>
          <p:cNvPr id="8" name="Picture 7" descr="A cartoon depicts a surge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1676400"/>
            <a:ext cx="2247006" cy="200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1466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12516-A0AC-45F0-B86B-D2364C17A818}"/>
              </a:ext>
            </a:extLst>
          </p:cNvPr>
          <p:cNvSpPr>
            <a:spLocks noGrp="1"/>
          </p:cNvSpPr>
          <p:nvPr>
            <p:ph type="title"/>
          </p:nvPr>
        </p:nvSpPr>
        <p:spPr/>
        <p:txBody>
          <a:bodyPr/>
          <a:lstStyle/>
          <a:p>
            <a:r>
              <a:rPr lang="en-US" dirty="0"/>
              <a:t>Example: Finding Binomial Probabilities using the calculator </a:t>
            </a:r>
            <a:r>
              <a:rPr lang="en-US" sz="2000" dirty="0"/>
              <a:t>(4 of 5)</a:t>
            </a:r>
          </a:p>
        </p:txBody>
      </p:sp>
      <p:pic>
        <p:nvPicPr>
          <p:cNvPr id="6" name="Content Placeholder 5">
            <a:extLst>
              <a:ext uri="{FF2B5EF4-FFF2-40B4-BE49-F238E27FC236}">
                <a16:creationId xmlns:a16="http://schemas.microsoft.com/office/drawing/2014/main" id="{5050CF48-4413-4C1E-B467-1CC1D6BFDD4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530160"/>
            <a:ext cx="2545854" cy="4525963"/>
          </a:xfrm>
        </p:spPr>
      </p:pic>
      <p:pic>
        <p:nvPicPr>
          <p:cNvPr id="4" name="Picture 3" descr="A cartoon depicts a surgery.">
            <a:extLst>
              <a:ext uri="{FF2B5EF4-FFF2-40B4-BE49-F238E27FC236}">
                <a16:creationId xmlns:a16="http://schemas.microsoft.com/office/drawing/2014/main" id="{52233410-A6A8-406B-8B10-57AE5E7F62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600200"/>
            <a:ext cx="2247006" cy="200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AC1DF91-2C61-4E26-B07B-16ADF2BF18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0982" y="1530159"/>
            <a:ext cx="2562618" cy="4555765"/>
          </a:xfrm>
          <a:prstGeom prst="rect">
            <a:avLst/>
          </a:prstGeom>
        </p:spPr>
      </p:pic>
    </p:spTree>
    <p:extLst>
      <p:ext uri="{BB962C8B-B14F-4D97-AF65-F5344CB8AC3E}">
        <p14:creationId xmlns:p14="http://schemas.microsoft.com/office/powerpoint/2010/main" val="3953533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2ECFC-D8BD-4DA5-B63F-27956519D603}"/>
              </a:ext>
            </a:extLst>
          </p:cNvPr>
          <p:cNvSpPr>
            <a:spLocks noGrp="1"/>
          </p:cNvSpPr>
          <p:nvPr>
            <p:ph type="title"/>
          </p:nvPr>
        </p:nvSpPr>
        <p:spPr/>
        <p:txBody>
          <a:bodyPr/>
          <a:lstStyle/>
          <a:p>
            <a:r>
              <a:rPr lang="en-US" dirty="0"/>
              <a:t>Example: Finding Binomial Probabilities using the calculator </a:t>
            </a:r>
            <a:r>
              <a:rPr lang="en-US" sz="2000" dirty="0"/>
              <a:t>(4 of 5)</a:t>
            </a:r>
            <a:endParaRPr lang="en-US" dirty="0"/>
          </a:p>
        </p:txBody>
      </p:sp>
      <p:pic>
        <p:nvPicPr>
          <p:cNvPr id="6" name="Content Placeholder 5">
            <a:extLst>
              <a:ext uri="{FF2B5EF4-FFF2-40B4-BE49-F238E27FC236}">
                <a16:creationId xmlns:a16="http://schemas.microsoft.com/office/drawing/2014/main" id="{7AB36C82-5C86-419A-BF47-9B3C61D22C6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312652"/>
            <a:ext cx="2545854" cy="4525963"/>
          </a:xfrm>
        </p:spPr>
      </p:pic>
      <p:pic>
        <p:nvPicPr>
          <p:cNvPr id="4" name="Picture 3" descr="A cartoon depicts a surgery.">
            <a:extLst>
              <a:ext uri="{FF2B5EF4-FFF2-40B4-BE49-F238E27FC236}">
                <a16:creationId xmlns:a16="http://schemas.microsoft.com/office/drawing/2014/main" id="{2559DEC3-2323-42DE-8478-68776D3A1C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9794" y="1576387"/>
            <a:ext cx="2247006" cy="200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F1948F70-0E46-4E64-A5DF-75D3228D3D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9073" y="1312651"/>
            <a:ext cx="2545854" cy="4525963"/>
          </a:xfrm>
          <a:prstGeom prst="rect">
            <a:avLst/>
          </a:prstGeom>
        </p:spPr>
      </p:pic>
    </p:spTree>
    <p:extLst>
      <p:ext uri="{BB962C8B-B14F-4D97-AF65-F5344CB8AC3E}">
        <p14:creationId xmlns:p14="http://schemas.microsoft.com/office/powerpoint/2010/main" val="1999870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26"/>
            <a:ext cx="8229600" cy="1097280"/>
          </a:xfrm>
        </p:spPr>
        <p:txBody>
          <a:bodyPr/>
          <a:lstStyle/>
          <a:p>
            <a:r>
              <a:rPr lang="en-US" altLang="en-US" sz="3600" dirty="0">
                <a:latin typeface="+mj-lt"/>
              </a:rPr>
              <a:t>Binomial Probability Distribution</a:t>
            </a:r>
            <a:endParaRPr lang="en-IN" sz="3600" dirty="0">
              <a:latin typeface="+mj-lt"/>
            </a:endParaRPr>
          </a:p>
        </p:txBody>
      </p:sp>
      <p:sp>
        <p:nvSpPr>
          <p:cNvPr id="3" name="Content Placeholder 2"/>
          <p:cNvSpPr>
            <a:spLocks noGrp="1"/>
          </p:cNvSpPr>
          <p:nvPr>
            <p:ph idx="1"/>
          </p:nvPr>
        </p:nvSpPr>
        <p:spPr>
          <a:xfrm>
            <a:off x="457200" y="1600200"/>
            <a:ext cx="8229600" cy="1447800"/>
          </a:xfrm>
        </p:spPr>
        <p:txBody>
          <a:bodyPr/>
          <a:lstStyle/>
          <a:p>
            <a:pPr>
              <a:buNone/>
            </a:pPr>
            <a:r>
              <a:rPr lang="en-US" altLang="en-US" sz="2800" b="1" dirty="0"/>
              <a:t>Binomial Probability Distribution</a:t>
            </a:r>
          </a:p>
          <a:p>
            <a:r>
              <a:rPr lang="en-US" altLang="en-US" sz="2600" dirty="0"/>
              <a:t>List the possible values of </a:t>
            </a:r>
            <a:r>
              <a:rPr lang="en-US" altLang="en-US" sz="2600" i="1" dirty="0"/>
              <a:t>x</a:t>
            </a:r>
            <a:r>
              <a:rPr lang="en-US" altLang="en-US" sz="2600" dirty="0"/>
              <a:t> with the corresponding probability of each.</a:t>
            </a:r>
            <a:endParaRPr lang="en-IN" sz="2600" dirty="0"/>
          </a:p>
        </p:txBody>
      </p:sp>
      <p:pic>
        <p:nvPicPr>
          <p:cNvPr id="7" name="Picture 6" descr="Example Binomial probability distribution for Microfacture knee surgery: n = 3, p = three-fourth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720" y="3294974"/>
            <a:ext cx="6650469" cy="912631"/>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969018291"/>
              </p:ext>
            </p:extLst>
          </p:nvPr>
        </p:nvGraphicFramePr>
        <p:xfrm>
          <a:off x="1228896" y="4419600"/>
          <a:ext cx="5122863" cy="853152"/>
        </p:xfrm>
        <a:graphic>
          <a:graphicData uri="http://schemas.openxmlformats.org/drawingml/2006/table">
            <a:tbl>
              <a:tblPr firstRow="1" bandRow="1">
                <a:tableStyleId>{2D5ABB26-0587-4C30-8999-92F81FD0307C}</a:tableStyleId>
              </a:tblPr>
              <a:tblGrid>
                <a:gridCol w="1125239">
                  <a:extLst>
                    <a:ext uri="{9D8B030D-6E8A-4147-A177-3AD203B41FA5}">
                      <a16:colId xmlns:a16="http://schemas.microsoft.com/office/drawing/2014/main" val="20000"/>
                    </a:ext>
                  </a:extLst>
                </a:gridCol>
                <a:gridCol w="999406">
                  <a:extLst>
                    <a:ext uri="{9D8B030D-6E8A-4147-A177-3AD203B41FA5}">
                      <a16:colId xmlns:a16="http://schemas.microsoft.com/office/drawing/2014/main" val="20001"/>
                    </a:ext>
                  </a:extLst>
                </a:gridCol>
                <a:gridCol w="999406">
                  <a:extLst>
                    <a:ext uri="{9D8B030D-6E8A-4147-A177-3AD203B41FA5}">
                      <a16:colId xmlns:a16="http://schemas.microsoft.com/office/drawing/2014/main" val="20002"/>
                    </a:ext>
                  </a:extLst>
                </a:gridCol>
                <a:gridCol w="999406">
                  <a:extLst>
                    <a:ext uri="{9D8B030D-6E8A-4147-A177-3AD203B41FA5}">
                      <a16:colId xmlns:a16="http://schemas.microsoft.com/office/drawing/2014/main" val="20003"/>
                    </a:ext>
                  </a:extLst>
                </a:gridCol>
                <a:gridCol w="999406">
                  <a:extLst>
                    <a:ext uri="{9D8B030D-6E8A-4147-A177-3AD203B41FA5}">
                      <a16:colId xmlns:a16="http://schemas.microsoft.com/office/drawing/2014/main" val="20004"/>
                    </a:ext>
                  </a:extLst>
                </a:gridCol>
              </a:tblGrid>
              <a:tr h="396081">
                <a:tc>
                  <a:txBody>
                    <a:bodyPr/>
                    <a:lstStyle/>
                    <a:p>
                      <a:pPr algn="ctr"/>
                      <a:r>
                        <a:rPr lang="en-US" sz="2200" b="1" i="1" dirty="0">
                          <a:solidFill>
                            <a:schemeClr val="tx1"/>
                          </a:solidFill>
                          <a:latin typeface="+mn-lt"/>
                        </a:rPr>
                        <a:t>x</a:t>
                      </a:r>
                    </a:p>
                  </a:txBody>
                  <a:tcPr marL="91433" marR="91433" marT="45648" marB="45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b="0" i="0" dirty="0">
                          <a:solidFill>
                            <a:schemeClr val="tx1"/>
                          </a:solidFill>
                          <a:latin typeface="+mn-lt"/>
                        </a:rPr>
                        <a:t>0</a:t>
                      </a:r>
                    </a:p>
                  </a:txBody>
                  <a:tcPr marL="91433" marR="91433" marT="45648" marB="45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b="0" i="0" dirty="0">
                          <a:solidFill>
                            <a:schemeClr val="tx1"/>
                          </a:solidFill>
                          <a:latin typeface="+mn-lt"/>
                        </a:rPr>
                        <a:t>1</a:t>
                      </a:r>
                    </a:p>
                  </a:txBody>
                  <a:tcPr marL="91433" marR="91433" marT="45648" marB="45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b="0" i="0" dirty="0">
                          <a:solidFill>
                            <a:schemeClr val="tx1"/>
                          </a:solidFill>
                          <a:latin typeface="+mn-lt"/>
                        </a:rPr>
                        <a:t>2</a:t>
                      </a:r>
                    </a:p>
                  </a:txBody>
                  <a:tcPr marL="91433" marR="91433" marT="45648" marB="45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b="0" i="0" dirty="0">
                          <a:solidFill>
                            <a:schemeClr val="tx1"/>
                          </a:solidFill>
                          <a:latin typeface="+mn-lt"/>
                        </a:rPr>
                        <a:t>3</a:t>
                      </a:r>
                    </a:p>
                  </a:txBody>
                  <a:tcPr marL="91433" marR="91433" marT="45648" marB="45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96081">
                <a:tc>
                  <a:txBody>
                    <a:bodyPr/>
                    <a:lstStyle/>
                    <a:p>
                      <a:pPr algn="ctr"/>
                      <a:r>
                        <a:rPr lang="en-US" sz="2200" b="1" i="1" dirty="0">
                          <a:solidFill>
                            <a:schemeClr val="tx1"/>
                          </a:solidFill>
                          <a:latin typeface="+mn-lt"/>
                        </a:rPr>
                        <a:t>P(x)</a:t>
                      </a:r>
                    </a:p>
                  </a:txBody>
                  <a:tcPr marL="91433" marR="91433" marT="45648" marB="456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latin typeface="+mn-lt"/>
                        </a:rPr>
                        <a:t>0.016</a:t>
                      </a:r>
                    </a:p>
                  </a:txBody>
                  <a:tcPr marL="91433" marR="91433" marT="45648" marB="45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mn-lt"/>
                        </a:rPr>
                        <a:t>0.141</a:t>
                      </a:r>
                    </a:p>
                  </a:txBody>
                  <a:tcPr marL="91433" marR="91433" marT="45648" marB="45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mn-lt"/>
                        </a:rPr>
                        <a:t>0.422</a:t>
                      </a:r>
                    </a:p>
                  </a:txBody>
                  <a:tcPr marL="91433" marR="91433" marT="45648" marB="45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mn-lt"/>
                        </a:rPr>
                        <a:t>0.422</a:t>
                      </a:r>
                    </a:p>
                  </a:txBody>
                  <a:tcPr marL="91433" marR="91433" marT="45648" marB="45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6" name="Picture 5" descr="Use binomial probability formula to find probabilit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167" y="5562600"/>
            <a:ext cx="5958031" cy="697221"/>
          </a:xfrm>
          <a:prstGeom prst="rect">
            <a:avLst/>
          </a:prstGeom>
        </p:spPr>
      </p:pic>
    </p:spTree>
    <p:extLst>
      <p:ext uri="{BB962C8B-B14F-4D97-AF65-F5344CB8AC3E}">
        <p14:creationId xmlns:p14="http://schemas.microsoft.com/office/powerpoint/2010/main" val="51146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26"/>
            <a:ext cx="8229600" cy="1097280"/>
          </a:xfrm>
        </p:spPr>
        <p:txBody>
          <a:bodyPr/>
          <a:lstStyle/>
          <a:p>
            <a:r>
              <a:rPr lang="en-US" sz="3600" dirty="0">
                <a:latin typeface="+mj-lt"/>
              </a:rPr>
              <a:t>Example: Constructing a Binomial Distribution </a:t>
            </a:r>
            <a:r>
              <a:rPr lang="en-US" sz="2000" b="0" dirty="0">
                <a:latin typeface="+mj-lt"/>
              </a:rPr>
              <a:t>(1 of 3)</a:t>
            </a:r>
            <a:endParaRPr lang="en-IN" sz="2000" b="0" dirty="0">
              <a:latin typeface="+mj-lt"/>
            </a:endParaRPr>
          </a:p>
        </p:txBody>
      </p:sp>
      <p:sp>
        <p:nvSpPr>
          <p:cNvPr id="3" name="Content Placeholder 2"/>
          <p:cNvSpPr>
            <a:spLocks noGrp="1"/>
          </p:cNvSpPr>
          <p:nvPr>
            <p:ph idx="1"/>
          </p:nvPr>
        </p:nvSpPr>
        <p:spPr>
          <a:xfrm>
            <a:off x="457200" y="1600200"/>
            <a:ext cx="8229600" cy="2209800"/>
          </a:xfrm>
        </p:spPr>
        <p:txBody>
          <a:bodyPr/>
          <a:lstStyle/>
          <a:p>
            <a:pPr marL="0" indent="0">
              <a:buNone/>
            </a:pPr>
            <a:r>
              <a:rPr lang="en-US" altLang="en-US" sz="2400" dirty="0"/>
              <a:t>In a survey, U.S. adults were asked to give reasons why they liked texting on their cellular phones. Seven adults who participated in the survey are randomly selected and asked whether they like texting because it is quicker than Calling. Create a binomial probability distribution for the number of adults who respond yes.</a:t>
            </a:r>
            <a:endParaRPr lang="en-IN" sz="2400" dirty="0"/>
          </a:p>
        </p:txBody>
      </p:sp>
      <p:pic>
        <p:nvPicPr>
          <p:cNvPr id="5" name="Picture 3" descr="A bar graph of why we like texting lists the following: convenient for basic information, 79%; works where talking won’t do, 75%; quicker than calling, 56%; easier when facing arguments, 37%; dislike phone conversations, 27%; great for flirting,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8261" y="3886200"/>
            <a:ext cx="3118539" cy="2510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1466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26"/>
            <a:ext cx="8229600" cy="1097280"/>
          </a:xfrm>
        </p:spPr>
        <p:txBody>
          <a:bodyPr/>
          <a:lstStyle/>
          <a:p>
            <a:r>
              <a:rPr lang="en-US" altLang="en-US" sz="3600" dirty="0">
                <a:latin typeface="+mj-lt"/>
              </a:rPr>
              <a:t>Chapter Outline</a:t>
            </a:r>
            <a:endParaRPr lang="en-IN" sz="3600" dirty="0">
              <a:latin typeface="+mj-lt"/>
            </a:endParaRPr>
          </a:p>
        </p:txBody>
      </p:sp>
      <p:sp>
        <p:nvSpPr>
          <p:cNvPr id="3" name="Content Placeholder 2"/>
          <p:cNvSpPr>
            <a:spLocks noGrp="1"/>
          </p:cNvSpPr>
          <p:nvPr>
            <p:ph idx="1"/>
          </p:nvPr>
        </p:nvSpPr>
        <p:spPr/>
        <p:txBody>
          <a:bodyPr/>
          <a:lstStyle/>
          <a:p>
            <a:pPr marL="255600" indent="-255600">
              <a:buNone/>
            </a:pPr>
            <a:r>
              <a:rPr lang="en-US" altLang="en-US" sz="2600" dirty="0">
                <a:solidFill>
                  <a:srgbClr val="007FA3"/>
                </a:solidFill>
              </a:rPr>
              <a:t>4.1</a:t>
            </a:r>
            <a:r>
              <a:rPr lang="en-US" altLang="en-US" sz="2600" dirty="0"/>
              <a:t> Probability Distributions</a:t>
            </a:r>
          </a:p>
          <a:p>
            <a:pPr marL="255600" indent="-255600">
              <a:buNone/>
            </a:pPr>
            <a:r>
              <a:rPr lang="en-US" altLang="en-US" sz="2600" dirty="0">
                <a:solidFill>
                  <a:srgbClr val="007FA3"/>
                </a:solidFill>
              </a:rPr>
              <a:t>4.2</a:t>
            </a:r>
            <a:r>
              <a:rPr lang="en-US" altLang="en-US" sz="2600" dirty="0"/>
              <a:t> Binomial Distributions</a:t>
            </a:r>
          </a:p>
          <a:p>
            <a:pPr marL="255600" indent="-255600">
              <a:buNone/>
            </a:pPr>
            <a:r>
              <a:rPr lang="en-US" altLang="en-US" sz="2600" dirty="0">
                <a:solidFill>
                  <a:srgbClr val="007FA3"/>
                </a:solidFill>
              </a:rPr>
              <a:t>4.3</a:t>
            </a:r>
            <a:r>
              <a:rPr lang="en-US" altLang="en-US" sz="2600" dirty="0"/>
              <a:t> More Discrete Probability Distributions</a:t>
            </a:r>
          </a:p>
        </p:txBody>
      </p:sp>
    </p:spTree>
    <p:extLst>
      <p:ext uri="{BB962C8B-B14F-4D97-AF65-F5344CB8AC3E}">
        <p14:creationId xmlns:p14="http://schemas.microsoft.com/office/powerpoint/2010/main" val="447274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34226"/>
            <a:ext cx="8229600" cy="1097280"/>
          </a:xfrm>
        </p:spPr>
        <p:txBody>
          <a:bodyPr/>
          <a:lstStyle/>
          <a:p>
            <a:r>
              <a:rPr lang="en-US" sz="3600" dirty="0">
                <a:latin typeface="+mj-lt"/>
              </a:rPr>
              <a:t>Example: Constructing a Binomial Distribution </a:t>
            </a:r>
            <a:r>
              <a:rPr lang="en-US" sz="2000" b="0" dirty="0">
                <a:latin typeface="+mj-lt"/>
              </a:rPr>
              <a:t>(2 of 3)</a:t>
            </a:r>
            <a:endParaRPr lang="en-IN" sz="2000" b="0" dirty="0">
              <a:latin typeface="+mj-lt"/>
            </a:endParaRPr>
          </a:p>
        </p:txBody>
      </p:sp>
      <p:sp>
        <p:nvSpPr>
          <p:cNvPr id="3" name="Content Placeholder 2"/>
          <p:cNvSpPr>
            <a:spLocks noGrp="1"/>
          </p:cNvSpPr>
          <p:nvPr>
            <p:ph idx="1"/>
          </p:nvPr>
        </p:nvSpPr>
        <p:spPr>
          <a:xfrm>
            <a:off x="457200" y="1600200"/>
            <a:ext cx="8229600" cy="4800600"/>
          </a:xfrm>
        </p:spPr>
        <p:txBody>
          <a:bodyPr/>
          <a:lstStyle/>
          <a:p>
            <a:pPr marL="0" indent="0">
              <a:buNone/>
            </a:pPr>
            <a:r>
              <a:rPr lang="en-US" altLang="en-US" sz="2800" b="1" dirty="0"/>
              <a:t>Solution</a:t>
            </a:r>
          </a:p>
          <a:p>
            <a:pPr>
              <a:spcBef>
                <a:spcPts val="600"/>
              </a:spcBef>
            </a:pPr>
            <a:r>
              <a:rPr lang="en-US" altLang="en-US" sz="2400" dirty="0"/>
              <a:t>56% of adults like texting because it is quicker than calling.</a:t>
            </a:r>
          </a:p>
          <a:p>
            <a:pPr>
              <a:spcBef>
                <a:spcPts val="600"/>
              </a:spcBef>
            </a:pPr>
            <a:r>
              <a:rPr lang="en-US" altLang="en-US" sz="2400" i="1" dirty="0"/>
              <a:t>n</a:t>
            </a:r>
            <a:r>
              <a:rPr lang="en-US" altLang="en-US" sz="2400" dirty="0"/>
              <a:t> = 7,  </a:t>
            </a:r>
            <a:r>
              <a:rPr lang="en-US" altLang="en-US" sz="2400" i="1" dirty="0"/>
              <a:t>p</a:t>
            </a:r>
            <a:r>
              <a:rPr lang="en-US" altLang="en-US" sz="2400" dirty="0"/>
              <a:t> = 0.56, </a:t>
            </a:r>
            <a:r>
              <a:rPr lang="en-US" altLang="en-US" sz="2400" i="1" dirty="0"/>
              <a:t> q </a:t>
            </a:r>
            <a:r>
              <a:rPr lang="en-US" altLang="en-US" sz="2400" dirty="0"/>
              <a:t>= 0.44,  </a:t>
            </a:r>
            <a:r>
              <a:rPr lang="en-US" altLang="en-US" sz="2400" i="1" dirty="0"/>
              <a:t>x</a:t>
            </a:r>
            <a:r>
              <a:rPr lang="en-US" altLang="en-US" sz="2400" dirty="0"/>
              <a:t> = 0, 1, 2, 3, 4, 5, 6, 7</a:t>
            </a:r>
          </a:p>
          <a:p>
            <a:pPr marL="0" indent="288925">
              <a:spcBef>
                <a:spcPts val="600"/>
              </a:spcBef>
              <a:buNone/>
            </a:pPr>
            <a:r>
              <a:rPr lang="en-US" altLang="en-US" sz="2200" i="1" dirty="0"/>
              <a:t>P</a:t>
            </a:r>
            <a:r>
              <a:rPr lang="en-US" altLang="en-US" sz="2200" dirty="0"/>
              <a:t>(</a:t>
            </a:r>
            <a:r>
              <a:rPr lang="en-US" altLang="en-US" sz="2200" i="1" dirty="0"/>
              <a:t>x</a:t>
            </a:r>
            <a:r>
              <a:rPr lang="en-US" altLang="en-US" sz="2200" dirty="0"/>
              <a:t> = 0) = </a:t>
            </a:r>
            <a:r>
              <a:rPr lang="en-US" altLang="en-US" sz="2200" baseline="-25000" dirty="0"/>
              <a:t>7</a:t>
            </a:r>
            <a:r>
              <a:rPr lang="en-US" altLang="en-US" sz="2200" dirty="0"/>
              <a:t>C</a:t>
            </a:r>
            <a:r>
              <a:rPr lang="en-US" altLang="en-US" sz="2200" baseline="-25000" dirty="0"/>
              <a:t>0</a:t>
            </a:r>
            <a:r>
              <a:rPr lang="en-US" altLang="en-US" sz="2200" dirty="0"/>
              <a:t>(0.56)</a:t>
            </a:r>
            <a:r>
              <a:rPr lang="en-US" altLang="en-US" sz="2200" baseline="30000" dirty="0"/>
              <a:t>0</a:t>
            </a:r>
            <a:r>
              <a:rPr lang="en-US" altLang="en-US" sz="2200" dirty="0"/>
              <a:t>(0.44)</a:t>
            </a:r>
            <a:r>
              <a:rPr lang="en-US" altLang="en-US" sz="2200" baseline="30000" dirty="0"/>
              <a:t>7</a:t>
            </a:r>
            <a:r>
              <a:rPr lang="en-US" altLang="en-US" sz="2200" dirty="0"/>
              <a:t> = 1(0.56)</a:t>
            </a:r>
            <a:r>
              <a:rPr lang="en-US" altLang="en-US" sz="2200" baseline="30000" dirty="0"/>
              <a:t>0</a:t>
            </a:r>
            <a:r>
              <a:rPr lang="en-US" altLang="en-US" sz="2200" dirty="0"/>
              <a:t>(0.44)</a:t>
            </a:r>
            <a:r>
              <a:rPr lang="en-US" altLang="en-US" sz="2200" baseline="30000" dirty="0"/>
              <a:t>7</a:t>
            </a:r>
            <a:r>
              <a:rPr lang="en-US" altLang="en-US" sz="2200" dirty="0"/>
              <a:t> ≈ 0.0032 </a:t>
            </a:r>
          </a:p>
          <a:p>
            <a:pPr marL="0" indent="288925">
              <a:spcBef>
                <a:spcPts val="600"/>
              </a:spcBef>
              <a:spcAft>
                <a:spcPts val="600"/>
              </a:spcAft>
              <a:buClr>
                <a:schemeClr val="accent1"/>
              </a:buClr>
              <a:buNone/>
            </a:pPr>
            <a:r>
              <a:rPr lang="en-US" altLang="en-US" sz="2200" i="1" dirty="0"/>
              <a:t>P</a:t>
            </a:r>
            <a:r>
              <a:rPr lang="en-US" altLang="en-US" sz="2200" dirty="0"/>
              <a:t>(</a:t>
            </a:r>
            <a:r>
              <a:rPr lang="en-US" altLang="en-US" sz="2200" i="1" dirty="0"/>
              <a:t>x</a:t>
            </a:r>
            <a:r>
              <a:rPr lang="en-US" altLang="en-US" sz="2200" dirty="0"/>
              <a:t> = 1) = </a:t>
            </a:r>
            <a:r>
              <a:rPr lang="en-US" altLang="en-US" sz="2200" baseline="-25000" dirty="0"/>
              <a:t>7</a:t>
            </a:r>
            <a:r>
              <a:rPr lang="en-US" altLang="en-US" sz="2200" dirty="0"/>
              <a:t>C</a:t>
            </a:r>
            <a:r>
              <a:rPr lang="en-US" altLang="en-US" sz="2200" baseline="-25000" dirty="0"/>
              <a:t>1</a:t>
            </a:r>
            <a:r>
              <a:rPr lang="en-US" altLang="en-US" sz="2200" dirty="0"/>
              <a:t>(0.56)</a:t>
            </a:r>
            <a:r>
              <a:rPr lang="en-US" altLang="en-US" sz="2200" baseline="30000" dirty="0"/>
              <a:t>1</a:t>
            </a:r>
            <a:r>
              <a:rPr lang="en-US" altLang="en-US" sz="2200" dirty="0"/>
              <a:t>(0.44)</a:t>
            </a:r>
            <a:r>
              <a:rPr lang="en-US" altLang="en-US" sz="2200" baseline="30000" dirty="0"/>
              <a:t>6</a:t>
            </a:r>
            <a:r>
              <a:rPr lang="en-US" altLang="en-US" sz="2200" dirty="0"/>
              <a:t> = 7(0.56)</a:t>
            </a:r>
            <a:r>
              <a:rPr lang="en-US" altLang="en-US" sz="2200" baseline="30000" dirty="0"/>
              <a:t>1</a:t>
            </a:r>
            <a:r>
              <a:rPr lang="en-US" altLang="en-US" sz="2200" dirty="0"/>
              <a:t>(0.44)</a:t>
            </a:r>
            <a:r>
              <a:rPr lang="en-US" altLang="en-US" sz="2200" baseline="30000" dirty="0"/>
              <a:t>6</a:t>
            </a:r>
            <a:r>
              <a:rPr lang="en-US" altLang="en-US" sz="2200" dirty="0"/>
              <a:t> ≈ 0.0284</a:t>
            </a:r>
          </a:p>
          <a:p>
            <a:pPr marL="0" indent="288925">
              <a:spcBef>
                <a:spcPts val="200"/>
              </a:spcBef>
              <a:spcAft>
                <a:spcPts val="600"/>
              </a:spcAft>
              <a:buClr>
                <a:schemeClr val="accent1"/>
              </a:buClr>
              <a:buNone/>
            </a:pPr>
            <a:r>
              <a:rPr lang="en-US" altLang="en-US" sz="2200" i="1" dirty="0"/>
              <a:t>P</a:t>
            </a:r>
            <a:r>
              <a:rPr lang="en-US" altLang="en-US" sz="2200" dirty="0"/>
              <a:t>(</a:t>
            </a:r>
            <a:r>
              <a:rPr lang="en-US" altLang="en-US" sz="2200" i="1" dirty="0"/>
              <a:t>x</a:t>
            </a:r>
            <a:r>
              <a:rPr lang="en-US" altLang="en-US" sz="2200" dirty="0"/>
              <a:t> = 2) = </a:t>
            </a:r>
            <a:r>
              <a:rPr lang="en-US" altLang="en-US" sz="2200" baseline="-25000" dirty="0"/>
              <a:t>7</a:t>
            </a:r>
            <a:r>
              <a:rPr lang="en-US" altLang="en-US" sz="2200" dirty="0"/>
              <a:t>C</a:t>
            </a:r>
            <a:r>
              <a:rPr lang="en-US" altLang="en-US" sz="2200" baseline="-25000" dirty="0"/>
              <a:t>2</a:t>
            </a:r>
            <a:r>
              <a:rPr lang="en-US" altLang="en-US" sz="2200" dirty="0"/>
              <a:t>(0.56)</a:t>
            </a:r>
            <a:r>
              <a:rPr lang="en-US" altLang="en-US" sz="2200" baseline="30000" dirty="0"/>
              <a:t>2</a:t>
            </a:r>
            <a:r>
              <a:rPr lang="en-US" altLang="en-US" sz="2200" dirty="0"/>
              <a:t>(0.44)</a:t>
            </a:r>
            <a:r>
              <a:rPr lang="en-US" altLang="en-US" sz="2200" baseline="30000" dirty="0"/>
              <a:t>5</a:t>
            </a:r>
            <a:r>
              <a:rPr lang="en-US" altLang="en-US" sz="2200" dirty="0"/>
              <a:t> = 21(0.56)</a:t>
            </a:r>
            <a:r>
              <a:rPr lang="en-US" altLang="en-US" sz="2200" baseline="30000" dirty="0"/>
              <a:t>2</a:t>
            </a:r>
            <a:r>
              <a:rPr lang="en-US" altLang="en-US" sz="2200" dirty="0"/>
              <a:t>(0.44)</a:t>
            </a:r>
            <a:r>
              <a:rPr lang="en-US" altLang="en-US" sz="2200" baseline="30000" dirty="0"/>
              <a:t>5</a:t>
            </a:r>
            <a:r>
              <a:rPr lang="en-US" altLang="en-US" sz="2200" dirty="0"/>
              <a:t> ≈ 0.1086</a:t>
            </a:r>
          </a:p>
          <a:p>
            <a:pPr marL="0" indent="288925">
              <a:spcBef>
                <a:spcPts val="200"/>
              </a:spcBef>
              <a:spcAft>
                <a:spcPts val="600"/>
              </a:spcAft>
              <a:buClr>
                <a:schemeClr val="accent1"/>
              </a:buClr>
              <a:buNone/>
            </a:pPr>
            <a:r>
              <a:rPr lang="en-US" altLang="en-US" sz="2200" i="1" dirty="0"/>
              <a:t>P</a:t>
            </a:r>
            <a:r>
              <a:rPr lang="en-US" altLang="en-US" sz="2200" dirty="0"/>
              <a:t>(</a:t>
            </a:r>
            <a:r>
              <a:rPr lang="en-US" altLang="en-US" sz="2200" i="1" dirty="0"/>
              <a:t>x</a:t>
            </a:r>
            <a:r>
              <a:rPr lang="en-US" altLang="en-US" sz="2200" dirty="0"/>
              <a:t> = 3) = </a:t>
            </a:r>
            <a:r>
              <a:rPr lang="en-US" altLang="en-US" sz="2200" baseline="-25000" dirty="0"/>
              <a:t>7</a:t>
            </a:r>
            <a:r>
              <a:rPr lang="en-US" altLang="en-US" sz="2200" dirty="0"/>
              <a:t>C</a:t>
            </a:r>
            <a:r>
              <a:rPr lang="en-US" altLang="en-US" sz="2200" baseline="-25000" dirty="0"/>
              <a:t>3</a:t>
            </a:r>
            <a:r>
              <a:rPr lang="en-US" altLang="en-US" sz="2200" dirty="0"/>
              <a:t>(0.56)</a:t>
            </a:r>
            <a:r>
              <a:rPr lang="en-US" altLang="en-US" sz="2200" baseline="30000" dirty="0"/>
              <a:t>3</a:t>
            </a:r>
            <a:r>
              <a:rPr lang="en-US" altLang="en-US" sz="2200" dirty="0"/>
              <a:t>(0.44)</a:t>
            </a:r>
            <a:r>
              <a:rPr lang="en-US" altLang="en-US" sz="2200" baseline="30000" dirty="0"/>
              <a:t>4</a:t>
            </a:r>
            <a:r>
              <a:rPr lang="en-US" altLang="en-US" sz="2200" dirty="0"/>
              <a:t> = 35(0.56)</a:t>
            </a:r>
            <a:r>
              <a:rPr lang="en-US" altLang="en-US" sz="2200" baseline="30000" dirty="0"/>
              <a:t>3</a:t>
            </a:r>
            <a:r>
              <a:rPr lang="en-US" altLang="en-US" sz="2200" dirty="0"/>
              <a:t>(0.44)</a:t>
            </a:r>
            <a:r>
              <a:rPr lang="en-US" altLang="en-US" sz="2200" baseline="30000" dirty="0"/>
              <a:t>4</a:t>
            </a:r>
            <a:r>
              <a:rPr lang="en-US" altLang="en-US" sz="2200" dirty="0"/>
              <a:t> ≈ 0.2304</a:t>
            </a:r>
          </a:p>
          <a:p>
            <a:pPr marL="0" indent="288925">
              <a:spcBef>
                <a:spcPts val="200"/>
              </a:spcBef>
              <a:spcAft>
                <a:spcPts val="600"/>
              </a:spcAft>
              <a:buClr>
                <a:schemeClr val="accent1"/>
              </a:buClr>
              <a:buNone/>
            </a:pPr>
            <a:r>
              <a:rPr lang="en-US" altLang="en-US" sz="2200" i="1" dirty="0"/>
              <a:t>P</a:t>
            </a:r>
            <a:r>
              <a:rPr lang="en-US" altLang="en-US" sz="2200" dirty="0"/>
              <a:t>(</a:t>
            </a:r>
            <a:r>
              <a:rPr lang="en-US" altLang="en-US" sz="2200" i="1" dirty="0"/>
              <a:t>x</a:t>
            </a:r>
            <a:r>
              <a:rPr lang="en-US" altLang="en-US" sz="2200" dirty="0"/>
              <a:t> = 4) = </a:t>
            </a:r>
            <a:r>
              <a:rPr lang="en-US" altLang="en-US" sz="2200" baseline="-25000" dirty="0"/>
              <a:t>7</a:t>
            </a:r>
            <a:r>
              <a:rPr lang="en-US" altLang="en-US" sz="2200" dirty="0"/>
              <a:t>C</a:t>
            </a:r>
            <a:r>
              <a:rPr lang="en-US" altLang="en-US" sz="2200" baseline="-25000" dirty="0"/>
              <a:t>4</a:t>
            </a:r>
            <a:r>
              <a:rPr lang="en-US" altLang="en-US" sz="2200" dirty="0"/>
              <a:t>(0.56)</a:t>
            </a:r>
            <a:r>
              <a:rPr lang="en-US" altLang="en-US" sz="2200" baseline="30000" dirty="0"/>
              <a:t>4</a:t>
            </a:r>
            <a:r>
              <a:rPr lang="en-US" altLang="en-US" sz="2200" dirty="0"/>
              <a:t>(0.44)</a:t>
            </a:r>
            <a:r>
              <a:rPr lang="en-US" altLang="en-US" sz="2200" baseline="30000" dirty="0"/>
              <a:t>3</a:t>
            </a:r>
            <a:r>
              <a:rPr lang="en-US" altLang="en-US" sz="2200" dirty="0"/>
              <a:t> = 35(0.56)</a:t>
            </a:r>
            <a:r>
              <a:rPr lang="en-US" altLang="en-US" sz="2200" baseline="30000" dirty="0"/>
              <a:t>4</a:t>
            </a:r>
            <a:r>
              <a:rPr lang="en-US" altLang="en-US" sz="2200" dirty="0"/>
              <a:t>(0.44)</a:t>
            </a:r>
            <a:r>
              <a:rPr lang="en-US" altLang="en-US" sz="2200" baseline="30000" dirty="0"/>
              <a:t>3</a:t>
            </a:r>
            <a:r>
              <a:rPr lang="en-US" altLang="en-US" sz="2200" dirty="0"/>
              <a:t> ≈ 0.2932</a:t>
            </a:r>
          </a:p>
          <a:p>
            <a:pPr marL="0" indent="288925">
              <a:spcBef>
                <a:spcPts val="200"/>
              </a:spcBef>
              <a:spcAft>
                <a:spcPts val="600"/>
              </a:spcAft>
              <a:buClr>
                <a:schemeClr val="accent1"/>
              </a:buClr>
              <a:buNone/>
            </a:pPr>
            <a:r>
              <a:rPr lang="en-US" altLang="en-US" sz="2200" i="1" dirty="0"/>
              <a:t>P</a:t>
            </a:r>
            <a:r>
              <a:rPr lang="en-US" altLang="en-US" sz="2200" dirty="0"/>
              <a:t>(</a:t>
            </a:r>
            <a:r>
              <a:rPr lang="en-US" altLang="en-US" sz="2200" i="1" dirty="0"/>
              <a:t>x</a:t>
            </a:r>
            <a:r>
              <a:rPr lang="en-US" altLang="en-US" sz="2200" dirty="0"/>
              <a:t> = 5) = </a:t>
            </a:r>
            <a:r>
              <a:rPr lang="en-US" altLang="en-US" sz="2200" baseline="-25000" dirty="0"/>
              <a:t>7</a:t>
            </a:r>
            <a:r>
              <a:rPr lang="en-US" altLang="en-US" sz="2200" dirty="0"/>
              <a:t>C</a:t>
            </a:r>
            <a:r>
              <a:rPr lang="en-US" altLang="en-US" sz="2200" baseline="-25000" dirty="0"/>
              <a:t>5</a:t>
            </a:r>
            <a:r>
              <a:rPr lang="en-US" altLang="en-US" sz="2200" dirty="0"/>
              <a:t>(0.56)</a:t>
            </a:r>
            <a:r>
              <a:rPr lang="en-US" altLang="en-US" sz="2200" baseline="30000" dirty="0"/>
              <a:t>5</a:t>
            </a:r>
            <a:r>
              <a:rPr lang="en-US" altLang="en-US" sz="2200" dirty="0"/>
              <a:t>(0.44)</a:t>
            </a:r>
            <a:r>
              <a:rPr lang="en-US" altLang="en-US" sz="2200" baseline="30000" dirty="0"/>
              <a:t>2</a:t>
            </a:r>
            <a:r>
              <a:rPr lang="en-US" altLang="en-US" sz="2200" dirty="0"/>
              <a:t> = 21(0.56)</a:t>
            </a:r>
            <a:r>
              <a:rPr lang="en-US" altLang="en-US" sz="2200" baseline="30000" dirty="0"/>
              <a:t>5</a:t>
            </a:r>
            <a:r>
              <a:rPr lang="en-US" altLang="en-US" sz="2200" dirty="0"/>
              <a:t>(0.44)</a:t>
            </a:r>
            <a:r>
              <a:rPr lang="en-US" altLang="en-US" sz="2200" baseline="30000" dirty="0"/>
              <a:t>2</a:t>
            </a:r>
            <a:r>
              <a:rPr lang="en-US" altLang="en-US" sz="2200" dirty="0"/>
              <a:t> ≈ 0.2239</a:t>
            </a:r>
          </a:p>
          <a:p>
            <a:pPr marL="0" indent="288925">
              <a:spcBef>
                <a:spcPts val="200"/>
              </a:spcBef>
              <a:spcAft>
                <a:spcPts val="600"/>
              </a:spcAft>
              <a:buClr>
                <a:schemeClr val="accent1"/>
              </a:buClr>
              <a:buNone/>
            </a:pPr>
            <a:r>
              <a:rPr lang="en-US" altLang="en-US" sz="2200" i="1" dirty="0"/>
              <a:t>P</a:t>
            </a:r>
            <a:r>
              <a:rPr lang="en-US" altLang="en-US" sz="2200" dirty="0"/>
              <a:t>(</a:t>
            </a:r>
            <a:r>
              <a:rPr lang="en-US" altLang="en-US" sz="2200" i="1" dirty="0"/>
              <a:t>x</a:t>
            </a:r>
            <a:r>
              <a:rPr lang="en-US" altLang="en-US" sz="2200" dirty="0"/>
              <a:t> = 6) = </a:t>
            </a:r>
            <a:r>
              <a:rPr lang="en-US" altLang="en-US" sz="2200" baseline="-25000" dirty="0"/>
              <a:t>7</a:t>
            </a:r>
            <a:r>
              <a:rPr lang="en-US" altLang="en-US" sz="2200" dirty="0"/>
              <a:t>C</a:t>
            </a:r>
            <a:r>
              <a:rPr lang="en-US" altLang="en-US" sz="2200" baseline="-25000" dirty="0"/>
              <a:t>6</a:t>
            </a:r>
            <a:r>
              <a:rPr lang="en-US" altLang="en-US" sz="2200" dirty="0"/>
              <a:t>(0.56)</a:t>
            </a:r>
            <a:r>
              <a:rPr lang="en-US" altLang="en-US" sz="2200" baseline="30000" dirty="0"/>
              <a:t>6</a:t>
            </a:r>
            <a:r>
              <a:rPr lang="en-US" altLang="en-US" sz="2200" dirty="0"/>
              <a:t>(0.44)</a:t>
            </a:r>
            <a:r>
              <a:rPr lang="en-US" altLang="en-US" sz="2200" baseline="30000" dirty="0"/>
              <a:t>1</a:t>
            </a:r>
            <a:r>
              <a:rPr lang="en-US" altLang="en-US" sz="2200" dirty="0"/>
              <a:t> = 7(0.56)</a:t>
            </a:r>
            <a:r>
              <a:rPr lang="en-US" altLang="en-US" sz="2200" baseline="30000" dirty="0"/>
              <a:t>6</a:t>
            </a:r>
            <a:r>
              <a:rPr lang="en-US" altLang="en-US" sz="2200" dirty="0"/>
              <a:t>(0.44)</a:t>
            </a:r>
            <a:r>
              <a:rPr lang="en-US" altLang="en-US" sz="2200" baseline="30000" dirty="0"/>
              <a:t>1</a:t>
            </a:r>
            <a:r>
              <a:rPr lang="en-US" altLang="en-US" sz="2200" dirty="0"/>
              <a:t> ≈ 0.0950</a:t>
            </a:r>
          </a:p>
          <a:p>
            <a:pPr marL="0" indent="288925">
              <a:spcBef>
                <a:spcPts val="200"/>
              </a:spcBef>
              <a:spcAft>
                <a:spcPts val="600"/>
              </a:spcAft>
              <a:buClr>
                <a:schemeClr val="accent1"/>
              </a:buClr>
              <a:buNone/>
            </a:pPr>
            <a:r>
              <a:rPr lang="en-US" altLang="en-US" sz="2200" i="1" dirty="0"/>
              <a:t>P</a:t>
            </a:r>
            <a:r>
              <a:rPr lang="en-US" altLang="en-US" sz="2200" dirty="0"/>
              <a:t>(</a:t>
            </a:r>
            <a:r>
              <a:rPr lang="en-US" altLang="en-US" sz="2200" i="1" dirty="0"/>
              <a:t>x</a:t>
            </a:r>
            <a:r>
              <a:rPr lang="en-US" altLang="en-US" sz="2200" dirty="0"/>
              <a:t> = 7) = </a:t>
            </a:r>
            <a:r>
              <a:rPr lang="en-US" altLang="en-US" sz="2200" baseline="-25000" dirty="0"/>
              <a:t>7</a:t>
            </a:r>
            <a:r>
              <a:rPr lang="en-US" altLang="en-US" sz="2200" dirty="0"/>
              <a:t>C</a:t>
            </a:r>
            <a:r>
              <a:rPr lang="en-US" altLang="en-US" sz="2200" baseline="-25000" dirty="0"/>
              <a:t>7</a:t>
            </a:r>
            <a:r>
              <a:rPr lang="en-US" altLang="en-US" sz="2200" dirty="0"/>
              <a:t>(0.56)</a:t>
            </a:r>
            <a:r>
              <a:rPr lang="en-US" altLang="en-US" sz="2200" baseline="30000" dirty="0"/>
              <a:t>7</a:t>
            </a:r>
            <a:r>
              <a:rPr lang="en-US" altLang="en-US" sz="2200" dirty="0"/>
              <a:t>(0.44)</a:t>
            </a:r>
            <a:r>
              <a:rPr lang="en-US" altLang="en-US" sz="2200" baseline="30000" dirty="0"/>
              <a:t>0</a:t>
            </a:r>
            <a:r>
              <a:rPr lang="en-US" altLang="en-US" sz="2200" dirty="0"/>
              <a:t> = 1(0.56)</a:t>
            </a:r>
            <a:r>
              <a:rPr lang="en-US" altLang="en-US" sz="2200" baseline="30000" dirty="0"/>
              <a:t>7</a:t>
            </a:r>
            <a:r>
              <a:rPr lang="en-US" altLang="en-US" sz="2200" dirty="0"/>
              <a:t>(0.44)</a:t>
            </a:r>
            <a:r>
              <a:rPr lang="en-US" altLang="en-US" sz="2200" baseline="30000" dirty="0"/>
              <a:t>0</a:t>
            </a:r>
            <a:r>
              <a:rPr lang="en-US" altLang="en-US" sz="2200" dirty="0"/>
              <a:t> ≈ 0.0173</a:t>
            </a:r>
            <a:endParaRPr lang="en-IN" sz="2400" dirty="0"/>
          </a:p>
        </p:txBody>
      </p:sp>
    </p:spTree>
    <p:extLst>
      <p:ext uri="{BB962C8B-B14F-4D97-AF65-F5344CB8AC3E}">
        <p14:creationId xmlns:p14="http://schemas.microsoft.com/office/powerpoint/2010/main" val="511466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41286604"/>
              </p:ext>
            </p:extLst>
          </p:nvPr>
        </p:nvGraphicFramePr>
        <p:xfrm>
          <a:off x="493412" y="1752600"/>
          <a:ext cx="2179638" cy="3840480"/>
        </p:xfrm>
        <a:graphic>
          <a:graphicData uri="http://schemas.openxmlformats.org/drawingml/2006/table">
            <a:tbl>
              <a:tblPr firstRow="1" bandRow="1"/>
              <a:tblGrid>
                <a:gridCol w="752475">
                  <a:extLst>
                    <a:ext uri="{9D8B030D-6E8A-4147-A177-3AD203B41FA5}">
                      <a16:colId xmlns:a16="http://schemas.microsoft.com/office/drawing/2014/main" val="20000"/>
                    </a:ext>
                  </a:extLst>
                </a:gridCol>
                <a:gridCol w="1427163">
                  <a:extLst>
                    <a:ext uri="{9D8B030D-6E8A-4147-A177-3AD203B41FA5}">
                      <a16:colId xmlns:a16="http://schemas.microsoft.com/office/drawing/2014/main" val="20001"/>
                    </a:ext>
                  </a:extLst>
                </a:gridCol>
              </a:tblGrid>
              <a:tr h="371475">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1" u="none" strike="noStrike" cap="none" normalizeH="0" baseline="0" dirty="0">
                          <a:ln>
                            <a:noFill/>
                          </a:ln>
                          <a:solidFill>
                            <a:schemeClr val="tx1"/>
                          </a:solidFill>
                          <a:effectLst/>
                          <a:latin typeface="+mn-lt"/>
                          <a:cs typeface="Arial"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1" u="none" strike="noStrike" cap="none" normalizeH="0" baseline="0" dirty="0">
                          <a:ln>
                            <a:noFill/>
                          </a:ln>
                          <a:solidFill>
                            <a:schemeClr val="tx1"/>
                          </a:solidFill>
                          <a:effectLst/>
                          <a:latin typeface="+mn-lt"/>
                          <a:cs typeface="Arial" pitchFamily="34" charset="0"/>
                        </a:rPr>
                        <a:t>P(x)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71475">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mn-lt"/>
                          <a:cs typeface="Arial"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mn-lt"/>
                          <a:cs typeface="Arial" pitchFamily="34" charset="0"/>
                        </a:rPr>
                        <a:t>0.0032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71475">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mn-lt"/>
                          <a:cs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mn-lt"/>
                          <a:cs typeface="Arial" pitchFamily="34" charset="0"/>
                        </a:rPr>
                        <a:t>0.0284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371475">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mn-lt"/>
                          <a:cs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mn-lt"/>
                          <a:cs typeface="Arial" pitchFamily="34" charset="0"/>
                        </a:rPr>
                        <a:t>0.1086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71475">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mn-lt"/>
                          <a:cs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mn-lt"/>
                          <a:cs typeface="Arial" pitchFamily="34" charset="0"/>
                        </a:rPr>
                        <a:t>0.2304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371475">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mn-lt"/>
                          <a:cs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mn-lt"/>
                          <a:cs typeface="Arial" pitchFamily="34" charset="0"/>
                        </a:rPr>
                        <a:t>0.2932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371475">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mn-lt"/>
                          <a:cs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mn-lt"/>
                          <a:cs typeface="Arial" pitchFamily="34" charset="0"/>
                        </a:rPr>
                        <a:t>0.2239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371475">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mn-lt"/>
                          <a:cs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mn-lt"/>
                          <a:cs typeface="Arial" pitchFamily="34" charset="0"/>
                        </a:rPr>
                        <a:t>0.0950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371475">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mn-lt"/>
                          <a:cs typeface="Arial"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mn-lt"/>
                          <a:cs typeface="Arial" pitchFamily="34" charset="0"/>
                        </a:rPr>
                        <a:t>0.0173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6" name="Title 1"/>
          <p:cNvSpPr>
            <a:spLocks noGrp="1"/>
          </p:cNvSpPr>
          <p:nvPr>
            <p:ph type="title"/>
          </p:nvPr>
        </p:nvSpPr>
        <p:spPr>
          <a:xfrm>
            <a:off x="457200" y="234226"/>
            <a:ext cx="8229600" cy="1097280"/>
          </a:xfrm>
        </p:spPr>
        <p:txBody>
          <a:bodyPr/>
          <a:lstStyle/>
          <a:p>
            <a:r>
              <a:rPr lang="en-US" sz="3600" dirty="0">
                <a:latin typeface="+mj-lt"/>
              </a:rPr>
              <a:t>Example: Constructing a Binomial Distribution </a:t>
            </a:r>
            <a:r>
              <a:rPr lang="en-US" sz="2000" b="0" dirty="0">
                <a:latin typeface="+mj-lt"/>
              </a:rPr>
              <a:t>(3 of 3)</a:t>
            </a:r>
            <a:endParaRPr lang="en-IN" sz="2000" b="0" dirty="0">
              <a:latin typeface="+mj-lt"/>
            </a:endParaRPr>
          </a:p>
        </p:txBody>
      </p:sp>
      <p:sp>
        <p:nvSpPr>
          <p:cNvPr id="3" name="Content Placeholder 2"/>
          <p:cNvSpPr>
            <a:spLocks noGrp="1"/>
          </p:cNvSpPr>
          <p:nvPr>
            <p:ph idx="1"/>
          </p:nvPr>
        </p:nvSpPr>
        <p:spPr>
          <a:xfrm>
            <a:off x="3048000" y="2057401"/>
            <a:ext cx="5638800" cy="1219200"/>
          </a:xfrm>
        </p:spPr>
        <p:txBody>
          <a:bodyPr/>
          <a:lstStyle/>
          <a:p>
            <a:pPr marL="0" indent="0">
              <a:buNone/>
            </a:pPr>
            <a:r>
              <a:rPr lang="en-US" altLang="en-US" sz="2600" dirty="0"/>
              <a:t>All of the probabilities are between 0 and 1 and the sum of the probabilities is 1.00001 ≈ 1.</a:t>
            </a:r>
          </a:p>
        </p:txBody>
      </p:sp>
    </p:spTree>
    <p:extLst>
      <p:ext uri="{BB962C8B-B14F-4D97-AF65-F5344CB8AC3E}">
        <p14:creationId xmlns:p14="http://schemas.microsoft.com/office/powerpoint/2010/main" val="511466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26"/>
            <a:ext cx="8229600" cy="1097280"/>
          </a:xfrm>
        </p:spPr>
        <p:txBody>
          <a:bodyPr/>
          <a:lstStyle/>
          <a:p>
            <a:r>
              <a:rPr lang="en-US" sz="3600" dirty="0">
                <a:latin typeface="+mj-lt"/>
              </a:rPr>
              <a:t>Example 1: Finding Binomial Probabilities Using Technology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a:xfrm>
            <a:off x="457200" y="1600200"/>
            <a:ext cx="8229600" cy="4525963"/>
          </a:xfrm>
        </p:spPr>
        <p:txBody>
          <a:bodyPr/>
          <a:lstStyle/>
          <a:p>
            <a:pPr marL="0" indent="0">
              <a:buNone/>
            </a:pPr>
            <a:r>
              <a:rPr lang="en-US" altLang="en-US" sz="2600" dirty="0"/>
              <a:t>The results of a recent survey indicate that 67% of U.S. adults consider air conditioning a necessity. If you randomly select 100 adults, what is the probability that exactly 75 adults consider air conditioning a necessity? Use a technology tool to find the probability. </a:t>
            </a:r>
            <a:r>
              <a:rPr lang="en-US" altLang="en-US" sz="2200" b="1" dirty="0">
                <a:solidFill>
                  <a:schemeClr val="tx2"/>
                </a:solidFill>
              </a:rPr>
              <a:t>(Source: Opinion Research Corporation)</a:t>
            </a:r>
          </a:p>
          <a:p>
            <a:pPr marL="0" indent="0">
              <a:spcBef>
                <a:spcPts val="1800"/>
              </a:spcBef>
              <a:buNone/>
            </a:pPr>
            <a:r>
              <a:rPr lang="en-US" altLang="en-US" sz="2800" b="1" dirty="0"/>
              <a:t>Solution</a:t>
            </a:r>
          </a:p>
          <a:p>
            <a:pPr>
              <a:spcBef>
                <a:spcPts val="600"/>
              </a:spcBef>
            </a:pPr>
            <a:r>
              <a:rPr lang="en-US" altLang="en-US" sz="2600" dirty="0"/>
              <a:t>Binomial with </a:t>
            </a:r>
            <a:r>
              <a:rPr lang="en-US" altLang="en-US" sz="2600" i="1" dirty="0"/>
              <a:t>n</a:t>
            </a:r>
            <a:r>
              <a:rPr lang="en-US" altLang="en-US" sz="2600" dirty="0"/>
              <a:t> = 100, </a:t>
            </a:r>
            <a:r>
              <a:rPr lang="en-US" altLang="en-US" sz="2600" i="1" dirty="0"/>
              <a:t>p</a:t>
            </a:r>
            <a:r>
              <a:rPr lang="en-US" altLang="en-US" sz="2600" dirty="0"/>
              <a:t> = 0.67, </a:t>
            </a:r>
            <a:r>
              <a:rPr lang="en-US" altLang="en-US" sz="2600" i="1" dirty="0"/>
              <a:t>x</a:t>
            </a:r>
            <a:r>
              <a:rPr lang="en-US" altLang="en-US" sz="2600" dirty="0"/>
              <a:t> = 75</a:t>
            </a:r>
            <a:endParaRPr lang="en-IN" sz="2600" dirty="0"/>
          </a:p>
        </p:txBody>
      </p:sp>
    </p:spTree>
    <p:extLst>
      <p:ext uri="{BB962C8B-B14F-4D97-AF65-F5344CB8AC3E}">
        <p14:creationId xmlns:p14="http://schemas.microsoft.com/office/powerpoint/2010/main" val="511466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26"/>
            <a:ext cx="8229600" cy="1097280"/>
          </a:xfrm>
        </p:spPr>
        <p:txBody>
          <a:bodyPr/>
          <a:lstStyle/>
          <a:p>
            <a:r>
              <a:rPr lang="en-US" sz="3600" dirty="0">
                <a:latin typeface="+mj-lt"/>
              </a:rPr>
              <a:t>Example 1: Finding Binomial Probabilities Using Technology </a:t>
            </a:r>
            <a:r>
              <a:rPr lang="en-US" sz="2000" b="0" dirty="0">
                <a:latin typeface="+mj-lt"/>
              </a:rPr>
              <a:t>(2 of 2)</a:t>
            </a:r>
            <a:endParaRPr lang="en-IN" sz="2000" b="0" dirty="0">
              <a:latin typeface="+mj-lt"/>
            </a:endParaRPr>
          </a:p>
        </p:txBody>
      </p:sp>
      <p:pic>
        <p:nvPicPr>
          <p:cNvPr id="7" name="Picture 17" descr="Three screens, from minitab, T I 83, and Excel, display binomial probability data. The minitab screen, titled probability distribution function, states binomial with n = 100 and p = 0.67: x, 75 and P of x = x, 0.0201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195" y="1524000"/>
            <a:ext cx="4162052" cy="229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The T I screen has input b i n o m p d f (100, .67, 75) with output .02010041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524000"/>
            <a:ext cx="2719655" cy="2289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The Excel screen has input b i n o m d i s t (75,100,0.67,false) with output 0.0201004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288" y="3962400"/>
            <a:ext cx="4178012" cy="130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5486400"/>
            <a:ext cx="8458200" cy="778727"/>
          </a:xfrm>
        </p:spPr>
        <p:txBody>
          <a:bodyPr/>
          <a:lstStyle/>
          <a:p>
            <a:pPr marL="0" indent="0">
              <a:buNone/>
            </a:pPr>
            <a:r>
              <a:rPr lang="en-US" altLang="en-US" sz="2400" dirty="0"/>
              <a:t>From the displays, you can see that the probability that exactly 75 adults consider air conditioning a necessity is about 0.02.</a:t>
            </a:r>
            <a:endParaRPr lang="en-IN" sz="2400" dirty="0"/>
          </a:p>
        </p:txBody>
      </p:sp>
    </p:spTree>
    <p:extLst>
      <p:ext uri="{BB962C8B-B14F-4D97-AF65-F5344CB8AC3E}">
        <p14:creationId xmlns:p14="http://schemas.microsoft.com/office/powerpoint/2010/main" val="511466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26"/>
            <a:ext cx="8229600" cy="1097280"/>
          </a:xfrm>
        </p:spPr>
        <p:txBody>
          <a:bodyPr/>
          <a:lstStyle/>
          <a:p>
            <a:r>
              <a:rPr lang="en-US" sz="3600" dirty="0">
                <a:latin typeface="+mj-lt"/>
              </a:rPr>
              <a:t>Example 1: Finding Binomial Probabilities Using Formulas </a:t>
            </a:r>
            <a:r>
              <a:rPr lang="en-US" sz="2000" b="0" dirty="0">
                <a:latin typeface="+mj-lt"/>
              </a:rPr>
              <a:t>(1 of 4)</a:t>
            </a:r>
            <a:endParaRPr lang="en-IN" sz="2000" b="0" dirty="0">
              <a:latin typeface="+mj-lt"/>
            </a:endParaRPr>
          </a:p>
        </p:txBody>
      </p:sp>
      <p:sp>
        <p:nvSpPr>
          <p:cNvPr id="3" name="Content Placeholder 2"/>
          <p:cNvSpPr>
            <a:spLocks noGrp="1"/>
          </p:cNvSpPr>
          <p:nvPr>
            <p:ph idx="1"/>
          </p:nvPr>
        </p:nvSpPr>
        <p:spPr>
          <a:xfrm>
            <a:off x="457200" y="1600200"/>
            <a:ext cx="6858000" cy="4525963"/>
          </a:xfrm>
        </p:spPr>
        <p:txBody>
          <a:bodyPr/>
          <a:lstStyle/>
          <a:p>
            <a:pPr marL="0" indent="0">
              <a:buNone/>
            </a:pPr>
            <a:r>
              <a:rPr lang="en-US" altLang="en-US" sz="2600" dirty="0"/>
              <a:t>A survey indicates that 41% of women in the U.S. consider reading their favorite leisure-time activity. You randomly select four U.S. women and ask them if reading is their favorite leisure-time activity. Find the probability that at least two of them respond yes.</a:t>
            </a:r>
          </a:p>
          <a:p>
            <a:pPr marL="0" indent="0">
              <a:buNone/>
            </a:pPr>
            <a:r>
              <a:rPr lang="en-US" altLang="en-US" sz="2800" b="1" dirty="0"/>
              <a:t>Solution</a:t>
            </a:r>
            <a:r>
              <a:rPr lang="en-US" altLang="en-US" sz="2600" b="1" dirty="0"/>
              <a:t>  </a:t>
            </a:r>
          </a:p>
          <a:p>
            <a:pPr>
              <a:spcBef>
                <a:spcPts val="600"/>
              </a:spcBef>
            </a:pPr>
            <a:r>
              <a:rPr lang="en-US" altLang="en-US" sz="2600" i="1" dirty="0"/>
              <a:t>n</a:t>
            </a:r>
            <a:r>
              <a:rPr lang="en-US" altLang="en-US" sz="2600" dirty="0"/>
              <a:t> = 4,  </a:t>
            </a:r>
            <a:r>
              <a:rPr lang="en-US" altLang="en-US" sz="2600" i="1" dirty="0"/>
              <a:t>p</a:t>
            </a:r>
            <a:r>
              <a:rPr lang="en-US" altLang="en-US" sz="2600" dirty="0"/>
              <a:t> = 0.41, </a:t>
            </a:r>
            <a:r>
              <a:rPr lang="en-US" altLang="en-US" sz="2600" i="1" dirty="0"/>
              <a:t>q</a:t>
            </a:r>
            <a:r>
              <a:rPr lang="en-US" altLang="en-US" sz="2600" dirty="0"/>
              <a:t> = 0.59</a:t>
            </a:r>
          </a:p>
          <a:p>
            <a:pPr>
              <a:spcBef>
                <a:spcPts val="600"/>
              </a:spcBef>
            </a:pPr>
            <a:r>
              <a:rPr lang="en-US" altLang="en-US" sz="2600" dirty="0"/>
              <a:t>At least two means two or more.</a:t>
            </a:r>
          </a:p>
          <a:p>
            <a:pPr>
              <a:spcBef>
                <a:spcPts val="600"/>
              </a:spcBef>
            </a:pPr>
            <a:r>
              <a:rPr lang="en-US" altLang="en-US" sz="2600" dirty="0"/>
              <a:t>Find the sum of </a:t>
            </a:r>
            <a:r>
              <a:rPr lang="en-US" altLang="en-US" sz="2600" i="1" dirty="0"/>
              <a:t>P</a:t>
            </a:r>
            <a:r>
              <a:rPr lang="en-US" altLang="en-US" sz="2600" dirty="0"/>
              <a:t>(2), </a:t>
            </a:r>
            <a:r>
              <a:rPr lang="en-US" altLang="en-US" sz="2600" i="1" dirty="0"/>
              <a:t>P</a:t>
            </a:r>
            <a:r>
              <a:rPr lang="en-US" altLang="en-US" sz="2600" dirty="0"/>
              <a:t>(3), and </a:t>
            </a:r>
            <a:r>
              <a:rPr lang="en-US" altLang="en-US" sz="2600" i="1" dirty="0"/>
              <a:t>P</a:t>
            </a:r>
            <a:r>
              <a:rPr lang="en-US" altLang="en-US" sz="2600" dirty="0"/>
              <a:t>(4).</a:t>
            </a:r>
            <a:endParaRPr lang="en-IN" sz="2600" dirty="0"/>
          </a:p>
        </p:txBody>
      </p:sp>
      <p:pic>
        <p:nvPicPr>
          <p:cNvPr id="5" name="Picture 7" descr="A cartoon depicts a woman rea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1828800"/>
            <a:ext cx="1403362" cy="172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146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26"/>
            <a:ext cx="8229600" cy="1097280"/>
          </a:xfrm>
        </p:spPr>
        <p:txBody>
          <a:bodyPr/>
          <a:lstStyle/>
          <a:p>
            <a:r>
              <a:rPr lang="en-US" sz="3600" dirty="0">
                <a:latin typeface="+mj-lt"/>
              </a:rPr>
              <a:t>Example 1: Finding Binomial Probabilities Using Formulas </a:t>
            </a:r>
            <a:r>
              <a:rPr lang="en-US" sz="2000" b="0" dirty="0">
                <a:latin typeface="+mj-lt"/>
              </a:rPr>
              <a:t>(2 of 4)</a:t>
            </a:r>
            <a:endParaRPr lang="en-IN" sz="2000" b="0" dirty="0">
              <a:latin typeface="+mj-lt"/>
            </a:endParaRPr>
          </a:p>
        </p:txBody>
      </p:sp>
      <p:pic>
        <p:nvPicPr>
          <p:cNvPr id="5" name="Picture 7" descr="A cartoon depicts a woman rea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4338" y="4191000"/>
            <a:ext cx="1506602" cy="185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1"/>
            <a:ext cx="8077200" cy="4447965"/>
          </a:xfrm>
        </p:spPr>
        <p:txBody>
          <a:bodyPr/>
          <a:lstStyle/>
          <a:p>
            <a:pPr marL="0" indent="0">
              <a:buNone/>
            </a:pPr>
            <a:r>
              <a:rPr lang="en-US" altLang="en-US" sz="2400" i="1" dirty="0"/>
              <a:t>P(x </a:t>
            </a:r>
            <a:r>
              <a:rPr lang="en-US" altLang="en-US" sz="2400" dirty="0"/>
              <a:t>= 2)</a:t>
            </a:r>
            <a:r>
              <a:rPr lang="en-US" altLang="en-US" sz="2400" i="1" dirty="0"/>
              <a:t> = </a:t>
            </a:r>
            <a:r>
              <a:rPr lang="en-US" altLang="en-US" sz="2400" i="1" baseline="-25000" dirty="0"/>
              <a:t>4</a:t>
            </a:r>
            <a:r>
              <a:rPr lang="en-US" altLang="en-US" sz="2400" i="1" dirty="0"/>
              <a:t>C</a:t>
            </a:r>
            <a:r>
              <a:rPr lang="en-US" altLang="en-US" sz="2400" i="1" baseline="-25000" dirty="0"/>
              <a:t>2</a:t>
            </a:r>
            <a:r>
              <a:rPr lang="en-US" altLang="en-US" sz="2400" i="1" dirty="0"/>
              <a:t> </a:t>
            </a:r>
            <a:r>
              <a:rPr lang="en-US" altLang="en-US" sz="2400" dirty="0"/>
              <a:t>(0.41)</a:t>
            </a:r>
            <a:r>
              <a:rPr lang="en-US" altLang="en-US" sz="2400" baseline="30000" dirty="0"/>
              <a:t>2</a:t>
            </a:r>
            <a:r>
              <a:rPr lang="en-US" altLang="en-US" sz="2400" dirty="0"/>
              <a:t> (0.59)</a:t>
            </a:r>
            <a:r>
              <a:rPr lang="en-US" altLang="en-US" sz="2400" baseline="30000" dirty="0"/>
              <a:t>2</a:t>
            </a:r>
            <a:r>
              <a:rPr lang="en-US" altLang="en-US" sz="2400" dirty="0"/>
              <a:t> = 6(0.41)</a:t>
            </a:r>
            <a:r>
              <a:rPr lang="en-US" altLang="en-US" sz="2400" baseline="30000" dirty="0"/>
              <a:t>2 </a:t>
            </a:r>
            <a:r>
              <a:rPr lang="en-US" altLang="en-US" sz="2400" dirty="0"/>
              <a:t>(0.59)</a:t>
            </a:r>
            <a:r>
              <a:rPr lang="en-US" altLang="en-US" sz="2400" baseline="30000" dirty="0"/>
              <a:t>2 </a:t>
            </a:r>
            <a:r>
              <a:rPr lang="en-US" altLang="en-US" sz="2400" dirty="0"/>
              <a:t>≈ 0.351094</a:t>
            </a:r>
          </a:p>
          <a:p>
            <a:pPr marL="0" indent="0">
              <a:buNone/>
            </a:pPr>
            <a:r>
              <a:rPr lang="en-US" altLang="en-US" sz="2400" i="1" dirty="0"/>
              <a:t>P(x </a:t>
            </a:r>
            <a:r>
              <a:rPr lang="en-US" altLang="en-US" sz="2400" dirty="0"/>
              <a:t>= 3)</a:t>
            </a:r>
            <a:r>
              <a:rPr lang="en-US" altLang="en-US" sz="2400" i="1" dirty="0"/>
              <a:t> = </a:t>
            </a:r>
            <a:r>
              <a:rPr lang="en-US" altLang="en-US" sz="2400" i="1" baseline="-25000" dirty="0"/>
              <a:t>4</a:t>
            </a:r>
            <a:r>
              <a:rPr lang="en-US" altLang="en-US" sz="2400" i="1" dirty="0"/>
              <a:t>C</a:t>
            </a:r>
            <a:r>
              <a:rPr lang="en-US" altLang="en-US" sz="2400" i="1" baseline="-25000" dirty="0"/>
              <a:t>3 </a:t>
            </a:r>
            <a:r>
              <a:rPr lang="en-US" altLang="en-US" sz="2400" dirty="0"/>
              <a:t>(0.41)</a:t>
            </a:r>
            <a:r>
              <a:rPr lang="en-US" altLang="en-US" sz="2400" baseline="30000" dirty="0"/>
              <a:t>3</a:t>
            </a:r>
            <a:r>
              <a:rPr lang="en-US" altLang="en-US" sz="2400" dirty="0"/>
              <a:t> (0.59)</a:t>
            </a:r>
            <a:r>
              <a:rPr lang="en-US" altLang="en-US" sz="2400" baseline="30000" dirty="0"/>
              <a:t>1</a:t>
            </a:r>
            <a:r>
              <a:rPr lang="en-US" altLang="en-US" sz="2400" dirty="0"/>
              <a:t> = 4(0.41)</a:t>
            </a:r>
            <a:r>
              <a:rPr lang="en-US" altLang="en-US" sz="2400" baseline="30000" dirty="0"/>
              <a:t>3</a:t>
            </a:r>
            <a:r>
              <a:rPr lang="en-US" altLang="en-US" sz="2400" dirty="0"/>
              <a:t> (0.59)</a:t>
            </a:r>
            <a:r>
              <a:rPr lang="en-US" altLang="en-US" sz="2400" baseline="30000" dirty="0"/>
              <a:t>1 </a:t>
            </a:r>
            <a:r>
              <a:rPr lang="en-US" altLang="en-US" sz="2400" dirty="0"/>
              <a:t>≈ 0.162654</a:t>
            </a:r>
          </a:p>
          <a:p>
            <a:pPr marL="0" indent="0">
              <a:buNone/>
            </a:pPr>
            <a:r>
              <a:rPr lang="en-US" altLang="en-US" sz="2400" i="1" dirty="0"/>
              <a:t>P</a:t>
            </a:r>
            <a:r>
              <a:rPr lang="en-US" altLang="en-US" sz="2400" dirty="0"/>
              <a:t>(</a:t>
            </a:r>
            <a:r>
              <a:rPr lang="en-US" altLang="en-US" sz="2400" i="1" dirty="0"/>
              <a:t>x</a:t>
            </a:r>
            <a:r>
              <a:rPr lang="en-US" altLang="en-US" sz="2400" dirty="0"/>
              <a:t> = 4) = </a:t>
            </a:r>
            <a:r>
              <a:rPr lang="en-US" altLang="en-US" sz="2400" baseline="-25000" dirty="0"/>
              <a:t>4</a:t>
            </a:r>
            <a:r>
              <a:rPr lang="en-US" altLang="en-US" sz="2400" dirty="0"/>
              <a:t>C</a:t>
            </a:r>
            <a:r>
              <a:rPr lang="en-US" altLang="en-US" sz="2400" baseline="-25000" dirty="0"/>
              <a:t>4</a:t>
            </a:r>
            <a:r>
              <a:rPr lang="en-US" altLang="en-US" sz="2400" dirty="0"/>
              <a:t> (0.41)</a:t>
            </a:r>
            <a:r>
              <a:rPr lang="en-US" altLang="en-US" sz="2400" baseline="30000" dirty="0"/>
              <a:t>4</a:t>
            </a:r>
            <a:r>
              <a:rPr lang="en-US" altLang="en-US" sz="2400" dirty="0"/>
              <a:t> (0.59)</a:t>
            </a:r>
            <a:r>
              <a:rPr lang="en-US" altLang="en-US" sz="2400" baseline="30000" dirty="0"/>
              <a:t>0 </a:t>
            </a:r>
            <a:r>
              <a:rPr lang="en-US" altLang="en-US" sz="2400" dirty="0"/>
              <a:t>= 1(0.41)</a:t>
            </a:r>
            <a:r>
              <a:rPr lang="en-US" altLang="en-US" sz="2400" baseline="30000" dirty="0"/>
              <a:t>4</a:t>
            </a:r>
            <a:r>
              <a:rPr lang="en-US" altLang="en-US" sz="2400" dirty="0"/>
              <a:t> (0.59)</a:t>
            </a:r>
            <a:r>
              <a:rPr lang="en-US" altLang="en-US" sz="2400" baseline="30000" dirty="0"/>
              <a:t>0</a:t>
            </a:r>
            <a:r>
              <a:rPr lang="en-US" altLang="en-US" sz="2400" dirty="0"/>
              <a:t> ≈ 0.028258  </a:t>
            </a:r>
            <a:endParaRPr lang="en-US" altLang="en-US" sz="2400" i="1" dirty="0"/>
          </a:p>
          <a:p>
            <a:pPr marL="0" indent="0">
              <a:buNone/>
            </a:pPr>
            <a:r>
              <a:rPr lang="en-US" altLang="en-US" sz="2400" i="1" dirty="0"/>
              <a:t>P</a:t>
            </a:r>
            <a:r>
              <a:rPr lang="en-US" altLang="en-US" sz="2400" dirty="0"/>
              <a:t>(</a:t>
            </a:r>
            <a:r>
              <a:rPr lang="en-US" altLang="en-US" sz="2400" i="1" dirty="0"/>
              <a:t>x</a:t>
            </a:r>
            <a:r>
              <a:rPr lang="en-US" altLang="en-US" sz="2400" dirty="0"/>
              <a:t> ≥ 2) = </a:t>
            </a:r>
            <a:r>
              <a:rPr lang="en-US" altLang="en-US" sz="2400" i="1" dirty="0"/>
              <a:t>P</a:t>
            </a:r>
            <a:r>
              <a:rPr lang="en-US" altLang="en-US" sz="2400" dirty="0"/>
              <a:t>(2) + </a:t>
            </a:r>
            <a:r>
              <a:rPr lang="en-US" altLang="en-US" sz="2400" i="1" dirty="0"/>
              <a:t>P</a:t>
            </a:r>
            <a:r>
              <a:rPr lang="en-US" altLang="en-US" sz="2400" dirty="0"/>
              <a:t>(3) + </a:t>
            </a:r>
            <a:r>
              <a:rPr lang="en-US" altLang="en-US" sz="2400" i="1" dirty="0"/>
              <a:t>P</a:t>
            </a:r>
            <a:r>
              <a:rPr lang="en-US" altLang="en-US" sz="2400" dirty="0"/>
              <a:t>(4)</a:t>
            </a:r>
          </a:p>
          <a:p>
            <a:pPr marL="0" indent="1141413">
              <a:buNone/>
            </a:pPr>
            <a:r>
              <a:rPr lang="en-US" altLang="en-US" sz="2400" dirty="0"/>
              <a:t>≈ 0.351094 + 0.162654 + 0.028258</a:t>
            </a:r>
          </a:p>
          <a:p>
            <a:pPr marL="0" indent="1141413">
              <a:buNone/>
            </a:pPr>
            <a:r>
              <a:rPr lang="en-US" altLang="en-US" sz="2400" dirty="0"/>
              <a:t>≈ 0.542</a:t>
            </a:r>
          </a:p>
          <a:p>
            <a:pPr marL="0" indent="1141413">
              <a:buNone/>
            </a:pPr>
            <a:r>
              <a:rPr lang="en-US" altLang="en-US" sz="2400" dirty="0"/>
              <a:t>Or </a:t>
            </a:r>
          </a:p>
          <a:p>
            <a:pPr marL="0" indent="0">
              <a:buNone/>
            </a:pPr>
            <a:r>
              <a:rPr lang="en-US" altLang="en-US" sz="2400" i="1" dirty="0"/>
              <a:t>P</a:t>
            </a:r>
            <a:r>
              <a:rPr lang="en-US" altLang="en-US" sz="2400" dirty="0"/>
              <a:t>(</a:t>
            </a:r>
            <a:r>
              <a:rPr lang="en-US" altLang="en-US" sz="2400" i="1" dirty="0"/>
              <a:t>x</a:t>
            </a:r>
            <a:r>
              <a:rPr lang="en-US" altLang="en-US" sz="2400" dirty="0"/>
              <a:t> ≥ 2) = </a:t>
            </a:r>
            <a:r>
              <a:rPr lang="en-US" altLang="en-US" sz="2400" i="1" dirty="0"/>
              <a:t>1-P(x&lt;2) =1-P(x≤1)=1-(P(0)+P(1))</a:t>
            </a:r>
            <a:endParaRPr lang="en-US" altLang="en-US" sz="2400" dirty="0"/>
          </a:p>
          <a:p>
            <a:pPr marL="0" indent="1141413">
              <a:buNone/>
            </a:pPr>
            <a:endParaRPr lang="en-IN" sz="2400" dirty="0"/>
          </a:p>
        </p:txBody>
      </p:sp>
    </p:spTree>
    <p:extLst>
      <p:ext uri="{BB962C8B-B14F-4D97-AF65-F5344CB8AC3E}">
        <p14:creationId xmlns:p14="http://schemas.microsoft.com/office/powerpoint/2010/main" val="511466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D2F4-C5CF-4660-BCAD-3DEF64B02168}"/>
              </a:ext>
            </a:extLst>
          </p:cNvPr>
          <p:cNvSpPr>
            <a:spLocks noGrp="1"/>
          </p:cNvSpPr>
          <p:nvPr>
            <p:ph type="title"/>
          </p:nvPr>
        </p:nvSpPr>
        <p:spPr/>
        <p:txBody>
          <a:bodyPr/>
          <a:lstStyle/>
          <a:p>
            <a:r>
              <a:rPr lang="en-US" sz="3200" dirty="0"/>
              <a:t>Example 1: Finding Binomial Probabilities Using the calculator </a:t>
            </a:r>
            <a:r>
              <a:rPr lang="en-US" sz="1800" b="0" dirty="0"/>
              <a:t>(3 of 4)</a:t>
            </a:r>
            <a:endParaRPr lang="en-US" dirty="0"/>
          </a:p>
        </p:txBody>
      </p:sp>
      <p:pic>
        <p:nvPicPr>
          <p:cNvPr id="4" name="Picture 7" descr="A cartoon depicts a woman reading.">
            <a:extLst>
              <a:ext uri="{FF2B5EF4-FFF2-40B4-BE49-F238E27FC236}">
                <a16:creationId xmlns:a16="http://schemas.microsoft.com/office/drawing/2014/main" id="{B66F009D-542D-4C26-B051-04E9C2A7588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176937" y="1135177"/>
            <a:ext cx="1481288" cy="182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DFEFBA4-54EA-4AD9-90E7-52489FD19D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958" y="1312652"/>
            <a:ext cx="2881492" cy="5122652"/>
          </a:xfrm>
          <a:prstGeom prst="rect">
            <a:avLst/>
          </a:prstGeom>
        </p:spPr>
      </p:pic>
      <p:pic>
        <p:nvPicPr>
          <p:cNvPr id="8" name="Picture 7">
            <a:extLst>
              <a:ext uri="{FF2B5EF4-FFF2-40B4-BE49-F238E27FC236}">
                <a16:creationId xmlns:a16="http://schemas.microsoft.com/office/drawing/2014/main" id="{89BE5A98-838F-4C7F-B536-83AA902A6D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6137" y="1312652"/>
            <a:ext cx="2881492" cy="5122652"/>
          </a:xfrm>
          <a:prstGeom prst="rect">
            <a:avLst/>
          </a:prstGeom>
        </p:spPr>
      </p:pic>
    </p:spTree>
    <p:extLst>
      <p:ext uri="{BB962C8B-B14F-4D97-AF65-F5344CB8AC3E}">
        <p14:creationId xmlns:p14="http://schemas.microsoft.com/office/powerpoint/2010/main" val="950418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82881-BEEB-4737-BA78-9D324EDC0087}"/>
              </a:ext>
            </a:extLst>
          </p:cNvPr>
          <p:cNvSpPr>
            <a:spLocks noGrp="1"/>
          </p:cNvSpPr>
          <p:nvPr>
            <p:ph type="title"/>
          </p:nvPr>
        </p:nvSpPr>
        <p:spPr/>
        <p:txBody>
          <a:bodyPr/>
          <a:lstStyle/>
          <a:p>
            <a:r>
              <a:rPr lang="en-US" sz="3600" dirty="0"/>
              <a:t>Example 1: Finding Binomial Probabilities Using the calculator </a:t>
            </a:r>
            <a:r>
              <a:rPr lang="en-US" sz="2000" b="0" dirty="0"/>
              <a:t>(4 of 4)</a:t>
            </a:r>
            <a:endParaRPr lang="en-US" dirty="0"/>
          </a:p>
        </p:txBody>
      </p:sp>
      <p:pic>
        <p:nvPicPr>
          <p:cNvPr id="6" name="Content Placeholder 5">
            <a:extLst>
              <a:ext uri="{FF2B5EF4-FFF2-40B4-BE49-F238E27FC236}">
                <a16:creationId xmlns:a16="http://schemas.microsoft.com/office/drawing/2014/main" id="{8501A3F7-AC3C-4D16-AAB4-345B28DED55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1447800"/>
            <a:ext cx="2545854" cy="4525963"/>
          </a:xfrm>
        </p:spPr>
      </p:pic>
      <p:pic>
        <p:nvPicPr>
          <p:cNvPr id="8" name="Picture 7">
            <a:extLst>
              <a:ext uri="{FF2B5EF4-FFF2-40B4-BE49-F238E27FC236}">
                <a16:creationId xmlns:a16="http://schemas.microsoft.com/office/drawing/2014/main" id="{4992BAC3-AB97-468F-8BF0-F3B6109DB1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1516063"/>
            <a:ext cx="2486025" cy="4419600"/>
          </a:xfrm>
          <a:prstGeom prst="rect">
            <a:avLst/>
          </a:prstGeom>
        </p:spPr>
      </p:pic>
      <p:pic>
        <p:nvPicPr>
          <p:cNvPr id="10" name="Picture 9">
            <a:extLst>
              <a:ext uri="{FF2B5EF4-FFF2-40B4-BE49-F238E27FC236}">
                <a16:creationId xmlns:a16="http://schemas.microsoft.com/office/drawing/2014/main" id="{92CB71C2-39EB-4B60-BA84-354FEF2BF9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4702" y="1525588"/>
            <a:ext cx="2502098" cy="4448175"/>
          </a:xfrm>
          <a:prstGeom prst="rect">
            <a:avLst/>
          </a:prstGeom>
        </p:spPr>
      </p:pic>
    </p:spTree>
    <p:extLst>
      <p:ext uri="{BB962C8B-B14F-4D97-AF65-F5344CB8AC3E}">
        <p14:creationId xmlns:p14="http://schemas.microsoft.com/office/powerpoint/2010/main" val="1611510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26"/>
            <a:ext cx="8229600" cy="1097280"/>
          </a:xfrm>
        </p:spPr>
        <p:txBody>
          <a:bodyPr/>
          <a:lstStyle/>
          <a:p>
            <a:r>
              <a:rPr lang="en-US" sz="3600" dirty="0">
                <a:latin typeface="+mj-lt"/>
              </a:rPr>
              <a:t>Example 2: Finding Binomial Probabilities Using Technology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p:txBody>
          <a:bodyPr/>
          <a:lstStyle/>
          <a:p>
            <a:pPr marL="0" indent="0">
              <a:buNone/>
            </a:pPr>
            <a:r>
              <a:rPr lang="en-US" altLang="en-US" sz="2600" dirty="0"/>
              <a:t>The results of a recent survey indicate that 67% of U.S. adults consider air conditioning a necessity. If you randomly select 100 adults, what is the probability that exactly 75 adults consider air conditioning a necessity? Use a technology tool to find the probability. </a:t>
            </a:r>
            <a:r>
              <a:rPr lang="en-US" altLang="en-US" sz="2200" b="1" dirty="0"/>
              <a:t>(Source: Opinion Research Corporation)</a:t>
            </a:r>
            <a:endParaRPr lang="en-US" altLang="en-US" sz="2600" dirty="0"/>
          </a:p>
          <a:p>
            <a:pPr marL="0" indent="0">
              <a:spcBef>
                <a:spcPts val="1800"/>
              </a:spcBef>
              <a:buNone/>
            </a:pPr>
            <a:r>
              <a:rPr lang="en-US" altLang="en-US" sz="2800" b="1" dirty="0"/>
              <a:t>Solution</a:t>
            </a:r>
          </a:p>
          <a:p>
            <a:pPr>
              <a:spcBef>
                <a:spcPts val="600"/>
              </a:spcBef>
            </a:pPr>
            <a:r>
              <a:rPr lang="en-US" altLang="en-US" sz="2600" dirty="0"/>
              <a:t>Binomial with </a:t>
            </a:r>
            <a:r>
              <a:rPr lang="en-US" altLang="en-US" sz="2600" i="1" dirty="0"/>
              <a:t>n</a:t>
            </a:r>
            <a:r>
              <a:rPr lang="en-US" altLang="en-US" sz="2600" dirty="0"/>
              <a:t> = 100, </a:t>
            </a:r>
            <a:r>
              <a:rPr lang="en-US" altLang="en-US" sz="2600" i="1" dirty="0"/>
              <a:t>p</a:t>
            </a:r>
            <a:r>
              <a:rPr lang="en-US" altLang="en-US" sz="2600" dirty="0"/>
              <a:t> = 0.67, </a:t>
            </a:r>
            <a:r>
              <a:rPr lang="en-US" altLang="en-US" sz="2600" i="1" dirty="0"/>
              <a:t>x</a:t>
            </a:r>
            <a:r>
              <a:rPr lang="en-US" altLang="en-US" sz="2600" dirty="0"/>
              <a:t> = 75</a:t>
            </a:r>
            <a:endParaRPr lang="en-IN" sz="2600" dirty="0"/>
          </a:p>
        </p:txBody>
      </p:sp>
    </p:spTree>
    <p:extLst>
      <p:ext uri="{BB962C8B-B14F-4D97-AF65-F5344CB8AC3E}">
        <p14:creationId xmlns:p14="http://schemas.microsoft.com/office/powerpoint/2010/main" val="511466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26"/>
            <a:ext cx="8229600" cy="1097280"/>
          </a:xfrm>
        </p:spPr>
        <p:txBody>
          <a:bodyPr/>
          <a:lstStyle/>
          <a:p>
            <a:r>
              <a:rPr lang="en-US" sz="3600" dirty="0">
                <a:latin typeface="+mj-lt"/>
              </a:rPr>
              <a:t>Example 2: Finding Binomial Probabilities Using Technology </a:t>
            </a:r>
            <a:r>
              <a:rPr lang="en-US" sz="2000" b="0" dirty="0">
                <a:latin typeface="+mj-lt"/>
              </a:rPr>
              <a:t>(2 of 2)</a:t>
            </a:r>
            <a:endParaRPr lang="en-IN" sz="2000" b="0" dirty="0">
              <a:latin typeface="+mj-lt"/>
            </a:endParaRPr>
          </a:p>
        </p:txBody>
      </p:sp>
      <p:pic>
        <p:nvPicPr>
          <p:cNvPr id="4" name="Picture 17" descr="The three screens, from minitab, T I 83, and Excel, display binomial probability data, with p of x 0.0201004. The minitab screen, titled probability distribution function, states binomial with n = 100 and p = 0.67: x, 75 and P of x = x, 0.0201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195" y="1524000"/>
            <a:ext cx="4162052" cy="229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descr="The T I screen has input b i n o m p d f (100, .67, 75) with output .02010041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524000"/>
            <a:ext cx="2719655" cy="2289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descr="The Excel screen has input b i n o m d i s t (75,100,0.67,false) with output 0.0201004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288" y="3962400"/>
            <a:ext cx="4178012" cy="130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5486400"/>
            <a:ext cx="8458200" cy="778727"/>
          </a:xfrm>
        </p:spPr>
        <p:txBody>
          <a:bodyPr/>
          <a:lstStyle/>
          <a:p>
            <a:pPr marL="0" indent="0">
              <a:buNone/>
            </a:pPr>
            <a:r>
              <a:rPr lang="en-US" altLang="en-US" sz="2400" dirty="0"/>
              <a:t>From the displays, you can see that the probability that exactly 75 adults consider air conditioning a necessity is about 0.02.</a:t>
            </a:r>
            <a:endParaRPr lang="en-IN" sz="2400" dirty="0"/>
          </a:p>
        </p:txBody>
      </p:sp>
    </p:spTree>
    <p:extLst>
      <p:ext uri="{BB962C8B-B14F-4D97-AF65-F5344CB8AC3E}">
        <p14:creationId xmlns:p14="http://schemas.microsoft.com/office/powerpoint/2010/main" val="2246859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altLang="en-US" sz="4000" dirty="0">
                <a:latin typeface="+mj-lt"/>
              </a:rPr>
              <a:t>Section 4.2</a:t>
            </a:r>
            <a:endParaRPr lang="en-IN" sz="4000" dirty="0">
              <a:latin typeface="+mj-lt"/>
            </a:endParaRPr>
          </a:p>
        </p:txBody>
      </p:sp>
      <p:sp>
        <p:nvSpPr>
          <p:cNvPr id="3" name="Subtitle 2"/>
          <p:cNvSpPr>
            <a:spLocks noGrp="1"/>
          </p:cNvSpPr>
          <p:nvPr>
            <p:ph type="subTitle" idx="1"/>
          </p:nvPr>
        </p:nvSpPr>
        <p:spPr>
          <a:xfrm>
            <a:off x="674687" y="3886200"/>
            <a:ext cx="7794626" cy="1828800"/>
          </a:xfrm>
        </p:spPr>
        <p:txBody>
          <a:bodyPr/>
          <a:lstStyle/>
          <a:p>
            <a:pPr algn="ctr"/>
            <a:r>
              <a:rPr lang="en-US" sz="3600" dirty="0"/>
              <a:t>Binomial Distributions</a:t>
            </a:r>
          </a:p>
        </p:txBody>
      </p:sp>
    </p:spTree>
    <p:extLst>
      <p:ext uri="{BB962C8B-B14F-4D97-AF65-F5344CB8AC3E}">
        <p14:creationId xmlns:p14="http://schemas.microsoft.com/office/powerpoint/2010/main" val="976439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26"/>
            <a:ext cx="8229600" cy="1097280"/>
          </a:xfrm>
        </p:spPr>
        <p:txBody>
          <a:bodyPr/>
          <a:lstStyle/>
          <a:p>
            <a:r>
              <a:rPr lang="en-US" sz="3600" dirty="0">
                <a:latin typeface="+mj-lt"/>
              </a:rPr>
              <a:t>Example: Graphing a Binomial Distribution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p:txBody>
          <a:bodyPr/>
          <a:lstStyle/>
          <a:p>
            <a:pPr marL="0" indent="0">
              <a:buNone/>
            </a:pPr>
            <a:r>
              <a:rPr lang="en-US" altLang="en-US" sz="2600" dirty="0"/>
              <a:t>Sixty percent of households in the U.S. own a video game console. You randomly select six households and ask each if they own a video game console. Construct a probability distribution for the random variable </a:t>
            </a:r>
            <a:r>
              <a:rPr lang="en-US" altLang="en-US" sz="2600" i="1" dirty="0"/>
              <a:t>x.</a:t>
            </a:r>
            <a:r>
              <a:rPr lang="en-US" altLang="en-US" sz="2600" dirty="0"/>
              <a:t> Then graph the distribution.</a:t>
            </a:r>
            <a:r>
              <a:rPr lang="en-US" altLang="en-US" sz="2400" b="1" i="1" dirty="0"/>
              <a:t> </a:t>
            </a:r>
            <a:r>
              <a:rPr lang="en-US" altLang="en-US" sz="2200" b="1" dirty="0">
                <a:solidFill>
                  <a:schemeClr val="tx2"/>
                </a:solidFill>
              </a:rPr>
              <a:t>(Source: Deloitte, LLP)</a:t>
            </a:r>
          </a:p>
          <a:p>
            <a:pPr marL="0" indent="0">
              <a:buNone/>
            </a:pPr>
            <a:r>
              <a:rPr lang="en-US" altLang="en-US" sz="2800" b="1" dirty="0"/>
              <a:t>Solution</a:t>
            </a:r>
          </a:p>
          <a:p>
            <a:pPr>
              <a:spcBef>
                <a:spcPts val="600"/>
              </a:spcBef>
            </a:pPr>
            <a:r>
              <a:rPr lang="en-US" altLang="en-US" sz="2600" i="1" dirty="0"/>
              <a:t>n</a:t>
            </a:r>
            <a:r>
              <a:rPr lang="en-US" altLang="en-US" sz="2600" dirty="0"/>
              <a:t> = 6, </a:t>
            </a:r>
            <a:r>
              <a:rPr lang="en-US" altLang="en-US" sz="2600" i="1" dirty="0"/>
              <a:t>p</a:t>
            </a:r>
            <a:r>
              <a:rPr lang="en-US" altLang="en-US" sz="2600" dirty="0"/>
              <a:t> = 0.6, </a:t>
            </a:r>
            <a:r>
              <a:rPr lang="en-US" altLang="en-US" sz="2600" i="1" dirty="0"/>
              <a:t>q</a:t>
            </a:r>
            <a:r>
              <a:rPr lang="en-US" altLang="en-US" sz="2600" dirty="0"/>
              <a:t> = 0.4</a:t>
            </a:r>
          </a:p>
          <a:p>
            <a:pPr>
              <a:spcBef>
                <a:spcPts val="600"/>
              </a:spcBef>
            </a:pPr>
            <a:r>
              <a:rPr lang="en-US" altLang="en-US" sz="2600" dirty="0"/>
              <a:t>Find the probability for each value of </a:t>
            </a:r>
            <a:r>
              <a:rPr lang="en-US" altLang="en-US" sz="2600" i="1" dirty="0"/>
              <a:t>x</a:t>
            </a:r>
            <a:endParaRPr lang="en-IN" sz="2600" dirty="0"/>
          </a:p>
        </p:txBody>
      </p:sp>
    </p:spTree>
    <p:extLst>
      <p:ext uri="{BB962C8B-B14F-4D97-AF65-F5344CB8AC3E}">
        <p14:creationId xmlns:p14="http://schemas.microsoft.com/office/powerpoint/2010/main" val="511466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26"/>
            <a:ext cx="8229600" cy="1097280"/>
          </a:xfrm>
        </p:spPr>
        <p:txBody>
          <a:bodyPr/>
          <a:lstStyle/>
          <a:p>
            <a:r>
              <a:rPr lang="en-US" sz="3600" dirty="0">
                <a:latin typeface="+mj-lt"/>
              </a:rPr>
              <a:t>Example: Graphing a Binomial Distribution </a:t>
            </a:r>
            <a:r>
              <a:rPr lang="en-US" sz="2000" b="0" dirty="0">
                <a:latin typeface="+mj-lt"/>
              </a:rPr>
              <a:t>(2 of 2)</a:t>
            </a:r>
            <a:r>
              <a:rPr lang="en-US" sz="3600" dirty="0">
                <a:latin typeface="+mj-lt"/>
              </a:rPr>
              <a:t> </a:t>
            </a:r>
            <a:endParaRPr lang="en-IN" sz="2000" b="0"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3812575839"/>
              </p:ext>
            </p:extLst>
          </p:nvPr>
        </p:nvGraphicFramePr>
        <p:xfrm>
          <a:off x="1030287" y="1646200"/>
          <a:ext cx="7123113" cy="792200"/>
        </p:xfrm>
        <a:graphic>
          <a:graphicData uri="http://schemas.openxmlformats.org/drawingml/2006/table">
            <a:tbl>
              <a:tblPr/>
              <a:tblGrid>
                <a:gridCol w="987425">
                  <a:extLst>
                    <a:ext uri="{9D8B030D-6E8A-4147-A177-3AD203B41FA5}">
                      <a16:colId xmlns:a16="http://schemas.microsoft.com/office/drawing/2014/main" val="20000"/>
                    </a:ext>
                  </a:extLst>
                </a:gridCol>
                <a:gridCol w="876300">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876300">
                  <a:extLst>
                    <a:ext uri="{9D8B030D-6E8A-4147-A177-3AD203B41FA5}">
                      <a16:colId xmlns:a16="http://schemas.microsoft.com/office/drawing/2014/main" val="20003"/>
                    </a:ext>
                  </a:extLst>
                </a:gridCol>
                <a:gridCol w="877888">
                  <a:extLst>
                    <a:ext uri="{9D8B030D-6E8A-4147-A177-3AD203B41FA5}">
                      <a16:colId xmlns:a16="http://schemas.microsoft.com/office/drawing/2014/main" val="20004"/>
                    </a:ext>
                  </a:extLst>
                </a:gridCol>
                <a:gridCol w="876300">
                  <a:extLst>
                    <a:ext uri="{9D8B030D-6E8A-4147-A177-3AD203B41FA5}">
                      <a16:colId xmlns:a16="http://schemas.microsoft.com/office/drawing/2014/main" val="20005"/>
                    </a:ext>
                  </a:extLst>
                </a:gridCol>
                <a:gridCol w="876300">
                  <a:extLst>
                    <a:ext uri="{9D8B030D-6E8A-4147-A177-3AD203B41FA5}">
                      <a16:colId xmlns:a16="http://schemas.microsoft.com/office/drawing/2014/main" val="20006"/>
                    </a:ext>
                  </a:extLst>
                </a:gridCol>
                <a:gridCol w="876300">
                  <a:extLst>
                    <a:ext uri="{9D8B030D-6E8A-4147-A177-3AD203B41FA5}">
                      <a16:colId xmlns:a16="http://schemas.microsoft.com/office/drawing/2014/main" val="20007"/>
                    </a:ext>
                  </a:extLst>
                </a:gridCol>
              </a:tblGrid>
              <a:tr h="396082">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1" u="none" strike="noStrike" cap="none" normalizeH="0" baseline="0" dirty="0">
                          <a:ln>
                            <a:noFill/>
                          </a:ln>
                          <a:solidFill>
                            <a:schemeClr val="tx1"/>
                          </a:solidFill>
                          <a:effectLst/>
                          <a:latin typeface="+mn-lt"/>
                          <a:cs typeface="Arial" pitchFamily="34" charset="0"/>
                        </a:rPr>
                        <a:t>x</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cs typeface="Arial" pitchFamily="34" charset="0"/>
                        </a:rPr>
                        <a:t>0</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cs typeface="Arial" pitchFamily="34" charset="0"/>
                        </a:rPr>
                        <a:t>1</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cs typeface="Arial" pitchFamily="34" charset="0"/>
                        </a:rPr>
                        <a:t>2</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cs typeface="Arial" pitchFamily="34" charset="0"/>
                        </a:rPr>
                        <a:t>3</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cs typeface="Arial" pitchFamily="34" charset="0"/>
                        </a:rPr>
                        <a:t>4</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cs typeface="Arial" pitchFamily="34" charset="0"/>
                        </a:rPr>
                        <a:t>5</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cs typeface="Arial" pitchFamily="34" charset="0"/>
                        </a:rPr>
                        <a:t>6</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082">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1" u="none" strike="noStrike" cap="none" normalizeH="0" baseline="0" dirty="0">
                          <a:ln>
                            <a:noFill/>
                          </a:ln>
                          <a:solidFill>
                            <a:schemeClr val="tx1"/>
                          </a:solidFill>
                          <a:effectLst/>
                          <a:latin typeface="+mn-lt"/>
                          <a:cs typeface="Arial" pitchFamily="34" charset="0"/>
                        </a:rPr>
                        <a:t>P(x)</a:t>
                      </a:r>
                    </a:p>
                  </a:txBody>
                  <a:tcPr marT="45650" marB="456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cs typeface="Arial" pitchFamily="34" charset="0"/>
                        </a:rPr>
                        <a:t>0.004</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cs typeface="Arial" pitchFamily="34" charset="0"/>
                        </a:rPr>
                        <a:t>0.037</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cs typeface="Arial" pitchFamily="34" charset="0"/>
                        </a:rPr>
                        <a:t>0.138</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cs typeface="Arial" pitchFamily="34" charset="0"/>
                        </a:rPr>
                        <a:t>0.276</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cs typeface="Arial" pitchFamily="34" charset="0"/>
                        </a:rPr>
                        <a:t>0.311</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cs typeface="Arial" pitchFamily="34" charset="0"/>
                        </a:rPr>
                        <a:t>0.187</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1pPr>
                      <a:lvl2pPr marL="742950" indent="-285750" eaLnBrk="0" hangingPunct="0">
                        <a:spcBef>
                          <a:spcPct val="20000"/>
                        </a:spcBef>
                        <a:buClr>
                          <a:schemeClr val="accent1"/>
                        </a:buClr>
                        <a:buFont typeface="Wingdings" pitchFamily="2" charset="2"/>
                        <a:defRPr sz="2400">
                          <a:solidFill>
                            <a:schemeClr val="tx1"/>
                          </a:solidFill>
                          <a:latin typeface="Times New Roman" pitchFamily="18" charset="0"/>
                          <a:cs typeface="Times New Roman" pitchFamily="18" charset="0"/>
                        </a:defRPr>
                      </a:lvl2pPr>
                      <a:lvl3pPr marL="11430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3pPr>
                      <a:lvl4pPr marL="16002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4pPr>
                      <a:lvl5pPr marL="2057400" indent="-228600" eaLnBrk="0" hangingPunct="0">
                        <a:spcBef>
                          <a:spcPct val="20000"/>
                        </a:spcBef>
                        <a:buClr>
                          <a:schemeClr val="accent1"/>
                        </a:buClr>
                        <a:buFont typeface="Arial" pitchFamily="34" charse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accent1"/>
                        </a:buClr>
                        <a:buFont typeface="Arial" pitchFamily="34" charset="0"/>
                        <a:defRPr sz="2400">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cs typeface="Arial" pitchFamily="34" charset="0"/>
                        </a:rPr>
                        <a:t>0.047</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Content Placeholder 2"/>
          <p:cNvSpPr>
            <a:spLocks noGrp="1"/>
          </p:cNvSpPr>
          <p:nvPr>
            <p:ph idx="1"/>
          </p:nvPr>
        </p:nvSpPr>
        <p:spPr>
          <a:xfrm>
            <a:off x="457200" y="2743200"/>
            <a:ext cx="1600200" cy="522293"/>
          </a:xfrm>
        </p:spPr>
        <p:txBody>
          <a:bodyPr/>
          <a:lstStyle/>
          <a:p>
            <a:pPr marL="0" indent="0">
              <a:buNone/>
            </a:pPr>
            <a:r>
              <a:rPr lang="en-US" altLang="en-US" sz="2600" dirty="0"/>
              <a:t>Histogram:</a:t>
            </a:r>
            <a:endParaRPr lang="en-IN" dirty="0"/>
          </a:p>
        </p:txBody>
      </p:sp>
      <p:pic>
        <p:nvPicPr>
          <p:cNvPr id="5" name="Picture 4" descr="A histogram of owning a video game console, plotting probability versus number of households, displays the data from the table, rising from 0.004 at 9 to 0.311 at 4, and falling to 0.047 at 6, forming a skewed left distrib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177171"/>
            <a:ext cx="5085728" cy="307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1466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26"/>
            <a:ext cx="8229600" cy="1097280"/>
          </a:xfrm>
        </p:spPr>
        <p:txBody>
          <a:bodyPr/>
          <a:lstStyle/>
          <a:p>
            <a:r>
              <a:rPr lang="en-US" altLang="en-US" sz="3600" dirty="0">
                <a:latin typeface="+mj-lt"/>
              </a:rPr>
              <a:t>Mean, Variance, and Standard Deviation</a:t>
            </a:r>
            <a:endParaRPr lang="en-IN" sz="3600" dirty="0">
              <a:latin typeface="+mj-lt"/>
            </a:endParaRPr>
          </a:p>
        </p:txBody>
      </p:sp>
      <p:pic>
        <p:nvPicPr>
          <p:cNvPr id="7" name="Picture 6" descr="Mean: mu = n p. Variance: sigma squared = n p q. Standard Deviation: sigma = square root of n p q."/>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421" y="1680176"/>
            <a:ext cx="4998227" cy="1530255"/>
          </a:xfrm>
          <a:prstGeom prst="rect">
            <a:avLst/>
          </a:prstGeom>
        </p:spPr>
      </p:pic>
    </p:spTree>
    <p:extLst>
      <p:ext uri="{BB962C8B-B14F-4D97-AF65-F5344CB8AC3E}">
        <p14:creationId xmlns:p14="http://schemas.microsoft.com/office/powerpoint/2010/main" val="511466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26"/>
            <a:ext cx="8229600" cy="1097280"/>
          </a:xfrm>
        </p:spPr>
        <p:txBody>
          <a:bodyPr/>
          <a:lstStyle/>
          <a:p>
            <a:r>
              <a:rPr lang="en-US" sz="3600" dirty="0">
                <a:latin typeface="+mj-lt"/>
              </a:rPr>
              <a:t>Example: Finding the Mean, Variance, and Standard Deviation </a:t>
            </a:r>
            <a:r>
              <a:rPr lang="en-US" sz="2000" b="0" dirty="0">
                <a:latin typeface="+mj-lt"/>
              </a:rPr>
              <a:t>(1 of 2)</a:t>
            </a:r>
            <a:r>
              <a:rPr lang="en-US" sz="3600" dirty="0">
                <a:latin typeface="+mj-lt"/>
              </a:rPr>
              <a:t> </a:t>
            </a:r>
            <a:endParaRPr lang="en-IN" sz="2000" b="0" dirty="0">
              <a:latin typeface="+mj-lt"/>
            </a:endParaRPr>
          </a:p>
        </p:txBody>
      </p:sp>
      <p:sp>
        <p:nvSpPr>
          <p:cNvPr id="3" name="Content Placeholder 2"/>
          <p:cNvSpPr>
            <a:spLocks noGrp="1"/>
          </p:cNvSpPr>
          <p:nvPr>
            <p:ph idx="1"/>
          </p:nvPr>
        </p:nvSpPr>
        <p:spPr>
          <a:xfrm>
            <a:off x="457200" y="1600201"/>
            <a:ext cx="8229600" cy="1828800"/>
          </a:xfrm>
        </p:spPr>
        <p:txBody>
          <a:bodyPr/>
          <a:lstStyle/>
          <a:p>
            <a:pPr marL="0" indent="0">
              <a:buNone/>
            </a:pPr>
            <a:r>
              <a:rPr lang="en-US" altLang="en-US" sz="2400" dirty="0"/>
              <a:t>In Pittsburgh, Pennsylvania, about 56% of the days in a year are cloudy. Find the mean, variance, and standard deviation for the number of cloudy days during the month of June. Interpret the results and determine any unusual values.</a:t>
            </a:r>
            <a:r>
              <a:rPr lang="en-US" altLang="en-US" sz="2400" i="1" dirty="0"/>
              <a:t> </a:t>
            </a:r>
            <a:r>
              <a:rPr lang="en-US" altLang="en-US" sz="2000" b="1" dirty="0"/>
              <a:t>(Source: National Climatic Data Center)</a:t>
            </a:r>
            <a:endParaRPr lang="en-IN" sz="2800" dirty="0"/>
          </a:p>
        </p:txBody>
      </p:sp>
      <p:pic>
        <p:nvPicPr>
          <p:cNvPr id="5" name="Picture 10" descr="A cartoon depicts the sun behind a clou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4512" y="3327273"/>
            <a:ext cx="1623139" cy="124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olution: n = 30, p = 0.56, q = 0.44. Mean: mu = n p = 30 times 0.56 = 16.8. Variance: sigma squared = n p q = 30 times 0.56 times 0.44 = approximately 7.4. Standard Deviation: sigma = square root of n p q = square root of 30 times 0.56 times 0.44 = approximately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10000"/>
            <a:ext cx="6202515" cy="2390457"/>
          </a:xfrm>
          <a:prstGeom prst="rect">
            <a:avLst/>
          </a:prstGeom>
        </p:spPr>
      </p:pic>
    </p:spTree>
    <p:extLst>
      <p:ext uri="{BB962C8B-B14F-4D97-AF65-F5344CB8AC3E}">
        <p14:creationId xmlns:p14="http://schemas.microsoft.com/office/powerpoint/2010/main" val="511466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26"/>
            <a:ext cx="8229600" cy="1097280"/>
          </a:xfrm>
        </p:spPr>
        <p:txBody>
          <a:bodyPr/>
          <a:lstStyle/>
          <a:p>
            <a:r>
              <a:rPr lang="en-US" sz="3600" dirty="0">
                <a:latin typeface="+mj-lt"/>
              </a:rPr>
              <a:t>Example: Finding the Mean, Variance, and Standard Deviation </a:t>
            </a:r>
            <a:r>
              <a:rPr lang="en-US" sz="2000" b="0" dirty="0">
                <a:latin typeface="+mj-lt"/>
              </a:rPr>
              <a:t>(2 of 2) </a:t>
            </a:r>
            <a:endParaRPr lang="en-IN" sz="2000" b="0" dirty="0">
              <a:latin typeface="+mj-lt"/>
            </a:endParaRPr>
          </a:p>
        </p:txBody>
      </p:sp>
      <p:pic>
        <p:nvPicPr>
          <p:cNvPr id="9" name="Picture 10" descr="A cartoon depicts the sun behind a clou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1752600"/>
            <a:ext cx="1623139" cy="124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6665913" cy="4724400"/>
          </a:xfrm>
        </p:spPr>
        <p:txBody>
          <a:bodyPr/>
          <a:lstStyle/>
          <a:p>
            <a:pPr marL="0" indent="0">
              <a:buClr>
                <a:schemeClr val="accent1"/>
              </a:buClr>
              <a:buNone/>
            </a:pPr>
            <a:r>
              <a:rPr lang="en-US" altLang="en-US" sz="2600" i="1" dirty="0"/>
              <a:t>µ </a:t>
            </a:r>
            <a:r>
              <a:rPr lang="en-US" altLang="en-US" sz="2600" dirty="0"/>
              <a:t>= 16.8 </a:t>
            </a:r>
            <a:r>
              <a:rPr lang="el-GR" altLang="en-US" sz="2600" i="1" dirty="0"/>
              <a:t>σ</a:t>
            </a:r>
            <a:r>
              <a:rPr lang="en-US" altLang="en-US" sz="2600" baseline="30000" dirty="0"/>
              <a:t>2</a:t>
            </a:r>
            <a:r>
              <a:rPr lang="en-US" altLang="en-US" sz="2600" dirty="0"/>
              <a:t> ≈ 7.4 </a:t>
            </a:r>
            <a:r>
              <a:rPr lang="el-GR" altLang="en-US" sz="2600" i="1" dirty="0"/>
              <a:t>σ</a:t>
            </a:r>
            <a:r>
              <a:rPr lang="en-US" altLang="en-US" sz="2600" dirty="0"/>
              <a:t> ≈ 2.7 </a:t>
            </a:r>
          </a:p>
          <a:p>
            <a:pPr>
              <a:buClr>
                <a:schemeClr val="bg2"/>
              </a:buClr>
            </a:pPr>
            <a:r>
              <a:rPr lang="en-US" altLang="en-US" sz="2600" dirty="0"/>
              <a:t>On average, there are 16.8 cloudy days during the month of June. </a:t>
            </a:r>
          </a:p>
          <a:p>
            <a:pPr>
              <a:spcBef>
                <a:spcPts val="600"/>
              </a:spcBef>
            </a:pPr>
            <a:r>
              <a:rPr lang="en-US" altLang="en-US" sz="2600" dirty="0"/>
              <a:t>The standard deviation is about 2.7 days. </a:t>
            </a:r>
          </a:p>
          <a:p>
            <a:pPr>
              <a:spcBef>
                <a:spcPts val="600"/>
              </a:spcBef>
              <a:buClr>
                <a:schemeClr val="bg2"/>
              </a:buClr>
            </a:pPr>
            <a:r>
              <a:rPr lang="en-US" altLang="en-US" sz="2600" dirty="0"/>
              <a:t>Values that are more than two standard deviations from the mean are considered unusual.</a:t>
            </a:r>
          </a:p>
          <a:p>
            <a:pPr lvl="1">
              <a:buClr>
                <a:schemeClr val="bg2"/>
              </a:buClr>
            </a:pPr>
            <a:r>
              <a:rPr lang="en-US" altLang="en-US" sz="2400" dirty="0">
                <a:ea typeface="MS PGothic" pitchFamily="34" charset="-128"/>
              </a:rPr>
              <a:t>16.8 – 2(2.7) =11.4; A June with 11 cloudy days or   less would be unusual.</a:t>
            </a:r>
          </a:p>
          <a:p>
            <a:pPr lvl="1">
              <a:buClr>
                <a:schemeClr val="bg2"/>
              </a:buClr>
            </a:pPr>
            <a:r>
              <a:rPr lang="en-US" altLang="en-US" sz="2400" dirty="0">
                <a:ea typeface="MS PGothic" pitchFamily="34" charset="-128"/>
              </a:rPr>
              <a:t>16.8 + 2(2.7) = 22.2; A June with 23 cloudy days or more would also be unusual.</a:t>
            </a:r>
            <a:endParaRPr lang="en-IN" sz="2400" dirty="0"/>
          </a:p>
        </p:txBody>
      </p:sp>
    </p:spTree>
    <p:extLst>
      <p:ext uri="{BB962C8B-B14F-4D97-AF65-F5344CB8AC3E}">
        <p14:creationId xmlns:p14="http://schemas.microsoft.com/office/powerpoint/2010/main" val="511466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26"/>
            <a:ext cx="8229600" cy="1097280"/>
          </a:xfrm>
        </p:spPr>
        <p:txBody>
          <a:bodyPr/>
          <a:lstStyle/>
          <a:p>
            <a:r>
              <a:rPr lang="en-US" altLang="en-US" sz="3600" dirty="0">
                <a:latin typeface="+mj-lt"/>
              </a:rPr>
              <a:t>Section 4.2 Summary</a:t>
            </a:r>
            <a:endParaRPr lang="en-IN" sz="3600" dirty="0">
              <a:latin typeface="+mj-lt"/>
            </a:endParaRPr>
          </a:p>
        </p:txBody>
      </p:sp>
      <p:sp>
        <p:nvSpPr>
          <p:cNvPr id="3" name="Content Placeholder 2"/>
          <p:cNvSpPr>
            <a:spLocks noGrp="1"/>
          </p:cNvSpPr>
          <p:nvPr>
            <p:ph idx="1"/>
          </p:nvPr>
        </p:nvSpPr>
        <p:spPr/>
        <p:txBody>
          <a:bodyPr/>
          <a:lstStyle/>
          <a:p>
            <a:r>
              <a:rPr lang="en-US" altLang="en-US" sz="2600" dirty="0"/>
              <a:t>Determined if a probability experiment is a binomial experiment</a:t>
            </a:r>
          </a:p>
          <a:p>
            <a:r>
              <a:rPr lang="en-US" altLang="en-US" sz="2600" dirty="0"/>
              <a:t>Found binomial probabilities using the binomial probability formula</a:t>
            </a:r>
          </a:p>
          <a:p>
            <a:r>
              <a:rPr lang="en-US" altLang="en-US" sz="2600" dirty="0"/>
              <a:t>Found binomial probabilities using technology, formulas, and a binomial table</a:t>
            </a:r>
          </a:p>
          <a:p>
            <a:r>
              <a:rPr lang="en-US" altLang="en-US" sz="2600" dirty="0"/>
              <a:t>Constructed and graphed a binomial distribution</a:t>
            </a:r>
          </a:p>
          <a:p>
            <a:r>
              <a:rPr lang="en-US" altLang="en-US" sz="2600" dirty="0"/>
              <a:t>Found the mean, variance, and standard deviation of a binomial probability distribution</a:t>
            </a:r>
            <a:endParaRPr lang="en-IN" sz="2600" dirty="0"/>
          </a:p>
        </p:txBody>
      </p:sp>
    </p:spTree>
    <p:extLst>
      <p:ext uri="{BB962C8B-B14F-4D97-AF65-F5344CB8AC3E}">
        <p14:creationId xmlns:p14="http://schemas.microsoft.com/office/powerpoint/2010/main" val="511466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26"/>
            <a:ext cx="8229600" cy="1097280"/>
          </a:xfrm>
        </p:spPr>
        <p:txBody>
          <a:bodyPr/>
          <a:lstStyle/>
          <a:p>
            <a:r>
              <a:rPr lang="en-US" altLang="en-US" sz="3600" dirty="0">
                <a:latin typeface="+mj-lt"/>
              </a:rPr>
              <a:t>Section 4.2 Objectives</a:t>
            </a:r>
            <a:endParaRPr lang="en-IN" sz="3600" dirty="0">
              <a:latin typeface="+mj-lt"/>
            </a:endParaRPr>
          </a:p>
        </p:txBody>
      </p:sp>
      <p:sp>
        <p:nvSpPr>
          <p:cNvPr id="3" name="Content Placeholder 2"/>
          <p:cNvSpPr>
            <a:spLocks noGrp="1"/>
          </p:cNvSpPr>
          <p:nvPr>
            <p:ph idx="1"/>
          </p:nvPr>
        </p:nvSpPr>
        <p:spPr/>
        <p:txBody>
          <a:bodyPr/>
          <a:lstStyle/>
          <a:p>
            <a:pPr marL="288925" indent="-288925">
              <a:buSzPct val="100000"/>
            </a:pPr>
            <a:r>
              <a:rPr lang="en-US" altLang="en-US" sz="2600" dirty="0"/>
              <a:t>How to determine whether a probability experiment is a binomial experiment</a:t>
            </a:r>
          </a:p>
          <a:p>
            <a:pPr marL="288925" indent="-288925">
              <a:buSzPct val="100000"/>
            </a:pPr>
            <a:r>
              <a:rPr lang="en-US" altLang="en-US" sz="2600" dirty="0"/>
              <a:t>How to find binomial probabilities using the binomial probability formula</a:t>
            </a:r>
          </a:p>
          <a:p>
            <a:pPr marL="288925" indent="-288925">
              <a:buSzPct val="100000"/>
            </a:pPr>
            <a:r>
              <a:rPr lang="en-US" altLang="en-US" sz="2600" dirty="0"/>
              <a:t>How to find binomial probabilities using technology, formulas, and a binomial table</a:t>
            </a:r>
          </a:p>
          <a:p>
            <a:pPr marL="288925" indent="-288925">
              <a:buSzPct val="100000"/>
            </a:pPr>
            <a:r>
              <a:rPr lang="en-US" altLang="en-US" sz="2600" dirty="0"/>
              <a:t>How to construct and graph a binomial distribution</a:t>
            </a:r>
          </a:p>
          <a:p>
            <a:pPr marL="288925" indent="-288925">
              <a:buSzPct val="100000"/>
            </a:pPr>
            <a:r>
              <a:rPr lang="en-US" altLang="en-US" sz="2600" dirty="0"/>
              <a:t>How to find the mean, variance, and standard deviation of a binomial probability distribution</a:t>
            </a:r>
            <a:endParaRPr lang="en-IN" sz="2600" dirty="0"/>
          </a:p>
        </p:txBody>
      </p:sp>
    </p:spTree>
    <p:extLst>
      <p:ext uri="{BB962C8B-B14F-4D97-AF65-F5344CB8AC3E}">
        <p14:creationId xmlns:p14="http://schemas.microsoft.com/office/powerpoint/2010/main" val="433576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26"/>
            <a:ext cx="8229600" cy="1097280"/>
          </a:xfrm>
        </p:spPr>
        <p:txBody>
          <a:bodyPr/>
          <a:lstStyle/>
          <a:p>
            <a:r>
              <a:rPr lang="en-US" altLang="en-US" sz="3600" dirty="0">
                <a:latin typeface="+mj-lt"/>
              </a:rPr>
              <a:t>Binomial Experiments</a:t>
            </a:r>
            <a:endParaRPr lang="en-IN" sz="3600" dirty="0">
              <a:latin typeface="+mj-lt"/>
            </a:endParaRPr>
          </a:p>
        </p:txBody>
      </p:sp>
      <p:sp>
        <p:nvSpPr>
          <p:cNvPr id="3" name="Content Placeholder 2"/>
          <p:cNvSpPr>
            <a:spLocks noGrp="1"/>
          </p:cNvSpPr>
          <p:nvPr>
            <p:ph idx="1"/>
          </p:nvPr>
        </p:nvSpPr>
        <p:spPr/>
        <p:txBody>
          <a:bodyPr/>
          <a:lstStyle/>
          <a:p>
            <a:pPr marL="461963" indent="-461963">
              <a:buFont typeface="+mj-lt"/>
              <a:buAutoNum type="arabicPeriod"/>
            </a:pPr>
            <a:r>
              <a:rPr lang="en-US" altLang="en-US" sz="2600" dirty="0"/>
              <a:t>The experiment is repeated for a fixed number of trials, where each trial is independent of other trials.</a:t>
            </a:r>
          </a:p>
          <a:p>
            <a:pPr marL="461963" indent="-461963">
              <a:buFont typeface="+mj-lt"/>
              <a:buAutoNum type="arabicPeriod"/>
            </a:pPr>
            <a:r>
              <a:rPr lang="en-US" altLang="en-US" sz="2600" dirty="0"/>
              <a:t>There are only two possible outcomes of interest for each trial. The outcomes can be classified as a success (</a:t>
            </a:r>
            <a:r>
              <a:rPr lang="en-US" altLang="en-US" sz="2600" i="1" dirty="0"/>
              <a:t>S</a:t>
            </a:r>
            <a:r>
              <a:rPr lang="en-US" altLang="en-US" sz="2600" dirty="0"/>
              <a:t>) or as a failure (</a:t>
            </a:r>
            <a:r>
              <a:rPr lang="en-US" altLang="en-US" sz="2600" i="1" dirty="0"/>
              <a:t>F</a:t>
            </a:r>
            <a:r>
              <a:rPr lang="en-US" altLang="en-US" sz="2600" dirty="0"/>
              <a:t>).</a:t>
            </a:r>
          </a:p>
          <a:p>
            <a:pPr marL="461963" indent="-461963">
              <a:buFont typeface="+mj-lt"/>
              <a:buAutoNum type="arabicPeriod"/>
            </a:pPr>
            <a:r>
              <a:rPr lang="en-US" altLang="en-US" sz="2600" dirty="0"/>
              <a:t>The probability of a success, </a:t>
            </a:r>
            <a:r>
              <a:rPr lang="en-US" altLang="en-US" sz="2600" i="1" dirty="0"/>
              <a:t>P</a:t>
            </a:r>
            <a:r>
              <a:rPr lang="en-US" altLang="en-US" sz="2600" dirty="0"/>
              <a:t>(</a:t>
            </a:r>
            <a:r>
              <a:rPr lang="en-US" altLang="en-US" sz="2600" i="1" dirty="0"/>
              <a:t>S</a:t>
            </a:r>
            <a:r>
              <a:rPr lang="en-US" altLang="en-US" sz="2600" dirty="0"/>
              <a:t>), is the same for each trial.</a:t>
            </a:r>
          </a:p>
          <a:p>
            <a:pPr marL="461963" indent="-461963">
              <a:buFont typeface="+mj-lt"/>
              <a:buAutoNum type="arabicPeriod"/>
            </a:pPr>
            <a:r>
              <a:rPr lang="en-US" altLang="en-US" sz="2600" dirty="0"/>
              <a:t>The random variable </a:t>
            </a:r>
            <a:r>
              <a:rPr lang="en-US" altLang="en-US" sz="2600" i="1" dirty="0"/>
              <a:t>x</a:t>
            </a:r>
            <a:r>
              <a:rPr lang="en-US" altLang="en-US" sz="2600" dirty="0"/>
              <a:t> counts the number of successful trials.</a:t>
            </a:r>
            <a:endParaRPr lang="en-IN" sz="2600" dirty="0"/>
          </a:p>
        </p:txBody>
      </p:sp>
    </p:spTree>
    <p:extLst>
      <p:ext uri="{BB962C8B-B14F-4D97-AF65-F5344CB8AC3E}">
        <p14:creationId xmlns:p14="http://schemas.microsoft.com/office/powerpoint/2010/main" val="960943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799"/>
            <a:ext cx="8229600" cy="1097280"/>
          </a:xfrm>
        </p:spPr>
        <p:txBody>
          <a:bodyPr/>
          <a:lstStyle/>
          <a:p>
            <a:r>
              <a:rPr lang="en-US" altLang="en-US" sz="3600" dirty="0">
                <a:latin typeface="+mj-lt"/>
              </a:rPr>
              <a:t>Notation for Binomial Experiments</a:t>
            </a:r>
            <a:endParaRPr lang="en-IN" sz="3600" dirty="0">
              <a:latin typeface="+mj-lt"/>
            </a:endParaRPr>
          </a:p>
        </p:txBody>
      </p:sp>
      <p:graphicFrame>
        <p:nvGraphicFramePr>
          <p:cNvPr id="6" name="Table 2"/>
          <p:cNvGraphicFramePr>
            <a:graphicFrameLocks noGrp="1"/>
          </p:cNvGraphicFramePr>
          <p:nvPr>
            <p:ph idx="1"/>
            <p:extLst>
              <p:ext uri="{D42A27DB-BD31-4B8C-83A1-F6EECF244321}">
                <p14:modId xmlns:p14="http://schemas.microsoft.com/office/powerpoint/2010/main" val="843802787"/>
              </p:ext>
            </p:extLst>
          </p:nvPr>
        </p:nvGraphicFramePr>
        <p:xfrm>
          <a:off x="1026812" y="1865757"/>
          <a:ext cx="7086600" cy="3427943"/>
        </p:xfrm>
        <a:graphic>
          <a:graphicData uri="http://schemas.openxmlformats.org/drawingml/2006/table">
            <a:tbl>
              <a:tblPr firstRow="1" bandRow="1">
                <a:tableStyleId>{3B4B98B0-60AC-42C2-AFA5-B58CD77FA1E5}</a:tableStyleId>
              </a:tblPr>
              <a:tblGrid>
                <a:gridCol w="16002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548143">
                <a:tc>
                  <a:txBody>
                    <a:bodyPr/>
                    <a:lstStyle/>
                    <a:p>
                      <a:pPr algn="l"/>
                      <a:r>
                        <a:rPr kumimoji="0" lang="en-US" sz="2400" b="1" i="0" u="none" strike="noStrike" cap="none" normalizeH="0" baseline="0" dirty="0">
                          <a:ln>
                            <a:noFill/>
                          </a:ln>
                          <a:solidFill>
                            <a:schemeClr val="tx1"/>
                          </a:solidFill>
                          <a:effectLst/>
                          <a:latin typeface="+mn-lt"/>
                          <a:ea typeface="MS PGothic" panose="020B0600070205080204" pitchFamily="34" charset="-128"/>
                        </a:rPr>
                        <a:t>Symbol</a:t>
                      </a:r>
                      <a:endParaRPr lang="en-IN" sz="2400" b="1" i="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IN" sz="2400" dirty="0">
                          <a:solidFill>
                            <a:schemeClr val="tx1"/>
                          </a:solidFill>
                          <a:latin typeface="+mn-lt"/>
                        </a:rPr>
                        <a:t>  Description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81700">
                <a:tc>
                  <a:txBody>
                    <a:bodyPr/>
                    <a:lstStyle>
                      <a:lvl1pPr marL="457200" indent="-4572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mj-lt" charset="0"/>
                        <a:buNone/>
                        <a:tabLst/>
                      </a:pPr>
                      <a:r>
                        <a:rPr kumimoji="0" lang="en-US" altLang="en-US" sz="2200" b="0" i="1" u="none" strike="noStrike" cap="none" normalizeH="0" baseline="0" dirty="0">
                          <a:ln>
                            <a:noFill/>
                          </a:ln>
                          <a:solidFill>
                            <a:schemeClr val="tx1"/>
                          </a:solidFill>
                          <a:effectLst/>
                          <a:latin typeface="+mn-lt"/>
                          <a:ea typeface="MS PGothic" panose="020B0600070205080204" pitchFamily="34" charset="-128"/>
                        </a:rPr>
                        <a:t>n</a:t>
                      </a:r>
                    </a:p>
                  </a:txBody>
                  <a:tcPr marL="91449" marR="91449"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mn-lt"/>
                          <a:ea typeface="MS PGothic" panose="020B0600070205080204" pitchFamily="34" charset="-128"/>
                        </a:rPr>
                        <a:t>The number of times a trial is repeated</a:t>
                      </a:r>
                      <a:endParaRPr kumimoji="0" lang="en-US" altLang="en-US" sz="2200" b="0" i="0" u="none" strike="noStrike" cap="none" normalizeH="0" baseline="0" dirty="0">
                        <a:ln>
                          <a:noFill/>
                        </a:ln>
                        <a:solidFill>
                          <a:schemeClr val="tx1"/>
                        </a:solidFill>
                        <a:effectLst/>
                        <a:latin typeface="+mn-lt"/>
                        <a:ea typeface="MS PGothic" panose="020B0600070205080204" pitchFamily="34" charset="-128"/>
                        <a:sym typeface="Symbol" panose="05050102010706020507" pitchFamily="18" charset="2"/>
                      </a:endParaRPr>
                    </a:p>
                  </a:txBody>
                  <a:tcPr marL="274347" marR="91449"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538924">
                <a:tc>
                  <a:txBody>
                    <a:bodyPr/>
                    <a:lstStyle>
                      <a:lvl1pPr marL="457200" indent="-4572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mj-lt" charset="0"/>
                        <a:buNone/>
                        <a:tabLst/>
                      </a:pPr>
                      <a:r>
                        <a:rPr kumimoji="0" lang="en-US" altLang="en-US" sz="2200" b="0" i="1" u="none" strike="noStrike" cap="none" normalizeH="0" baseline="0" dirty="0">
                          <a:ln>
                            <a:noFill/>
                          </a:ln>
                          <a:solidFill>
                            <a:schemeClr val="tx1"/>
                          </a:solidFill>
                          <a:effectLst/>
                          <a:latin typeface="+mn-lt"/>
                          <a:ea typeface="MS PGothic" panose="020B0600070205080204" pitchFamily="34" charset="-128"/>
                        </a:rPr>
                        <a:t>p = P(S)</a:t>
                      </a:r>
                    </a:p>
                  </a:txBody>
                  <a:tcPr marL="91449" marR="91449"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mn-lt"/>
                          <a:ea typeface="MS PGothic" panose="020B0600070205080204" pitchFamily="34" charset="-128"/>
                        </a:rPr>
                        <a:t>The probability of success in a single trial</a:t>
                      </a:r>
                    </a:p>
                  </a:txBody>
                  <a:tcPr marL="274347" marR="91449"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734352">
                <a:tc>
                  <a:txBody>
                    <a:bodyPr/>
                    <a:lstStyle>
                      <a:lvl1pPr marL="457200" indent="-4572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mj-lt" charset="0"/>
                        <a:buNone/>
                        <a:tabLst/>
                      </a:pPr>
                      <a:r>
                        <a:rPr kumimoji="0" lang="en-US" altLang="en-US" sz="2200" b="0" i="1" u="none" strike="noStrike" cap="none" normalizeH="0" baseline="0" dirty="0">
                          <a:ln>
                            <a:noFill/>
                          </a:ln>
                          <a:solidFill>
                            <a:schemeClr val="tx1"/>
                          </a:solidFill>
                          <a:effectLst/>
                          <a:latin typeface="+mn-lt"/>
                          <a:ea typeface="MS PGothic" panose="020B0600070205080204" pitchFamily="34" charset="-128"/>
                        </a:rPr>
                        <a:t>q = P(F)</a:t>
                      </a:r>
                    </a:p>
                  </a:txBody>
                  <a:tcPr marL="91449" marR="91449"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mn-lt"/>
                          <a:ea typeface="MS PGothic" panose="020B0600070205080204" pitchFamily="34" charset="-128"/>
                        </a:rPr>
                        <a:t>The probability of failure in a single trial </a:t>
                      </a:r>
                      <a:br>
                        <a:rPr kumimoji="0" lang="en-US" altLang="en-US" sz="2200" b="0" i="0" u="none" strike="noStrike" cap="none" normalizeH="0" baseline="0" dirty="0">
                          <a:ln>
                            <a:noFill/>
                          </a:ln>
                          <a:solidFill>
                            <a:schemeClr val="tx1"/>
                          </a:solidFill>
                          <a:effectLst/>
                          <a:latin typeface="+mn-lt"/>
                          <a:ea typeface="MS PGothic" panose="020B0600070205080204" pitchFamily="34" charset="-128"/>
                        </a:rPr>
                      </a:br>
                      <a:r>
                        <a:rPr kumimoji="0" lang="en-US" altLang="en-US" sz="2200" b="0" i="0" u="none" strike="noStrike" cap="none" normalizeH="0" baseline="0" dirty="0">
                          <a:ln>
                            <a:noFill/>
                          </a:ln>
                          <a:solidFill>
                            <a:schemeClr val="tx1"/>
                          </a:solidFill>
                          <a:effectLst/>
                          <a:latin typeface="+mn-lt"/>
                          <a:ea typeface="MS PGothic" panose="020B0600070205080204" pitchFamily="34" charset="-128"/>
                        </a:rPr>
                        <a:t>(</a:t>
                      </a:r>
                      <a:r>
                        <a:rPr kumimoji="0" lang="en-US" altLang="en-US" sz="2200" b="0" i="1" u="none" strike="noStrike" cap="none" normalizeH="0" baseline="0" dirty="0">
                          <a:ln>
                            <a:noFill/>
                          </a:ln>
                          <a:solidFill>
                            <a:schemeClr val="tx1"/>
                          </a:solidFill>
                          <a:effectLst/>
                          <a:latin typeface="+mn-lt"/>
                          <a:ea typeface="MS PGothic" panose="020B0600070205080204" pitchFamily="34" charset="-128"/>
                        </a:rPr>
                        <a:t>q</a:t>
                      </a:r>
                      <a:r>
                        <a:rPr kumimoji="0" lang="en-US" altLang="en-US" sz="2200" b="0" i="0" u="none" strike="noStrike" cap="none" normalizeH="0" baseline="0" dirty="0">
                          <a:ln>
                            <a:noFill/>
                          </a:ln>
                          <a:solidFill>
                            <a:schemeClr val="tx1"/>
                          </a:solidFill>
                          <a:effectLst/>
                          <a:latin typeface="+mn-lt"/>
                          <a:ea typeface="MS PGothic" panose="020B0600070205080204" pitchFamily="34" charset="-128"/>
                        </a:rPr>
                        <a:t> = 1 </a:t>
                      </a:r>
                      <a:r>
                        <a:rPr kumimoji="0" lang="en-US" altLang="en-US" sz="2200" b="0" i="0" u="none" strike="noStrike" cap="none" normalizeH="0" baseline="0" dirty="0">
                          <a:ln>
                            <a:noFill/>
                          </a:ln>
                          <a:solidFill>
                            <a:schemeClr val="tx1"/>
                          </a:solidFill>
                          <a:effectLst/>
                          <a:latin typeface="+mn-lt"/>
                          <a:ea typeface="MS PGothic" panose="020B0600070205080204" pitchFamily="34" charset="-128"/>
                          <a:cs typeface="Arial"/>
                        </a:rPr>
                        <a:t>−</a:t>
                      </a:r>
                      <a:r>
                        <a:rPr kumimoji="0" lang="en-US" altLang="en-US" sz="2200" b="0" i="0" u="none" strike="noStrike" cap="none" normalizeH="0" baseline="0" dirty="0">
                          <a:ln>
                            <a:noFill/>
                          </a:ln>
                          <a:solidFill>
                            <a:schemeClr val="tx1"/>
                          </a:solidFill>
                          <a:effectLst/>
                          <a:latin typeface="+mn-lt"/>
                          <a:ea typeface="MS PGothic" panose="020B0600070205080204" pitchFamily="34" charset="-128"/>
                        </a:rPr>
                        <a:t> </a:t>
                      </a:r>
                      <a:r>
                        <a:rPr kumimoji="0" lang="en-US" altLang="en-US" sz="2200" b="0" i="1" u="none" strike="noStrike" cap="none" normalizeH="0" baseline="0" dirty="0">
                          <a:ln>
                            <a:noFill/>
                          </a:ln>
                          <a:solidFill>
                            <a:schemeClr val="tx1"/>
                          </a:solidFill>
                          <a:effectLst/>
                          <a:latin typeface="+mn-lt"/>
                          <a:ea typeface="MS PGothic" panose="020B0600070205080204" pitchFamily="34" charset="-128"/>
                        </a:rPr>
                        <a:t>p</a:t>
                      </a:r>
                      <a:r>
                        <a:rPr kumimoji="0" lang="en-US" altLang="en-US" sz="2200" b="0" i="0" u="none" strike="noStrike" cap="none" normalizeH="0" baseline="0" dirty="0">
                          <a:ln>
                            <a:noFill/>
                          </a:ln>
                          <a:solidFill>
                            <a:schemeClr val="tx1"/>
                          </a:solidFill>
                          <a:effectLst/>
                          <a:latin typeface="+mn-lt"/>
                          <a:ea typeface="MS PGothic" panose="020B0600070205080204" pitchFamily="34" charset="-128"/>
                        </a:rPr>
                        <a:t>)</a:t>
                      </a:r>
                    </a:p>
                  </a:txBody>
                  <a:tcPr marL="274347" marR="91449"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1057489">
                <a:tc>
                  <a:txBody>
                    <a:bodyPr/>
                    <a:lstStyle>
                      <a:lvl1pPr marL="457200" indent="-4572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mj-lt" charset="0"/>
                        <a:buNone/>
                        <a:tabLst/>
                      </a:pPr>
                      <a:r>
                        <a:rPr kumimoji="0" lang="en-US" altLang="en-US" sz="2200" b="0" i="1" u="none" strike="noStrike" cap="none" normalizeH="0" baseline="0" dirty="0">
                          <a:ln>
                            <a:noFill/>
                          </a:ln>
                          <a:solidFill>
                            <a:schemeClr val="tx1"/>
                          </a:solidFill>
                          <a:effectLst/>
                          <a:latin typeface="+mn-lt"/>
                          <a:ea typeface="MS PGothic" panose="020B0600070205080204" pitchFamily="34" charset="-128"/>
                        </a:rPr>
                        <a:t>x</a:t>
                      </a:r>
                    </a:p>
                  </a:txBody>
                  <a:tcPr marL="91449" marR="91449"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mn-lt"/>
                          <a:ea typeface="MS PGothic" panose="020B0600070205080204" pitchFamily="34" charset="-128"/>
                        </a:rPr>
                        <a:t>The random variable represents a count of the number of successes in </a:t>
                      </a:r>
                      <a:r>
                        <a:rPr kumimoji="0" lang="en-US" altLang="en-US" sz="2200" b="0" i="1" u="none" strike="noStrike" cap="none" normalizeH="0" baseline="0" dirty="0">
                          <a:ln>
                            <a:noFill/>
                          </a:ln>
                          <a:solidFill>
                            <a:schemeClr val="tx1"/>
                          </a:solidFill>
                          <a:effectLst/>
                          <a:latin typeface="+mn-lt"/>
                          <a:ea typeface="MS PGothic" panose="020B0600070205080204" pitchFamily="34" charset="-128"/>
                        </a:rPr>
                        <a:t>n</a:t>
                      </a:r>
                      <a:r>
                        <a:rPr kumimoji="0" lang="en-US" altLang="en-US" sz="2200" b="0" i="0" u="none" strike="noStrike" cap="none" normalizeH="0" baseline="0" dirty="0">
                          <a:ln>
                            <a:noFill/>
                          </a:ln>
                          <a:solidFill>
                            <a:schemeClr val="tx1"/>
                          </a:solidFill>
                          <a:effectLst/>
                          <a:latin typeface="+mn-lt"/>
                          <a:ea typeface="MS PGothic" panose="020B0600070205080204" pitchFamily="34" charset="-128"/>
                        </a:rPr>
                        <a:t> trials:    </a:t>
                      </a:r>
                      <a:br>
                        <a:rPr kumimoji="0" lang="en-US" altLang="en-US" sz="2200" b="0" i="0" u="none" strike="noStrike" cap="none" normalizeH="0" baseline="0" dirty="0">
                          <a:ln>
                            <a:noFill/>
                          </a:ln>
                          <a:solidFill>
                            <a:schemeClr val="tx1"/>
                          </a:solidFill>
                          <a:effectLst/>
                          <a:latin typeface="+mn-lt"/>
                          <a:ea typeface="MS PGothic" panose="020B0600070205080204" pitchFamily="34" charset="-128"/>
                        </a:rPr>
                      </a:br>
                      <a:r>
                        <a:rPr kumimoji="0" lang="en-US" altLang="en-US" sz="2200" b="0" i="1" u="none" strike="noStrike" cap="none" normalizeH="0" baseline="0" dirty="0">
                          <a:ln>
                            <a:noFill/>
                          </a:ln>
                          <a:solidFill>
                            <a:schemeClr val="tx1"/>
                          </a:solidFill>
                          <a:effectLst/>
                          <a:latin typeface="+mn-lt"/>
                          <a:ea typeface="MS PGothic" panose="020B0600070205080204" pitchFamily="34" charset="-128"/>
                        </a:rPr>
                        <a:t>x</a:t>
                      </a:r>
                      <a:r>
                        <a:rPr kumimoji="0" lang="en-US" altLang="en-US" sz="2200" b="0" i="0" u="none" strike="noStrike" cap="none" normalizeH="0" baseline="0" dirty="0">
                          <a:ln>
                            <a:noFill/>
                          </a:ln>
                          <a:solidFill>
                            <a:schemeClr val="tx1"/>
                          </a:solidFill>
                          <a:effectLst/>
                          <a:latin typeface="+mn-lt"/>
                          <a:ea typeface="MS PGothic" panose="020B0600070205080204" pitchFamily="34" charset="-128"/>
                        </a:rPr>
                        <a:t> = 0, 1, 2, 3, … , </a:t>
                      </a:r>
                      <a:r>
                        <a:rPr kumimoji="0" lang="en-US" altLang="en-US" sz="2200" b="0" i="1" u="none" strike="noStrike" cap="none" normalizeH="0" baseline="0" dirty="0">
                          <a:ln>
                            <a:noFill/>
                          </a:ln>
                          <a:solidFill>
                            <a:schemeClr val="tx1"/>
                          </a:solidFill>
                          <a:effectLst/>
                          <a:latin typeface="+mn-lt"/>
                          <a:ea typeface="MS PGothic" panose="020B0600070205080204" pitchFamily="34" charset="-128"/>
                        </a:rPr>
                        <a:t>n</a:t>
                      </a:r>
                      <a:r>
                        <a:rPr kumimoji="0" lang="en-US" altLang="en-US" sz="2200" b="0" i="0" u="none" strike="noStrike" cap="none" normalizeH="0" baseline="0" dirty="0">
                          <a:ln>
                            <a:noFill/>
                          </a:ln>
                          <a:solidFill>
                            <a:schemeClr val="tx1"/>
                          </a:solidFill>
                          <a:effectLst/>
                          <a:latin typeface="+mn-lt"/>
                          <a:ea typeface="MS PGothic" panose="020B0600070205080204" pitchFamily="34" charset="-128"/>
                        </a:rPr>
                        <a:t>.</a:t>
                      </a:r>
                      <a:endParaRPr kumimoji="0" lang="en-US" altLang="en-US" sz="2200" b="0" i="0" u="none" strike="noStrike" cap="none" normalizeH="0" baseline="0" dirty="0">
                        <a:ln>
                          <a:noFill/>
                        </a:ln>
                        <a:solidFill>
                          <a:schemeClr val="tx1"/>
                        </a:solidFill>
                        <a:effectLst/>
                        <a:latin typeface="+mn-lt"/>
                        <a:ea typeface="MS PGothic" panose="020B0600070205080204" pitchFamily="34" charset="-128"/>
                        <a:sym typeface="Symbol" panose="05050102010706020507" pitchFamily="18" charset="2"/>
                      </a:endParaRPr>
                    </a:p>
                  </a:txBody>
                  <a:tcPr marL="274347" marR="91449"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11466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26"/>
            <a:ext cx="8534400" cy="1097280"/>
          </a:xfrm>
        </p:spPr>
        <p:txBody>
          <a:bodyPr/>
          <a:lstStyle/>
          <a:p>
            <a:r>
              <a:rPr lang="en-US" sz="3600" dirty="0">
                <a:latin typeface="+mj-lt"/>
              </a:rPr>
              <a:t>Example 1: Binomial Experiments </a:t>
            </a:r>
            <a:r>
              <a:rPr lang="en-US" sz="2000" b="0" dirty="0">
                <a:latin typeface="+mj-lt"/>
              </a:rPr>
              <a:t>(1 of 3)</a:t>
            </a:r>
            <a:endParaRPr lang="en-IN" sz="2000" b="0" dirty="0">
              <a:latin typeface="+mj-lt"/>
            </a:endParaRPr>
          </a:p>
        </p:txBody>
      </p:sp>
      <p:sp>
        <p:nvSpPr>
          <p:cNvPr id="3" name="Content Placeholder 2"/>
          <p:cNvSpPr>
            <a:spLocks noGrp="1"/>
          </p:cNvSpPr>
          <p:nvPr>
            <p:ph idx="1"/>
          </p:nvPr>
        </p:nvSpPr>
        <p:spPr/>
        <p:txBody>
          <a:bodyPr/>
          <a:lstStyle/>
          <a:p>
            <a:pPr marL="0" indent="0">
              <a:buNone/>
            </a:pPr>
            <a:r>
              <a:rPr lang="en-US" altLang="en-US" sz="2600" dirty="0"/>
              <a:t>Decide whether the experiment is a binomial experiment. If it is, specify the values of </a:t>
            </a:r>
            <a:r>
              <a:rPr lang="en-US" altLang="en-US" sz="2600" i="1" dirty="0"/>
              <a:t>n</a:t>
            </a:r>
            <a:r>
              <a:rPr lang="en-US" altLang="en-US" sz="2600" dirty="0"/>
              <a:t>, </a:t>
            </a:r>
            <a:r>
              <a:rPr lang="en-US" altLang="en-US" sz="2600" i="1" dirty="0"/>
              <a:t>p</a:t>
            </a:r>
            <a:r>
              <a:rPr lang="en-US" altLang="en-US" sz="2600" dirty="0"/>
              <a:t>, and </a:t>
            </a:r>
            <a:r>
              <a:rPr lang="en-US" altLang="en-US" sz="2600" i="1" dirty="0"/>
              <a:t>q</a:t>
            </a:r>
            <a:r>
              <a:rPr lang="en-US" altLang="en-US" sz="2600" dirty="0"/>
              <a:t>, and list the possible values of the random variable </a:t>
            </a:r>
            <a:r>
              <a:rPr lang="en-US" altLang="en-US" sz="2600" i="1" dirty="0"/>
              <a:t>x</a:t>
            </a:r>
            <a:r>
              <a:rPr lang="en-US" altLang="en-US" sz="2600" dirty="0"/>
              <a:t>.</a:t>
            </a:r>
          </a:p>
          <a:p>
            <a:pPr marL="442800" indent="-442800">
              <a:buFont typeface="+mj-lt"/>
              <a:buAutoNum type="arabicPeriod"/>
            </a:pPr>
            <a:r>
              <a:rPr lang="en-US" altLang="en-US" sz="2400" dirty="0"/>
              <a:t>A certain surgical procedure has an 85% chance of success. A doctor performs the procedure on eight patients. The random variable represents the number of successful surgeries.</a:t>
            </a:r>
            <a:endParaRPr lang="en-IN" sz="2400" dirty="0"/>
          </a:p>
        </p:txBody>
      </p:sp>
    </p:spTree>
    <p:extLst>
      <p:ext uri="{BB962C8B-B14F-4D97-AF65-F5344CB8AC3E}">
        <p14:creationId xmlns:p14="http://schemas.microsoft.com/office/powerpoint/2010/main" val="511466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34226"/>
            <a:ext cx="8534400" cy="1097280"/>
          </a:xfrm>
        </p:spPr>
        <p:txBody>
          <a:bodyPr/>
          <a:lstStyle/>
          <a:p>
            <a:r>
              <a:rPr lang="en-US" sz="3600" dirty="0">
                <a:latin typeface="+mj-lt"/>
              </a:rPr>
              <a:t>Example 1: Binomial Experiments </a:t>
            </a:r>
            <a:r>
              <a:rPr lang="en-US" sz="2000" b="0" dirty="0">
                <a:latin typeface="+mj-lt"/>
              </a:rPr>
              <a:t>(2 of 3)</a:t>
            </a:r>
            <a:endParaRPr lang="en-IN" sz="2000" b="0" dirty="0">
              <a:latin typeface="+mj-lt"/>
            </a:endParaRPr>
          </a:p>
        </p:txBody>
      </p:sp>
      <p:sp>
        <p:nvSpPr>
          <p:cNvPr id="3" name="Content Placeholder 2"/>
          <p:cNvSpPr>
            <a:spLocks noGrp="1"/>
          </p:cNvSpPr>
          <p:nvPr>
            <p:ph idx="1"/>
          </p:nvPr>
        </p:nvSpPr>
        <p:spPr>
          <a:xfrm>
            <a:off x="457200" y="1600200"/>
            <a:ext cx="8305800" cy="4724400"/>
          </a:xfrm>
        </p:spPr>
        <p:txBody>
          <a:bodyPr/>
          <a:lstStyle/>
          <a:p>
            <a:pPr marL="255600" indent="-255600">
              <a:buNone/>
            </a:pPr>
            <a:r>
              <a:rPr lang="en-US" altLang="en-US" sz="2800" b="1" dirty="0"/>
              <a:t>Solution</a:t>
            </a:r>
          </a:p>
          <a:p>
            <a:pPr marL="255600" indent="-255600">
              <a:buNone/>
            </a:pPr>
            <a:r>
              <a:rPr lang="en-US" altLang="en-US" sz="2600" b="1" dirty="0"/>
              <a:t>Binomial Experiment</a:t>
            </a:r>
          </a:p>
          <a:p>
            <a:pPr marL="442800" indent="-442800">
              <a:buFont typeface="+mj-lt"/>
              <a:buAutoNum type="arabicPeriod"/>
            </a:pPr>
            <a:r>
              <a:rPr lang="en-US" altLang="en-US" sz="2400" dirty="0"/>
              <a:t>Each surgery represents a trial. There are eight surgeries, and each one is independent of the others.</a:t>
            </a:r>
          </a:p>
          <a:p>
            <a:pPr marL="442800" indent="-442800">
              <a:buFont typeface="+mj-lt"/>
              <a:buAutoNum type="arabicPeriod"/>
            </a:pPr>
            <a:r>
              <a:rPr lang="en-US" altLang="en-US" sz="2400" dirty="0"/>
              <a:t>There are only two possible outcomes of interest for each surgery: a success (</a:t>
            </a:r>
            <a:r>
              <a:rPr lang="en-US" altLang="en-US" sz="2400" i="1" dirty="0"/>
              <a:t>S</a:t>
            </a:r>
            <a:r>
              <a:rPr lang="en-US" altLang="en-US" sz="2400" dirty="0"/>
              <a:t>) or a failure (</a:t>
            </a:r>
            <a:r>
              <a:rPr lang="en-US" altLang="en-US" sz="2400" i="1" dirty="0"/>
              <a:t>F</a:t>
            </a:r>
            <a:r>
              <a:rPr lang="en-US" altLang="en-US" sz="2400" dirty="0"/>
              <a:t>).</a:t>
            </a:r>
          </a:p>
          <a:p>
            <a:pPr marL="442800" indent="-442800">
              <a:buFont typeface="+mj-lt"/>
              <a:buAutoNum type="arabicPeriod"/>
            </a:pPr>
            <a:r>
              <a:rPr lang="en-US" altLang="en-US" sz="2400" dirty="0"/>
              <a:t>The probability of a success, </a:t>
            </a:r>
            <a:r>
              <a:rPr lang="en-US" altLang="en-US" sz="2400" i="1" dirty="0"/>
              <a:t>P</a:t>
            </a:r>
            <a:r>
              <a:rPr lang="en-US" altLang="en-US" sz="2400" dirty="0"/>
              <a:t>(</a:t>
            </a:r>
            <a:r>
              <a:rPr lang="en-US" altLang="en-US" sz="2400" i="1" dirty="0"/>
              <a:t>S</a:t>
            </a:r>
            <a:r>
              <a:rPr lang="en-US" altLang="en-US" sz="2400" dirty="0"/>
              <a:t>), is 0.85 for each surgery.</a:t>
            </a:r>
          </a:p>
          <a:p>
            <a:pPr marL="442800" indent="-442800">
              <a:buFont typeface="+mj-lt"/>
              <a:buAutoNum type="arabicPeriod"/>
            </a:pPr>
            <a:r>
              <a:rPr lang="en-US" altLang="en-US" sz="2400" dirty="0"/>
              <a:t>The random variable </a:t>
            </a:r>
            <a:r>
              <a:rPr lang="en-US" altLang="en-US" sz="2400" i="1" dirty="0"/>
              <a:t>x</a:t>
            </a:r>
            <a:r>
              <a:rPr lang="en-US" altLang="en-US" sz="2400" dirty="0"/>
              <a:t> counts the number of successful surgeries.</a:t>
            </a:r>
            <a:endParaRPr lang="en-IN" sz="2400" dirty="0"/>
          </a:p>
        </p:txBody>
      </p:sp>
    </p:spTree>
    <p:extLst>
      <p:ext uri="{BB962C8B-B14F-4D97-AF65-F5344CB8AC3E}">
        <p14:creationId xmlns:p14="http://schemas.microsoft.com/office/powerpoint/2010/main" val="511466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34226"/>
            <a:ext cx="8534400" cy="1097280"/>
          </a:xfrm>
        </p:spPr>
        <p:txBody>
          <a:bodyPr/>
          <a:lstStyle/>
          <a:p>
            <a:r>
              <a:rPr lang="en-US" sz="3600" dirty="0">
                <a:latin typeface="+mj-lt"/>
              </a:rPr>
              <a:t>Example 1: Binomial Experiments </a:t>
            </a:r>
            <a:r>
              <a:rPr lang="en-US" sz="2000" b="0" dirty="0">
                <a:latin typeface="+mj-lt"/>
              </a:rPr>
              <a:t>(3 of 3)</a:t>
            </a:r>
            <a:endParaRPr lang="en-IN" sz="2000" b="0" dirty="0">
              <a:latin typeface="+mj-lt"/>
            </a:endParaRPr>
          </a:p>
        </p:txBody>
      </p:sp>
      <p:sp>
        <p:nvSpPr>
          <p:cNvPr id="3" name="Content Placeholder 2"/>
          <p:cNvSpPr>
            <a:spLocks noGrp="1"/>
          </p:cNvSpPr>
          <p:nvPr>
            <p:ph idx="1"/>
          </p:nvPr>
        </p:nvSpPr>
        <p:spPr>
          <a:xfrm>
            <a:off x="457200" y="1752600"/>
            <a:ext cx="8229600" cy="3962400"/>
          </a:xfrm>
        </p:spPr>
        <p:txBody>
          <a:bodyPr/>
          <a:lstStyle/>
          <a:p>
            <a:pPr marL="255600" indent="-255600">
              <a:buNone/>
            </a:pPr>
            <a:r>
              <a:rPr lang="en-US" altLang="en-US" sz="2600" b="1" dirty="0"/>
              <a:t>Binomial Experiment</a:t>
            </a:r>
          </a:p>
          <a:p>
            <a:pPr marL="255600" indent="-255600"/>
            <a:r>
              <a:rPr lang="en-US" altLang="en-US" sz="2400" i="1" dirty="0"/>
              <a:t>n</a:t>
            </a:r>
            <a:r>
              <a:rPr lang="en-US" altLang="en-US" sz="2400" dirty="0"/>
              <a:t> = 8 (number of trials)</a:t>
            </a:r>
          </a:p>
          <a:p>
            <a:pPr marL="255600" indent="-255600"/>
            <a:r>
              <a:rPr lang="en-US" altLang="en-US" sz="2400" i="1" dirty="0"/>
              <a:t>p</a:t>
            </a:r>
            <a:r>
              <a:rPr lang="en-US" altLang="en-US" sz="2400" dirty="0"/>
              <a:t> = 0.85 (probability of success)</a:t>
            </a:r>
          </a:p>
          <a:p>
            <a:pPr marL="255600" indent="-255600"/>
            <a:r>
              <a:rPr lang="en-US" altLang="en-US" sz="2400" i="1" dirty="0"/>
              <a:t>q</a:t>
            </a:r>
            <a:r>
              <a:rPr lang="en-US" altLang="en-US" sz="2400" dirty="0"/>
              <a:t> = 1 </a:t>
            </a:r>
            <a:r>
              <a:rPr lang="en-US" altLang="en-US" sz="2400" dirty="0">
                <a:cs typeface="Arial"/>
              </a:rPr>
              <a:t>−</a:t>
            </a:r>
            <a:r>
              <a:rPr lang="en-US" altLang="en-US" sz="2400" dirty="0"/>
              <a:t> </a:t>
            </a:r>
            <a:r>
              <a:rPr lang="en-US" altLang="en-US" sz="2400" i="1" dirty="0"/>
              <a:t>p</a:t>
            </a:r>
            <a:r>
              <a:rPr lang="en-US" altLang="en-US" sz="2400" dirty="0"/>
              <a:t> = 1 </a:t>
            </a:r>
            <a:r>
              <a:rPr lang="en-US" altLang="en-US" sz="2400" dirty="0">
                <a:cs typeface="Arial"/>
              </a:rPr>
              <a:t>−</a:t>
            </a:r>
            <a:r>
              <a:rPr lang="en-US" altLang="en-US" sz="2400" dirty="0"/>
              <a:t> 0.85 = 0.15 (probability of failure)</a:t>
            </a:r>
          </a:p>
          <a:p>
            <a:pPr marL="255600" indent="-255600"/>
            <a:r>
              <a:rPr lang="en-US" altLang="en-US" sz="2400" i="1" dirty="0"/>
              <a:t>x</a:t>
            </a:r>
            <a:r>
              <a:rPr lang="en-US" altLang="en-US" sz="2400" dirty="0"/>
              <a:t> = 0, 1, 2, 3, 4, 5, 6, 7, 8 (number of successful surgeries)</a:t>
            </a:r>
            <a:endParaRPr lang="en-IN" sz="2400" dirty="0"/>
          </a:p>
        </p:txBody>
      </p:sp>
    </p:spTree>
    <p:extLst>
      <p:ext uri="{BB962C8B-B14F-4D97-AF65-F5344CB8AC3E}">
        <p14:creationId xmlns:p14="http://schemas.microsoft.com/office/powerpoint/2010/main" val="511466213"/>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1279</TotalTime>
  <Words>1929</Words>
  <Application>Microsoft Office PowerPoint</Application>
  <PresentationFormat>On-screen Show (4:3)</PresentationFormat>
  <Paragraphs>188</Paragraphs>
  <Slides>35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MS PGothic</vt:lpstr>
      <vt:lpstr>Arial</vt:lpstr>
      <vt:lpstr>Symbol</vt:lpstr>
      <vt:lpstr>Times New Roman</vt:lpstr>
      <vt:lpstr>Verdana</vt:lpstr>
      <vt:lpstr>Wingdings</vt:lpstr>
      <vt:lpstr>508 Lecture</vt:lpstr>
      <vt:lpstr>Elementary Statistics: Picturing The World</vt:lpstr>
      <vt:lpstr>Chapter Outline</vt:lpstr>
      <vt:lpstr>Section 4.2</vt:lpstr>
      <vt:lpstr>Section 4.2 Objectives</vt:lpstr>
      <vt:lpstr>Binomial Experiments</vt:lpstr>
      <vt:lpstr>Notation for Binomial Experiments</vt:lpstr>
      <vt:lpstr>Example 1: Binomial Experiments (1 of 3)</vt:lpstr>
      <vt:lpstr>Example 1: Binomial Experiments (2 of 3)</vt:lpstr>
      <vt:lpstr>Example 1: Binomial Experiments (3 of 3)</vt:lpstr>
      <vt:lpstr>Example 2: Binomial Experiments (1 of 2)</vt:lpstr>
      <vt:lpstr>Example 2: Binomial Experiments (2 of 2)</vt:lpstr>
      <vt:lpstr>Binomial Probability Formula</vt:lpstr>
      <vt:lpstr>Example: Finding Binomial Probabilities (1 of 5)</vt:lpstr>
      <vt:lpstr>Example: Finding Binomial Probabilities (2 of 5)</vt:lpstr>
      <vt:lpstr>Example: Finding Binomial Probabilities (3 of 5)</vt:lpstr>
      <vt:lpstr>Example: Finding Binomial Probabilities using the calculator (4 of 5)</vt:lpstr>
      <vt:lpstr>Example: Finding Binomial Probabilities using the calculator (4 of 5)</vt:lpstr>
      <vt:lpstr>Binomial Probability Distribution</vt:lpstr>
      <vt:lpstr>Example: Constructing a Binomial Distribution (1 of 3)</vt:lpstr>
      <vt:lpstr>Example: Constructing a Binomial Distribution (2 of 3)</vt:lpstr>
      <vt:lpstr>Example: Constructing a Binomial Distribution (3 of 3)</vt:lpstr>
      <vt:lpstr>Example 1: Finding Binomial Probabilities Using Technology (1 of 2)</vt:lpstr>
      <vt:lpstr>Example 1: Finding Binomial Probabilities Using Technology (2 of 2)</vt:lpstr>
      <vt:lpstr>Example 1: Finding Binomial Probabilities Using Formulas (1 of 4)</vt:lpstr>
      <vt:lpstr>Example 1: Finding Binomial Probabilities Using Formulas (2 of 4)</vt:lpstr>
      <vt:lpstr>Example 1: Finding Binomial Probabilities Using the calculator (3 of 4)</vt:lpstr>
      <vt:lpstr>Example 1: Finding Binomial Probabilities Using the calculator (4 of 4)</vt:lpstr>
      <vt:lpstr>Example 2: Finding Binomial Probabilities Using Technology (1 of 2)</vt:lpstr>
      <vt:lpstr>Example 2: Finding Binomial Probabilities Using Technology (2 of 2)</vt:lpstr>
      <vt:lpstr>Example: Graphing a Binomial Distribution (1 of 2)</vt:lpstr>
      <vt:lpstr>Example: Graphing a Binomial Distribution (2 of 2) </vt:lpstr>
      <vt:lpstr>Mean, Variance, and Standard Deviation</vt:lpstr>
      <vt:lpstr>Example: Finding the Mean, Variance, and Standard Deviation (1 of 2) </vt:lpstr>
      <vt:lpstr>Example: Finding the Mean, Variance, and Standard Deviation (2 of 2) </vt:lpstr>
      <vt:lpstr>Section 4.2 Summary</vt:lpstr>
    </vt:vector>
  </TitlesOfParts>
  <Company>echosvoice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Statistics: Picturing The World, 6e</dc:title>
  <dc:subject>Statistics</dc:subject>
  <dc:creator>Larson/Farber</dc:creator>
  <cp:lastModifiedBy>Mandy</cp:lastModifiedBy>
  <cp:revision>575</cp:revision>
  <dcterms:created xsi:type="dcterms:W3CDTF">2014-07-14T20:04:21Z</dcterms:created>
  <dcterms:modified xsi:type="dcterms:W3CDTF">2018-05-21T04:18:01Z</dcterms:modified>
</cp:coreProperties>
</file>