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77" r:id="rId2"/>
    <p:sldId id="378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403" r:id="rId15"/>
    <p:sldId id="391" r:id="rId16"/>
    <p:sldId id="392" r:id="rId17"/>
    <p:sldId id="393" r:id="rId18"/>
    <p:sldId id="404" r:id="rId19"/>
    <p:sldId id="405" r:id="rId20"/>
    <p:sldId id="394" r:id="rId21"/>
    <p:sldId id="395" r:id="rId22"/>
    <p:sldId id="397" r:id="rId23"/>
    <p:sldId id="398" r:id="rId24"/>
    <p:sldId id="399" r:id="rId25"/>
    <p:sldId id="400" r:id="rId26"/>
    <p:sldId id="401" r:id="rId27"/>
    <p:sldId id="40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, Muthulakshmi" initials="SM" lastIdx="2" clrIdx="0">
    <p:extLst>
      <p:ext uri="{19B8F6BF-5375-455C-9EA6-DF929625EA0E}">
        <p15:presenceInfo xmlns:p15="http://schemas.microsoft.com/office/powerpoint/2012/main" userId="S-1-5-21-617317731-1927854996-104450171-51907" providerId="AD"/>
      </p:ext>
    </p:extLst>
  </p:cmAuthor>
  <p:cmAuthor id="2" name="P, Steepan" initials="PS" lastIdx="2" clrIdx="1">
    <p:extLst>
      <p:ext uri="{19B8F6BF-5375-455C-9EA6-DF929625EA0E}">
        <p15:presenceInfo xmlns:p15="http://schemas.microsoft.com/office/powerpoint/2012/main" userId="S-1-5-21-617317731-1927854996-104450171-1136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FF0066"/>
    <a:srgbClr val="FDB940"/>
    <a:srgbClr val="D4EAE4"/>
    <a:srgbClr val="001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1" autoAdjust="0"/>
    <p:restoredTop sz="96187" autoAdjust="0"/>
  </p:normalViewPr>
  <p:slideViewPr>
    <p:cSldViewPr>
      <p:cViewPr varScale="1">
        <p:scale>
          <a:sx n="104" d="100"/>
          <a:sy n="104" d="100"/>
        </p:scale>
        <p:origin x="120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179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8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653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57755" y="6407126"/>
            <a:ext cx="1611690" cy="417560"/>
            <a:chOff x="21" y="4059"/>
            <a:chExt cx="1046" cy="27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" y="4059"/>
              <a:ext cx="1046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alpha val="0"/>
                  </a:schemeClr>
                </a:solidFill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125" y="4168"/>
              <a:ext cx="838" cy="51"/>
            </a:xfrm>
            <a:custGeom>
              <a:avLst/>
              <a:gdLst>
                <a:gd name="T0" fmla="*/ 1055 w 21137"/>
                <a:gd name="T1" fmla="*/ 1285 h 1300"/>
                <a:gd name="T2" fmla="*/ 0 w 21137"/>
                <a:gd name="T3" fmla="*/ 1285 h 1300"/>
                <a:gd name="T4" fmla="*/ 417 w 21137"/>
                <a:gd name="T5" fmla="*/ 748 h 1300"/>
                <a:gd name="T6" fmla="*/ 1860 w 21137"/>
                <a:gd name="T7" fmla="*/ 1119 h 1300"/>
                <a:gd name="T8" fmla="*/ 1678 w 21137"/>
                <a:gd name="T9" fmla="*/ 16 h 1300"/>
                <a:gd name="T10" fmla="*/ 4021 w 21137"/>
                <a:gd name="T11" fmla="*/ 1290 h 1300"/>
                <a:gd name="T12" fmla="*/ 2636 w 21137"/>
                <a:gd name="T13" fmla="*/ 16 h 1300"/>
                <a:gd name="T14" fmla="*/ 3693 w 21137"/>
                <a:gd name="T15" fmla="*/ 16 h 1300"/>
                <a:gd name="T16" fmla="*/ 5470 w 21137"/>
                <a:gd name="T17" fmla="*/ 9 h 1300"/>
                <a:gd name="T18" fmla="*/ 5143 w 21137"/>
                <a:gd name="T19" fmla="*/ 909 h 1300"/>
                <a:gd name="T20" fmla="*/ 5610 w 21137"/>
                <a:gd name="T21" fmla="*/ 748 h 1300"/>
                <a:gd name="T22" fmla="*/ 7109 w 21137"/>
                <a:gd name="T23" fmla="*/ 16 h 1300"/>
                <a:gd name="T24" fmla="*/ 6675 w 21137"/>
                <a:gd name="T25" fmla="*/ 1285 h 1300"/>
                <a:gd name="T26" fmla="*/ 6765 w 21137"/>
                <a:gd name="T27" fmla="*/ 453 h 1300"/>
                <a:gd name="T28" fmla="*/ 7796 w 21137"/>
                <a:gd name="T29" fmla="*/ 514 h 1300"/>
                <a:gd name="T30" fmla="*/ 8407 w 21137"/>
                <a:gd name="T31" fmla="*/ 89 h 1300"/>
                <a:gd name="T32" fmla="*/ 7908 w 21137"/>
                <a:gd name="T33" fmla="*/ 309 h 1300"/>
                <a:gd name="T34" fmla="*/ 8457 w 21137"/>
                <a:gd name="T35" fmla="*/ 956 h 1300"/>
                <a:gd name="T36" fmla="*/ 7746 w 21137"/>
                <a:gd name="T37" fmla="*/ 953 h 1300"/>
                <a:gd name="T38" fmla="*/ 8119 w 21137"/>
                <a:gd name="T39" fmla="*/ 754 h 1300"/>
                <a:gd name="T40" fmla="*/ 10671 w 21137"/>
                <a:gd name="T41" fmla="*/ 1119 h 1300"/>
                <a:gd name="T42" fmla="*/ 11202 w 21137"/>
                <a:gd name="T43" fmla="*/ 16 h 1300"/>
                <a:gd name="T44" fmla="*/ 11383 w 21137"/>
                <a:gd name="T45" fmla="*/ 565 h 1300"/>
                <a:gd name="T46" fmla="*/ 11383 w 21137"/>
                <a:gd name="T47" fmla="*/ 1122 h 1300"/>
                <a:gd name="T48" fmla="*/ 11202 w 21137"/>
                <a:gd name="T49" fmla="*/ 16 h 1300"/>
                <a:gd name="T50" fmla="*/ 13458 w 21137"/>
                <a:gd name="T51" fmla="*/ 1285 h 1300"/>
                <a:gd name="T52" fmla="*/ 12402 w 21137"/>
                <a:gd name="T53" fmla="*/ 1285 h 1300"/>
                <a:gd name="T54" fmla="*/ 12819 w 21137"/>
                <a:gd name="T55" fmla="*/ 748 h 1300"/>
                <a:gd name="T56" fmla="*/ 14478 w 21137"/>
                <a:gd name="T57" fmla="*/ 16 h 1300"/>
                <a:gd name="T58" fmla="*/ 14682 w 21137"/>
                <a:gd name="T59" fmla="*/ 682 h 1300"/>
                <a:gd name="T60" fmla="*/ 15138 w 21137"/>
                <a:gd name="T61" fmla="*/ 1285 h 1300"/>
                <a:gd name="T62" fmla="*/ 14820 w 21137"/>
                <a:gd name="T63" fmla="*/ 1136 h 1300"/>
                <a:gd name="T64" fmla="*/ 14516 w 21137"/>
                <a:gd name="T65" fmla="*/ 754 h 1300"/>
                <a:gd name="T66" fmla="*/ 14160 w 21137"/>
                <a:gd name="T67" fmla="*/ 1285 h 1300"/>
                <a:gd name="T68" fmla="*/ 14411 w 21137"/>
                <a:gd name="T69" fmla="*/ 572 h 1300"/>
                <a:gd name="T70" fmla="*/ 14677 w 21137"/>
                <a:gd name="T71" fmla="*/ 260 h 1300"/>
                <a:gd name="T72" fmla="*/ 16830 w 21137"/>
                <a:gd name="T73" fmla="*/ 16 h 1300"/>
                <a:gd name="T74" fmla="*/ 15827 w 21137"/>
                <a:gd name="T75" fmla="*/ 1285 h 1300"/>
                <a:gd name="T76" fmla="*/ 16658 w 21137"/>
                <a:gd name="T77" fmla="*/ 1002 h 1300"/>
                <a:gd name="T78" fmla="*/ 17658 w 21137"/>
                <a:gd name="T79" fmla="*/ 1285 h 1300"/>
                <a:gd name="T80" fmla="*/ 19493 w 21137"/>
                <a:gd name="T81" fmla="*/ 16 h 1300"/>
                <a:gd name="T82" fmla="*/ 18488 w 21137"/>
                <a:gd name="T83" fmla="*/ 1285 h 1300"/>
                <a:gd name="T84" fmla="*/ 19320 w 21137"/>
                <a:gd name="T85" fmla="*/ 1002 h 1300"/>
                <a:gd name="T86" fmla="*/ 21137 w 21137"/>
                <a:gd name="T87" fmla="*/ 1198 h 1300"/>
                <a:gd name="T88" fmla="*/ 20176 w 21137"/>
                <a:gd name="T89" fmla="*/ 189 h 1300"/>
                <a:gd name="T90" fmla="*/ 21112 w 21137"/>
                <a:gd name="T91" fmla="*/ 293 h 1300"/>
                <a:gd name="T92" fmla="*/ 20311 w 21137"/>
                <a:gd name="T93" fmla="*/ 1004 h 1300"/>
                <a:gd name="T94" fmla="*/ 20956 w 21137"/>
                <a:gd name="T95" fmla="*/ 821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137" h="1300">
                  <a:moveTo>
                    <a:pt x="545" y="9"/>
                  </a:moveTo>
                  <a:cubicBezTo>
                    <a:pt x="672" y="9"/>
                    <a:pt x="672" y="9"/>
                    <a:pt x="672" y="9"/>
                  </a:cubicBezTo>
                  <a:cubicBezTo>
                    <a:pt x="1241" y="1285"/>
                    <a:pt x="1241" y="1285"/>
                    <a:pt x="1241" y="1285"/>
                  </a:cubicBezTo>
                  <a:cubicBezTo>
                    <a:pt x="1055" y="1285"/>
                    <a:pt x="1055" y="1285"/>
                    <a:pt x="1055" y="1285"/>
                  </a:cubicBezTo>
                  <a:cubicBezTo>
                    <a:pt x="886" y="909"/>
                    <a:pt x="886" y="909"/>
                    <a:pt x="886" y="909"/>
                  </a:cubicBezTo>
                  <a:cubicBezTo>
                    <a:pt x="345" y="909"/>
                    <a:pt x="345" y="909"/>
                    <a:pt x="345" y="909"/>
                  </a:cubicBezTo>
                  <a:cubicBezTo>
                    <a:pt x="186" y="1285"/>
                    <a:pt x="186" y="1285"/>
                    <a:pt x="186" y="1285"/>
                  </a:cubicBezTo>
                  <a:cubicBezTo>
                    <a:pt x="0" y="1285"/>
                    <a:pt x="0" y="1285"/>
                    <a:pt x="0" y="1285"/>
                  </a:cubicBezTo>
                  <a:lnTo>
                    <a:pt x="545" y="9"/>
                  </a:lnTo>
                  <a:close/>
                  <a:moveTo>
                    <a:pt x="812" y="748"/>
                  </a:moveTo>
                  <a:cubicBezTo>
                    <a:pt x="607" y="287"/>
                    <a:pt x="607" y="287"/>
                    <a:pt x="607" y="287"/>
                  </a:cubicBezTo>
                  <a:cubicBezTo>
                    <a:pt x="417" y="748"/>
                    <a:pt x="417" y="748"/>
                    <a:pt x="417" y="748"/>
                  </a:cubicBezTo>
                  <a:lnTo>
                    <a:pt x="812" y="748"/>
                  </a:lnTo>
                  <a:close/>
                  <a:moveTo>
                    <a:pt x="1678" y="16"/>
                  </a:moveTo>
                  <a:cubicBezTo>
                    <a:pt x="1860" y="16"/>
                    <a:pt x="1860" y="16"/>
                    <a:pt x="1860" y="16"/>
                  </a:cubicBezTo>
                  <a:cubicBezTo>
                    <a:pt x="1860" y="1119"/>
                    <a:pt x="1860" y="1119"/>
                    <a:pt x="1860" y="1119"/>
                  </a:cubicBezTo>
                  <a:cubicBezTo>
                    <a:pt x="2431" y="1119"/>
                    <a:pt x="2431" y="1119"/>
                    <a:pt x="2431" y="1119"/>
                  </a:cubicBezTo>
                  <a:cubicBezTo>
                    <a:pt x="2431" y="1285"/>
                    <a:pt x="2431" y="1285"/>
                    <a:pt x="2431" y="1285"/>
                  </a:cubicBezTo>
                  <a:cubicBezTo>
                    <a:pt x="1678" y="1285"/>
                    <a:pt x="1678" y="1285"/>
                    <a:pt x="1678" y="1285"/>
                  </a:cubicBezTo>
                  <a:lnTo>
                    <a:pt x="1678" y="16"/>
                  </a:lnTo>
                  <a:close/>
                  <a:moveTo>
                    <a:pt x="4392" y="16"/>
                  </a:moveTo>
                  <a:cubicBezTo>
                    <a:pt x="4573" y="16"/>
                    <a:pt x="4573" y="16"/>
                    <a:pt x="4573" y="16"/>
                  </a:cubicBezTo>
                  <a:cubicBezTo>
                    <a:pt x="4061" y="1290"/>
                    <a:pt x="4061" y="1290"/>
                    <a:pt x="4061" y="1290"/>
                  </a:cubicBezTo>
                  <a:cubicBezTo>
                    <a:pt x="4021" y="1290"/>
                    <a:pt x="4021" y="1290"/>
                    <a:pt x="4021" y="1290"/>
                  </a:cubicBezTo>
                  <a:cubicBezTo>
                    <a:pt x="3606" y="258"/>
                    <a:pt x="3606" y="258"/>
                    <a:pt x="3606" y="258"/>
                  </a:cubicBezTo>
                  <a:cubicBezTo>
                    <a:pt x="3187" y="1290"/>
                    <a:pt x="3187" y="1290"/>
                    <a:pt x="3187" y="1290"/>
                  </a:cubicBezTo>
                  <a:cubicBezTo>
                    <a:pt x="3147" y="1290"/>
                    <a:pt x="3147" y="1290"/>
                    <a:pt x="3147" y="1290"/>
                  </a:cubicBezTo>
                  <a:cubicBezTo>
                    <a:pt x="2636" y="16"/>
                    <a:pt x="2636" y="16"/>
                    <a:pt x="2636" y="16"/>
                  </a:cubicBezTo>
                  <a:cubicBezTo>
                    <a:pt x="2819" y="16"/>
                    <a:pt x="2819" y="16"/>
                    <a:pt x="2819" y="16"/>
                  </a:cubicBezTo>
                  <a:cubicBezTo>
                    <a:pt x="3168" y="891"/>
                    <a:pt x="3168" y="891"/>
                    <a:pt x="3168" y="891"/>
                  </a:cubicBezTo>
                  <a:cubicBezTo>
                    <a:pt x="3521" y="16"/>
                    <a:pt x="3521" y="16"/>
                    <a:pt x="3521" y="16"/>
                  </a:cubicBezTo>
                  <a:cubicBezTo>
                    <a:pt x="3693" y="16"/>
                    <a:pt x="3693" y="16"/>
                    <a:pt x="3693" y="16"/>
                  </a:cubicBezTo>
                  <a:cubicBezTo>
                    <a:pt x="4047" y="891"/>
                    <a:pt x="4047" y="891"/>
                    <a:pt x="4047" y="891"/>
                  </a:cubicBezTo>
                  <a:lnTo>
                    <a:pt x="4392" y="16"/>
                  </a:lnTo>
                  <a:close/>
                  <a:moveTo>
                    <a:pt x="5343" y="9"/>
                  </a:moveTo>
                  <a:cubicBezTo>
                    <a:pt x="5470" y="9"/>
                    <a:pt x="5470" y="9"/>
                    <a:pt x="5470" y="9"/>
                  </a:cubicBezTo>
                  <a:cubicBezTo>
                    <a:pt x="6039" y="1285"/>
                    <a:pt x="6039" y="1285"/>
                    <a:pt x="6039" y="1285"/>
                  </a:cubicBezTo>
                  <a:cubicBezTo>
                    <a:pt x="5853" y="1285"/>
                    <a:pt x="5853" y="1285"/>
                    <a:pt x="5853" y="1285"/>
                  </a:cubicBezTo>
                  <a:cubicBezTo>
                    <a:pt x="5685" y="909"/>
                    <a:pt x="5685" y="909"/>
                    <a:pt x="5685" y="909"/>
                  </a:cubicBezTo>
                  <a:cubicBezTo>
                    <a:pt x="5143" y="909"/>
                    <a:pt x="5143" y="909"/>
                    <a:pt x="5143" y="909"/>
                  </a:cubicBezTo>
                  <a:cubicBezTo>
                    <a:pt x="4984" y="1285"/>
                    <a:pt x="4984" y="1285"/>
                    <a:pt x="4984" y="1285"/>
                  </a:cubicBezTo>
                  <a:cubicBezTo>
                    <a:pt x="4798" y="1285"/>
                    <a:pt x="4798" y="1285"/>
                    <a:pt x="4798" y="1285"/>
                  </a:cubicBezTo>
                  <a:lnTo>
                    <a:pt x="5343" y="9"/>
                  </a:lnTo>
                  <a:close/>
                  <a:moveTo>
                    <a:pt x="5610" y="748"/>
                  </a:moveTo>
                  <a:cubicBezTo>
                    <a:pt x="5405" y="287"/>
                    <a:pt x="5405" y="287"/>
                    <a:pt x="5405" y="287"/>
                  </a:cubicBezTo>
                  <a:cubicBezTo>
                    <a:pt x="5215" y="748"/>
                    <a:pt x="5215" y="748"/>
                    <a:pt x="5215" y="748"/>
                  </a:cubicBezTo>
                  <a:lnTo>
                    <a:pt x="5610" y="748"/>
                  </a:lnTo>
                  <a:close/>
                  <a:moveTo>
                    <a:pt x="7109" y="16"/>
                  </a:moveTo>
                  <a:cubicBezTo>
                    <a:pt x="7330" y="16"/>
                    <a:pt x="7330" y="16"/>
                    <a:pt x="7330" y="16"/>
                  </a:cubicBezTo>
                  <a:cubicBezTo>
                    <a:pt x="6861" y="614"/>
                    <a:pt x="6861" y="614"/>
                    <a:pt x="6861" y="614"/>
                  </a:cubicBezTo>
                  <a:cubicBezTo>
                    <a:pt x="6861" y="1285"/>
                    <a:pt x="6861" y="1285"/>
                    <a:pt x="6861" y="1285"/>
                  </a:cubicBezTo>
                  <a:cubicBezTo>
                    <a:pt x="6675" y="1285"/>
                    <a:pt x="6675" y="1285"/>
                    <a:pt x="6675" y="1285"/>
                  </a:cubicBezTo>
                  <a:cubicBezTo>
                    <a:pt x="6675" y="614"/>
                    <a:pt x="6675" y="614"/>
                    <a:pt x="6675" y="614"/>
                  </a:cubicBezTo>
                  <a:cubicBezTo>
                    <a:pt x="6206" y="16"/>
                    <a:pt x="6206" y="16"/>
                    <a:pt x="6206" y="16"/>
                  </a:cubicBezTo>
                  <a:cubicBezTo>
                    <a:pt x="6426" y="16"/>
                    <a:pt x="6426" y="16"/>
                    <a:pt x="6426" y="16"/>
                  </a:cubicBezTo>
                  <a:cubicBezTo>
                    <a:pt x="6765" y="453"/>
                    <a:pt x="6765" y="453"/>
                    <a:pt x="6765" y="453"/>
                  </a:cubicBezTo>
                  <a:lnTo>
                    <a:pt x="7109" y="16"/>
                  </a:lnTo>
                  <a:close/>
                  <a:moveTo>
                    <a:pt x="8119" y="754"/>
                  </a:moveTo>
                  <a:cubicBezTo>
                    <a:pt x="7981" y="670"/>
                    <a:pt x="7981" y="670"/>
                    <a:pt x="7981" y="670"/>
                  </a:cubicBezTo>
                  <a:cubicBezTo>
                    <a:pt x="7894" y="617"/>
                    <a:pt x="7833" y="565"/>
                    <a:pt x="7796" y="514"/>
                  </a:cubicBezTo>
                  <a:cubicBezTo>
                    <a:pt x="7759" y="463"/>
                    <a:pt x="7741" y="404"/>
                    <a:pt x="7741" y="337"/>
                  </a:cubicBezTo>
                  <a:cubicBezTo>
                    <a:pt x="7741" y="236"/>
                    <a:pt x="7776" y="157"/>
                    <a:pt x="7845" y="93"/>
                  </a:cubicBezTo>
                  <a:cubicBezTo>
                    <a:pt x="7914" y="31"/>
                    <a:pt x="8005" y="0"/>
                    <a:pt x="8115" y="0"/>
                  </a:cubicBezTo>
                  <a:cubicBezTo>
                    <a:pt x="8221" y="0"/>
                    <a:pt x="8318" y="30"/>
                    <a:pt x="8407" y="89"/>
                  </a:cubicBezTo>
                  <a:cubicBezTo>
                    <a:pt x="8407" y="295"/>
                    <a:pt x="8407" y="295"/>
                    <a:pt x="8407" y="295"/>
                  </a:cubicBezTo>
                  <a:cubicBezTo>
                    <a:pt x="8315" y="208"/>
                    <a:pt x="8217" y="164"/>
                    <a:pt x="8112" y="164"/>
                  </a:cubicBezTo>
                  <a:cubicBezTo>
                    <a:pt x="8052" y="164"/>
                    <a:pt x="8004" y="177"/>
                    <a:pt x="7965" y="204"/>
                  </a:cubicBezTo>
                  <a:cubicBezTo>
                    <a:pt x="7927" y="232"/>
                    <a:pt x="7908" y="267"/>
                    <a:pt x="7908" y="309"/>
                  </a:cubicBezTo>
                  <a:cubicBezTo>
                    <a:pt x="7908" y="348"/>
                    <a:pt x="7922" y="384"/>
                    <a:pt x="7950" y="416"/>
                  </a:cubicBezTo>
                  <a:cubicBezTo>
                    <a:pt x="7979" y="450"/>
                    <a:pt x="8023" y="485"/>
                    <a:pt x="8086" y="521"/>
                  </a:cubicBezTo>
                  <a:cubicBezTo>
                    <a:pt x="8224" y="603"/>
                    <a:pt x="8224" y="603"/>
                    <a:pt x="8224" y="603"/>
                  </a:cubicBezTo>
                  <a:cubicBezTo>
                    <a:pt x="8379" y="696"/>
                    <a:pt x="8457" y="813"/>
                    <a:pt x="8457" y="956"/>
                  </a:cubicBezTo>
                  <a:cubicBezTo>
                    <a:pt x="8457" y="1057"/>
                    <a:pt x="8423" y="1141"/>
                    <a:pt x="8355" y="1204"/>
                  </a:cubicBezTo>
                  <a:cubicBezTo>
                    <a:pt x="8287" y="1268"/>
                    <a:pt x="8198" y="1300"/>
                    <a:pt x="8089" y="1300"/>
                  </a:cubicBezTo>
                  <a:cubicBezTo>
                    <a:pt x="7964" y="1300"/>
                    <a:pt x="7849" y="1261"/>
                    <a:pt x="7746" y="1185"/>
                  </a:cubicBezTo>
                  <a:cubicBezTo>
                    <a:pt x="7746" y="953"/>
                    <a:pt x="7746" y="953"/>
                    <a:pt x="7746" y="953"/>
                  </a:cubicBezTo>
                  <a:cubicBezTo>
                    <a:pt x="7845" y="1077"/>
                    <a:pt x="7958" y="1140"/>
                    <a:pt x="8087" y="1140"/>
                  </a:cubicBezTo>
                  <a:cubicBezTo>
                    <a:pt x="8144" y="1140"/>
                    <a:pt x="8192" y="1124"/>
                    <a:pt x="8229" y="1092"/>
                  </a:cubicBezTo>
                  <a:cubicBezTo>
                    <a:pt x="8267" y="1061"/>
                    <a:pt x="8286" y="1021"/>
                    <a:pt x="8286" y="973"/>
                  </a:cubicBezTo>
                  <a:cubicBezTo>
                    <a:pt x="8286" y="896"/>
                    <a:pt x="8230" y="823"/>
                    <a:pt x="8119" y="754"/>
                  </a:cubicBezTo>
                  <a:moveTo>
                    <a:pt x="9917" y="16"/>
                  </a:moveTo>
                  <a:cubicBezTo>
                    <a:pt x="10099" y="16"/>
                    <a:pt x="10099" y="16"/>
                    <a:pt x="10099" y="16"/>
                  </a:cubicBezTo>
                  <a:cubicBezTo>
                    <a:pt x="10099" y="1119"/>
                    <a:pt x="10099" y="1119"/>
                    <a:pt x="10099" y="1119"/>
                  </a:cubicBezTo>
                  <a:cubicBezTo>
                    <a:pt x="10671" y="1119"/>
                    <a:pt x="10671" y="1119"/>
                    <a:pt x="10671" y="1119"/>
                  </a:cubicBezTo>
                  <a:cubicBezTo>
                    <a:pt x="10671" y="1285"/>
                    <a:pt x="10671" y="1285"/>
                    <a:pt x="10671" y="1285"/>
                  </a:cubicBezTo>
                  <a:cubicBezTo>
                    <a:pt x="9917" y="1285"/>
                    <a:pt x="9917" y="1285"/>
                    <a:pt x="9917" y="1285"/>
                  </a:cubicBezTo>
                  <a:lnTo>
                    <a:pt x="9917" y="16"/>
                  </a:lnTo>
                  <a:close/>
                  <a:moveTo>
                    <a:pt x="11202" y="16"/>
                  </a:moveTo>
                  <a:cubicBezTo>
                    <a:pt x="11921" y="16"/>
                    <a:pt x="11921" y="16"/>
                    <a:pt x="11921" y="16"/>
                  </a:cubicBezTo>
                  <a:cubicBezTo>
                    <a:pt x="11921" y="177"/>
                    <a:pt x="11921" y="177"/>
                    <a:pt x="11921" y="177"/>
                  </a:cubicBezTo>
                  <a:cubicBezTo>
                    <a:pt x="11383" y="177"/>
                    <a:pt x="11383" y="177"/>
                    <a:pt x="11383" y="177"/>
                  </a:cubicBezTo>
                  <a:cubicBezTo>
                    <a:pt x="11383" y="565"/>
                    <a:pt x="11383" y="565"/>
                    <a:pt x="11383" y="565"/>
                  </a:cubicBezTo>
                  <a:cubicBezTo>
                    <a:pt x="11903" y="565"/>
                    <a:pt x="11903" y="565"/>
                    <a:pt x="11903" y="565"/>
                  </a:cubicBezTo>
                  <a:cubicBezTo>
                    <a:pt x="11903" y="727"/>
                    <a:pt x="11903" y="727"/>
                    <a:pt x="11903" y="727"/>
                  </a:cubicBezTo>
                  <a:cubicBezTo>
                    <a:pt x="11383" y="727"/>
                    <a:pt x="11383" y="727"/>
                    <a:pt x="11383" y="727"/>
                  </a:cubicBezTo>
                  <a:cubicBezTo>
                    <a:pt x="11383" y="1122"/>
                    <a:pt x="11383" y="1122"/>
                    <a:pt x="11383" y="1122"/>
                  </a:cubicBezTo>
                  <a:cubicBezTo>
                    <a:pt x="11939" y="1122"/>
                    <a:pt x="11939" y="1122"/>
                    <a:pt x="11939" y="1122"/>
                  </a:cubicBezTo>
                  <a:cubicBezTo>
                    <a:pt x="11939" y="1283"/>
                    <a:pt x="11939" y="1283"/>
                    <a:pt x="11939" y="1283"/>
                  </a:cubicBezTo>
                  <a:cubicBezTo>
                    <a:pt x="11202" y="1283"/>
                    <a:pt x="11202" y="1283"/>
                    <a:pt x="11202" y="1283"/>
                  </a:cubicBezTo>
                  <a:lnTo>
                    <a:pt x="11202" y="16"/>
                  </a:lnTo>
                  <a:close/>
                  <a:moveTo>
                    <a:pt x="12946" y="9"/>
                  </a:moveTo>
                  <a:cubicBezTo>
                    <a:pt x="13075" y="9"/>
                    <a:pt x="13075" y="9"/>
                    <a:pt x="13075" y="9"/>
                  </a:cubicBezTo>
                  <a:cubicBezTo>
                    <a:pt x="13643" y="1285"/>
                    <a:pt x="13643" y="1285"/>
                    <a:pt x="13643" y="1285"/>
                  </a:cubicBezTo>
                  <a:cubicBezTo>
                    <a:pt x="13458" y="1285"/>
                    <a:pt x="13458" y="1285"/>
                    <a:pt x="13458" y="1285"/>
                  </a:cubicBezTo>
                  <a:cubicBezTo>
                    <a:pt x="13288" y="909"/>
                    <a:pt x="13288" y="909"/>
                    <a:pt x="13288" y="909"/>
                  </a:cubicBezTo>
                  <a:cubicBezTo>
                    <a:pt x="12746" y="909"/>
                    <a:pt x="12746" y="909"/>
                    <a:pt x="12746" y="909"/>
                  </a:cubicBezTo>
                  <a:cubicBezTo>
                    <a:pt x="12588" y="1285"/>
                    <a:pt x="12588" y="1285"/>
                    <a:pt x="12588" y="1285"/>
                  </a:cubicBezTo>
                  <a:cubicBezTo>
                    <a:pt x="12402" y="1285"/>
                    <a:pt x="12402" y="1285"/>
                    <a:pt x="12402" y="1285"/>
                  </a:cubicBezTo>
                  <a:lnTo>
                    <a:pt x="12946" y="9"/>
                  </a:lnTo>
                  <a:close/>
                  <a:moveTo>
                    <a:pt x="13214" y="748"/>
                  </a:moveTo>
                  <a:cubicBezTo>
                    <a:pt x="13009" y="287"/>
                    <a:pt x="13009" y="287"/>
                    <a:pt x="13009" y="287"/>
                  </a:cubicBezTo>
                  <a:cubicBezTo>
                    <a:pt x="12819" y="748"/>
                    <a:pt x="12819" y="748"/>
                    <a:pt x="12819" y="748"/>
                  </a:cubicBezTo>
                  <a:lnTo>
                    <a:pt x="13214" y="748"/>
                  </a:lnTo>
                  <a:close/>
                  <a:moveTo>
                    <a:pt x="14160" y="1285"/>
                  </a:moveTo>
                  <a:cubicBezTo>
                    <a:pt x="14160" y="16"/>
                    <a:pt x="14160" y="16"/>
                    <a:pt x="14160" y="16"/>
                  </a:cubicBezTo>
                  <a:cubicBezTo>
                    <a:pt x="14478" y="16"/>
                    <a:pt x="14478" y="16"/>
                    <a:pt x="14478" y="16"/>
                  </a:cubicBezTo>
                  <a:cubicBezTo>
                    <a:pt x="14606" y="16"/>
                    <a:pt x="14708" y="48"/>
                    <a:pt x="14784" y="112"/>
                  </a:cubicBezTo>
                  <a:cubicBezTo>
                    <a:pt x="14859" y="175"/>
                    <a:pt x="14896" y="261"/>
                    <a:pt x="14896" y="369"/>
                  </a:cubicBezTo>
                  <a:cubicBezTo>
                    <a:pt x="14896" y="444"/>
                    <a:pt x="14878" y="507"/>
                    <a:pt x="14841" y="560"/>
                  </a:cubicBezTo>
                  <a:cubicBezTo>
                    <a:pt x="14804" y="616"/>
                    <a:pt x="14751" y="655"/>
                    <a:pt x="14682" y="682"/>
                  </a:cubicBezTo>
                  <a:cubicBezTo>
                    <a:pt x="14723" y="708"/>
                    <a:pt x="14762" y="745"/>
                    <a:pt x="14801" y="791"/>
                  </a:cubicBezTo>
                  <a:cubicBezTo>
                    <a:pt x="14840" y="837"/>
                    <a:pt x="14895" y="917"/>
                    <a:pt x="14964" y="1031"/>
                  </a:cubicBezTo>
                  <a:cubicBezTo>
                    <a:pt x="15008" y="1103"/>
                    <a:pt x="15045" y="1158"/>
                    <a:pt x="15071" y="1195"/>
                  </a:cubicBezTo>
                  <a:cubicBezTo>
                    <a:pt x="15138" y="1285"/>
                    <a:pt x="15138" y="1285"/>
                    <a:pt x="15138" y="1285"/>
                  </a:cubicBezTo>
                  <a:cubicBezTo>
                    <a:pt x="14922" y="1285"/>
                    <a:pt x="14922" y="1285"/>
                    <a:pt x="14922" y="1285"/>
                  </a:cubicBezTo>
                  <a:cubicBezTo>
                    <a:pt x="14867" y="1201"/>
                    <a:pt x="14867" y="1201"/>
                    <a:pt x="14867" y="1201"/>
                  </a:cubicBezTo>
                  <a:cubicBezTo>
                    <a:pt x="14865" y="1199"/>
                    <a:pt x="14861" y="1193"/>
                    <a:pt x="14856" y="1186"/>
                  </a:cubicBezTo>
                  <a:cubicBezTo>
                    <a:pt x="14820" y="1136"/>
                    <a:pt x="14820" y="1136"/>
                    <a:pt x="14820" y="1136"/>
                  </a:cubicBezTo>
                  <a:cubicBezTo>
                    <a:pt x="14764" y="1043"/>
                    <a:pt x="14764" y="1043"/>
                    <a:pt x="14764" y="1043"/>
                  </a:cubicBezTo>
                  <a:cubicBezTo>
                    <a:pt x="14704" y="944"/>
                    <a:pt x="14704" y="944"/>
                    <a:pt x="14704" y="944"/>
                  </a:cubicBezTo>
                  <a:cubicBezTo>
                    <a:pt x="14666" y="893"/>
                    <a:pt x="14631" y="851"/>
                    <a:pt x="14600" y="820"/>
                  </a:cubicBezTo>
                  <a:cubicBezTo>
                    <a:pt x="14569" y="788"/>
                    <a:pt x="14541" y="767"/>
                    <a:pt x="14516" y="754"/>
                  </a:cubicBezTo>
                  <a:cubicBezTo>
                    <a:pt x="14490" y="740"/>
                    <a:pt x="14449" y="733"/>
                    <a:pt x="14389" y="733"/>
                  </a:cubicBezTo>
                  <a:cubicBezTo>
                    <a:pt x="14342" y="733"/>
                    <a:pt x="14342" y="733"/>
                    <a:pt x="14342" y="733"/>
                  </a:cubicBezTo>
                  <a:cubicBezTo>
                    <a:pt x="14342" y="1285"/>
                    <a:pt x="14342" y="1285"/>
                    <a:pt x="14342" y="1285"/>
                  </a:cubicBezTo>
                  <a:lnTo>
                    <a:pt x="14160" y="1285"/>
                  </a:lnTo>
                  <a:close/>
                  <a:moveTo>
                    <a:pt x="14396" y="170"/>
                  </a:moveTo>
                  <a:cubicBezTo>
                    <a:pt x="14342" y="170"/>
                    <a:pt x="14342" y="170"/>
                    <a:pt x="14342" y="170"/>
                  </a:cubicBezTo>
                  <a:cubicBezTo>
                    <a:pt x="14342" y="572"/>
                    <a:pt x="14342" y="572"/>
                    <a:pt x="14342" y="572"/>
                  </a:cubicBezTo>
                  <a:cubicBezTo>
                    <a:pt x="14411" y="572"/>
                    <a:pt x="14411" y="572"/>
                    <a:pt x="14411" y="572"/>
                  </a:cubicBezTo>
                  <a:cubicBezTo>
                    <a:pt x="14503" y="572"/>
                    <a:pt x="14566" y="564"/>
                    <a:pt x="14600" y="548"/>
                  </a:cubicBezTo>
                  <a:cubicBezTo>
                    <a:pt x="14634" y="531"/>
                    <a:pt x="14661" y="508"/>
                    <a:pt x="14680" y="476"/>
                  </a:cubicBezTo>
                  <a:cubicBezTo>
                    <a:pt x="14699" y="445"/>
                    <a:pt x="14709" y="408"/>
                    <a:pt x="14709" y="368"/>
                  </a:cubicBezTo>
                  <a:cubicBezTo>
                    <a:pt x="14709" y="327"/>
                    <a:pt x="14698" y="292"/>
                    <a:pt x="14677" y="260"/>
                  </a:cubicBezTo>
                  <a:cubicBezTo>
                    <a:pt x="14655" y="227"/>
                    <a:pt x="14626" y="204"/>
                    <a:pt x="14587" y="191"/>
                  </a:cubicBezTo>
                  <a:cubicBezTo>
                    <a:pt x="14548" y="177"/>
                    <a:pt x="14485" y="170"/>
                    <a:pt x="14396" y="170"/>
                  </a:cubicBezTo>
                  <a:moveTo>
                    <a:pt x="16658" y="16"/>
                  </a:moveTo>
                  <a:cubicBezTo>
                    <a:pt x="16830" y="16"/>
                    <a:pt x="16830" y="16"/>
                    <a:pt x="16830" y="16"/>
                  </a:cubicBezTo>
                  <a:cubicBezTo>
                    <a:pt x="16830" y="1285"/>
                    <a:pt x="16830" y="1285"/>
                    <a:pt x="16830" y="1285"/>
                  </a:cubicBezTo>
                  <a:cubicBezTo>
                    <a:pt x="16675" y="1285"/>
                    <a:pt x="16675" y="1285"/>
                    <a:pt x="16675" y="1285"/>
                  </a:cubicBezTo>
                  <a:cubicBezTo>
                    <a:pt x="15827" y="308"/>
                    <a:pt x="15827" y="308"/>
                    <a:pt x="15827" y="308"/>
                  </a:cubicBezTo>
                  <a:cubicBezTo>
                    <a:pt x="15827" y="1285"/>
                    <a:pt x="15827" y="1285"/>
                    <a:pt x="15827" y="1285"/>
                  </a:cubicBezTo>
                  <a:cubicBezTo>
                    <a:pt x="15656" y="1285"/>
                    <a:pt x="15656" y="1285"/>
                    <a:pt x="15656" y="1285"/>
                  </a:cubicBezTo>
                  <a:cubicBezTo>
                    <a:pt x="15656" y="16"/>
                    <a:pt x="15656" y="16"/>
                    <a:pt x="15656" y="16"/>
                  </a:cubicBezTo>
                  <a:cubicBezTo>
                    <a:pt x="15803" y="16"/>
                    <a:pt x="15803" y="16"/>
                    <a:pt x="15803" y="16"/>
                  </a:cubicBezTo>
                  <a:cubicBezTo>
                    <a:pt x="16658" y="1002"/>
                    <a:pt x="16658" y="1002"/>
                    <a:pt x="16658" y="1002"/>
                  </a:cubicBezTo>
                  <a:lnTo>
                    <a:pt x="16658" y="16"/>
                  </a:lnTo>
                  <a:close/>
                  <a:moveTo>
                    <a:pt x="17477" y="16"/>
                  </a:moveTo>
                  <a:cubicBezTo>
                    <a:pt x="17658" y="16"/>
                    <a:pt x="17658" y="16"/>
                    <a:pt x="17658" y="16"/>
                  </a:cubicBezTo>
                  <a:cubicBezTo>
                    <a:pt x="17658" y="1285"/>
                    <a:pt x="17658" y="1285"/>
                    <a:pt x="17658" y="1285"/>
                  </a:cubicBezTo>
                  <a:cubicBezTo>
                    <a:pt x="17477" y="1285"/>
                    <a:pt x="17477" y="1285"/>
                    <a:pt x="17477" y="1285"/>
                  </a:cubicBezTo>
                  <a:lnTo>
                    <a:pt x="17477" y="16"/>
                  </a:lnTo>
                  <a:close/>
                  <a:moveTo>
                    <a:pt x="19320" y="16"/>
                  </a:moveTo>
                  <a:cubicBezTo>
                    <a:pt x="19493" y="16"/>
                    <a:pt x="19493" y="16"/>
                    <a:pt x="19493" y="16"/>
                  </a:cubicBezTo>
                  <a:cubicBezTo>
                    <a:pt x="19493" y="1285"/>
                    <a:pt x="19493" y="1285"/>
                    <a:pt x="19493" y="1285"/>
                  </a:cubicBezTo>
                  <a:cubicBezTo>
                    <a:pt x="19337" y="1285"/>
                    <a:pt x="19337" y="1285"/>
                    <a:pt x="19337" y="1285"/>
                  </a:cubicBezTo>
                  <a:cubicBezTo>
                    <a:pt x="18488" y="308"/>
                    <a:pt x="18488" y="308"/>
                    <a:pt x="18488" y="308"/>
                  </a:cubicBezTo>
                  <a:cubicBezTo>
                    <a:pt x="18488" y="1285"/>
                    <a:pt x="18488" y="1285"/>
                    <a:pt x="18488" y="1285"/>
                  </a:cubicBezTo>
                  <a:cubicBezTo>
                    <a:pt x="18317" y="1285"/>
                    <a:pt x="18317" y="1285"/>
                    <a:pt x="18317" y="1285"/>
                  </a:cubicBezTo>
                  <a:cubicBezTo>
                    <a:pt x="18317" y="16"/>
                    <a:pt x="18317" y="16"/>
                    <a:pt x="18317" y="16"/>
                  </a:cubicBezTo>
                  <a:cubicBezTo>
                    <a:pt x="18464" y="16"/>
                    <a:pt x="18464" y="16"/>
                    <a:pt x="18464" y="16"/>
                  </a:cubicBezTo>
                  <a:cubicBezTo>
                    <a:pt x="19320" y="1002"/>
                    <a:pt x="19320" y="1002"/>
                    <a:pt x="19320" y="1002"/>
                  </a:cubicBezTo>
                  <a:lnTo>
                    <a:pt x="19320" y="16"/>
                  </a:lnTo>
                  <a:close/>
                  <a:moveTo>
                    <a:pt x="20712" y="659"/>
                  </a:moveTo>
                  <a:cubicBezTo>
                    <a:pt x="21137" y="659"/>
                    <a:pt x="21137" y="659"/>
                    <a:pt x="21137" y="659"/>
                  </a:cubicBezTo>
                  <a:cubicBezTo>
                    <a:pt x="21137" y="1198"/>
                    <a:pt x="21137" y="1198"/>
                    <a:pt x="21137" y="1198"/>
                  </a:cubicBezTo>
                  <a:cubicBezTo>
                    <a:pt x="20981" y="1266"/>
                    <a:pt x="20826" y="1300"/>
                    <a:pt x="20673" y="1300"/>
                  </a:cubicBezTo>
                  <a:cubicBezTo>
                    <a:pt x="20463" y="1300"/>
                    <a:pt x="20294" y="1239"/>
                    <a:pt x="20169" y="1115"/>
                  </a:cubicBezTo>
                  <a:cubicBezTo>
                    <a:pt x="20043" y="994"/>
                    <a:pt x="19980" y="842"/>
                    <a:pt x="19980" y="662"/>
                  </a:cubicBezTo>
                  <a:cubicBezTo>
                    <a:pt x="19980" y="473"/>
                    <a:pt x="20045" y="314"/>
                    <a:pt x="20176" y="189"/>
                  </a:cubicBezTo>
                  <a:cubicBezTo>
                    <a:pt x="20306" y="63"/>
                    <a:pt x="20469" y="0"/>
                    <a:pt x="20666" y="0"/>
                  </a:cubicBezTo>
                  <a:cubicBezTo>
                    <a:pt x="20736" y="0"/>
                    <a:pt x="20804" y="8"/>
                    <a:pt x="20869" y="22"/>
                  </a:cubicBezTo>
                  <a:cubicBezTo>
                    <a:pt x="20933" y="39"/>
                    <a:pt x="21014" y="66"/>
                    <a:pt x="21112" y="109"/>
                  </a:cubicBezTo>
                  <a:cubicBezTo>
                    <a:pt x="21112" y="293"/>
                    <a:pt x="21112" y="293"/>
                    <a:pt x="21112" y="293"/>
                  </a:cubicBezTo>
                  <a:cubicBezTo>
                    <a:pt x="20961" y="205"/>
                    <a:pt x="20811" y="161"/>
                    <a:pt x="20661" y="161"/>
                  </a:cubicBezTo>
                  <a:cubicBezTo>
                    <a:pt x="20523" y="161"/>
                    <a:pt x="20407" y="209"/>
                    <a:pt x="20311" y="303"/>
                  </a:cubicBezTo>
                  <a:cubicBezTo>
                    <a:pt x="20215" y="397"/>
                    <a:pt x="20169" y="514"/>
                    <a:pt x="20169" y="651"/>
                  </a:cubicBezTo>
                  <a:cubicBezTo>
                    <a:pt x="20169" y="795"/>
                    <a:pt x="20215" y="913"/>
                    <a:pt x="20311" y="1004"/>
                  </a:cubicBezTo>
                  <a:cubicBezTo>
                    <a:pt x="20407" y="1096"/>
                    <a:pt x="20528" y="1142"/>
                    <a:pt x="20678" y="1142"/>
                  </a:cubicBezTo>
                  <a:cubicBezTo>
                    <a:pt x="20750" y="1142"/>
                    <a:pt x="20838" y="1125"/>
                    <a:pt x="20939" y="1092"/>
                  </a:cubicBezTo>
                  <a:cubicBezTo>
                    <a:pt x="20956" y="1087"/>
                    <a:pt x="20956" y="1087"/>
                    <a:pt x="20956" y="1087"/>
                  </a:cubicBezTo>
                  <a:cubicBezTo>
                    <a:pt x="20956" y="821"/>
                    <a:pt x="20956" y="821"/>
                    <a:pt x="20956" y="821"/>
                  </a:cubicBezTo>
                  <a:cubicBezTo>
                    <a:pt x="20712" y="821"/>
                    <a:pt x="20712" y="821"/>
                    <a:pt x="20712" y="821"/>
                  </a:cubicBezTo>
                  <a:lnTo>
                    <a:pt x="20712" y="65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tx1">
                    <a:alpha val="0"/>
                  </a:schemeClr>
                </a:solidFill>
              </a:endParaRPr>
            </a:p>
          </p:txBody>
        </p:sp>
      </p:grp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752600" y="6529254"/>
            <a:ext cx="5867400" cy="187537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add copyright line</a:t>
            </a:r>
            <a:endParaRPr lang="en-IN" dirty="0"/>
          </a:p>
        </p:txBody>
      </p:sp>
      <p:pic>
        <p:nvPicPr>
          <p:cNvPr id="15" name="Picture 14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21" y="1794433"/>
            <a:ext cx="3530579" cy="451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sz="1600"/>
            </a:lvl1pPr>
            <a:lvl2pPr marL="569913" indent="-285750">
              <a:buClr>
                <a:srgbClr val="007FA3"/>
              </a:buClr>
              <a:defRPr sz="1600"/>
            </a:lvl2pPr>
            <a:lvl3pPr>
              <a:buClr>
                <a:srgbClr val="007FA3"/>
              </a:buClr>
              <a:defRPr sz="1600"/>
            </a:lvl3pPr>
            <a:lvl4pPr>
              <a:buClr>
                <a:srgbClr val="007FA3"/>
              </a:buClr>
              <a:defRPr sz="1600"/>
            </a:lvl4pPr>
            <a:lvl5pPr>
              <a:buClr>
                <a:srgbClr val="007FA3"/>
              </a:buClr>
              <a:defRPr sz="1600"/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1111068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Elementary Statistics: Picturing The World</a:t>
            </a:r>
            <a:endParaRPr lang="en-IN" sz="36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39670"/>
            <a:ext cx="8229600" cy="326570"/>
          </a:xfrm>
        </p:spPr>
        <p:txBody>
          <a:bodyPr/>
          <a:lstStyle/>
          <a:p>
            <a:r>
              <a:rPr lang="en-IN" sz="2400" dirty="0">
                <a:latin typeface="+mj-lt"/>
              </a:rPr>
              <a:t>Sixth 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IN" sz="4000" b="1" dirty="0"/>
              <a:t>Chapter 4</a:t>
            </a:r>
            <a:endParaRPr lang="en-IN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029200" y="3322637"/>
            <a:ext cx="3657600" cy="2925763"/>
          </a:xfrm>
        </p:spPr>
        <p:txBody>
          <a:bodyPr/>
          <a:lstStyle/>
          <a:p>
            <a:pPr algn="ctr"/>
            <a:r>
              <a:rPr lang="en-US" altLang="en-US" sz="3600" dirty="0"/>
              <a:t>Discrete Probability Distributions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828800" y="6508934"/>
            <a:ext cx="5867400" cy="187537"/>
          </a:xfrm>
        </p:spPr>
        <p:txBody>
          <a:bodyPr/>
          <a:lstStyle/>
          <a:p>
            <a:pPr>
              <a:spcBef>
                <a:spcPts val="0"/>
              </a:spcBef>
              <a:buClrTx/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4555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+mj-lt"/>
              </a:rPr>
              <a:t>Discrete Probability Distributions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65761"/>
          </a:xfrm>
        </p:spPr>
        <p:txBody>
          <a:bodyPr/>
          <a:lstStyle/>
          <a:p>
            <a:pPr>
              <a:buNone/>
            </a:pPr>
            <a:r>
              <a:rPr lang="en-US" altLang="en-US" sz="2800" b="1" dirty="0"/>
              <a:t>Discrete probability distribution</a:t>
            </a:r>
          </a:p>
          <a:p>
            <a:r>
              <a:rPr lang="en-US" altLang="en-US" sz="2600" dirty="0"/>
              <a:t>Lists each possible value the random variable can assume, together with its probability. </a:t>
            </a:r>
          </a:p>
          <a:p>
            <a:r>
              <a:rPr lang="en-US" altLang="en-US" sz="2600" dirty="0"/>
              <a:t>Must satisfy the following conditions:</a:t>
            </a:r>
            <a:endParaRPr lang="en-IN" sz="2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773564"/>
              </p:ext>
            </p:extLst>
          </p:nvPr>
        </p:nvGraphicFramePr>
        <p:xfrm>
          <a:off x="1255412" y="3886200"/>
          <a:ext cx="6629400" cy="2286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154">
                <a:tc>
                  <a:txBody>
                    <a:bodyPr/>
                    <a:lstStyle/>
                    <a:p>
                      <a:pPr algn="l"/>
                      <a:r>
                        <a:rPr lang="en-US" altLang="en-US" sz="2200" i="0" dirty="0">
                          <a:solidFill>
                            <a:schemeClr val="tx1"/>
                          </a:solidFill>
                          <a:latin typeface="+mn-lt"/>
                        </a:rPr>
                        <a:t>In Words</a:t>
                      </a:r>
                      <a:endParaRPr lang="en-US" sz="22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200" i="0" dirty="0">
                          <a:solidFill>
                            <a:schemeClr val="tx1"/>
                          </a:solidFill>
                          <a:latin typeface="+mn-lt"/>
                        </a:rPr>
                        <a:t>In Symbols</a:t>
                      </a:r>
                      <a:endParaRPr lang="en-US" sz="22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5540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FA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en-US" sz="2200" dirty="0">
                          <a:latin typeface="+mn-lt"/>
                        </a:rPr>
                        <a:t>The probability of each value of the discrete random variable is between 0 and 1, inclusive.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0 </a:t>
                      </a:r>
                      <a:r>
                        <a:rPr lang="en-US" sz="2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sym typeface="Symbol" pitchFamily="18" charset="2"/>
                        </a:rPr>
                        <a:t> </a:t>
                      </a:r>
                      <a:r>
                        <a:rPr lang="en-US" sz="2200" i="1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sym typeface="Symbol" pitchFamily="18" charset="2"/>
                        </a:rPr>
                        <a:t>P</a:t>
                      </a:r>
                      <a:r>
                        <a:rPr lang="en-US" sz="2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sym typeface="Symbol" pitchFamily="18" charset="2"/>
                        </a:rPr>
                        <a:t>(</a:t>
                      </a:r>
                      <a:r>
                        <a:rPr lang="en-US" sz="2200" i="1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sym typeface="Symbol" pitchFamily="18" charset="2"/>
                        </a:rPr>
                        <a:t>x</a:t>
                      </a:r>
                      <a:r>
                        <a:rPr lang="en-US" sz="2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sym typeface="Symbol" pitchFamily="18" charset="2"/>
                        </a:rPr>
                        <a:t>)  1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306">
                <a:tc>
                  <a:txBody>
                    <a:bodyPr/>
                    <a:lstStyle/>
                    <a:p>
                      <a:pPr marL="457200" indent="-457200" algn="l">
                        <a:buClr>
                          <a:srgbClr val="007FA3"/>
                        </a:buClr>
                        <a:buFont typeface="+mj-lt"/>
                        <a:buAutoNum type="arabicPeriod" startAt="2"/>
                      </a:pPr>
                      <a:r>
                        <a:rPr lang="en-US" altLang="en-US" sz="2200" dirty="0">
                          <a:latin typeface="+mn-lt"/>
                        </a:rPr>
                        <a:t>The sum of all the probabilities is 1.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en-US" sz="2200" dirty="0">
                          <a:solidFill>
                            <a:srgbClr val="000000"/>
                          </a:solidFill>
                          <a:latin typeface="+mn-lt"/>
                        </a:rPr>
                        <a:t>Σ</a:t>
                      </a:r>
                      <a:r>
                        <a:rPr lang="en-US" altLang="en-US" sz="2200" i="1" dirty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P</a:t>
                      </a:r>
                      <a:r>
                        <a:rPr lang="en-US" altLang="en-US" sz="2200" dirty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(</a:t>
                      </a:r>
                      <a:r>
                        <a:rPr lang="en-US" altLang="en-US" sz="2200" i="1" dirty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altLang="en-US" sz="2200" dirty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) = 1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70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+mj-lt"/>
              </a:rPr>
              <a:t>Constructing a Discrete Probability Distribution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600" dirty="0"/>
              <a:t>Let </a:t>
            </a:r>
            <a:r>
              <a:rPr lang="en-US" altLang="en-US" sz="2600" i="1" dirty="0"/>
              <a:t>x</a:t>
            </a:r>
            <a:r>
              <a:rPr lang="en-US" altLang="en-US" sz="2600" dirty="0"/>
              <a:t> be a discrete random variable with possible outcomes </a:t>
            </a:r>
            <a:r>
              <a:rPr lang="en-US" altLang="en-US" sz="2600" i="1" dirty="0"/>
              <a:t>x</a:t>
            </a:r>
            <a:r>
              <a:rPr lang="en-US" altLang="en-US" sz="2600" baseline="-25000" dirty="0"/>
              <a:t>1</a:t>
            </a:r>
            <a:r>
              <a:rPr lang="en-US" altLang="en-US" sz="2600" dirty="0"/>
              <a:t>, </a:t>
            </a:r>
            <a:r>
              <a:rPr lang="en-US" altLang="en-US" sz="2600" i="1" dirty="0"/>
              <a:t>x</a:t>
            </a:r>
            <a:r>
              <a:rPr lang="en-US" altLang="en-US" sz="2600" baseline="-25000" dirty="0"/>
              <a:t>2</a:t>
            </a:r>
            <a:r>
              <a:rPr lang="en-US" altLang="en-US" sz="2600" dirty="0"/>
              <a:t>, … , </a:t>
            </a:r>
            <a:r>
              <a:rPr lang="en-US" altLang="en-US" sz="2600" i="1" dirty="0"/>
              <a:t>x</a:t>
            </a:r>
            <a:r>
              <a:rPr lang="en-US" altLang="en-US" sz="2600" i="1" baseline="-25000" dirty="0"/>
              <a:t>n</a:t>
            </a:r>
            <a:r>
              <a:rPr lang="en-US" altLang="en-US" sz="2600" dirty="0"/>
              <a:t>.</a:t>
            </a:r>
          </a:p>
          <a:p>
            <a:pPr marL="342000" indent="-342000"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Make a frequency distribution for the possible outcomes.</a:t>
            </a:r>
          </a:p>
          <a:p>
            <a:pPr marL="342000" indent="-342000"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Find the sum of the frequencies.</a:t>
            </a:r>
          </a:p>
          <a:p>
            <a:pPr marL="342000" indent="-342000"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Find the probability of each possible outcome by dividing its frequency by the sum of the frequencies.</a:t>
            </a:r>
          </a:p>
          <a:p>
            <a:pPr marL="342000" indent="-342000"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Check that each probability is between 0 and 1 and that the sum is 1.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99347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Example: Constructing a Discrete Probability Distribution </a:t>
            </a:r>
            <a:r>
              <a:rPr lang="en-US" sz="2000" b="0" dirty="0">
                <a:latin typeface="+mj-lt"/>
              </a:rPr>
              <a:t>(1 of 4)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200" dirty="0"/>
              <a:t>An industrial psychologist administered a personality inventory test for passive-aggressive traits to 150 employees. Individuals were given a score from 1 to 5, where 1 was extremely passive and 5 extremely aggressive. A score of 3 indicated neither trait. Construct a probability distribution for the random variable </a:t>
            </a:r>
            <a:r>
              <a:rPr lang="en-US" altLang="en-US" sz="2200" i="1" dirty="0"/>
              <a:t>x</a:t>
            </a:r>
            <a:r>
              <a:rPr lang="en-US" altLang="en-US" sz="2200" dirty="0"/>
              <a:t>. Then graph the distribution using a histogram.</a:t>
            </a:r>
            <a:endParaRPr lang="en-IN" sz="2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299682"/>
              </p:ext>
            </p:extLst>
          </p:nvPr>
        </p:nvGraphicFramePr>
        <p:xfrm>
          <a:off x="2953694" y="3810000"/>
          <a:ext cx="3252152" cy="2377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4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51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Score, </a:t>
                      </a:r>
                      <a:r>
                        <a:rPr lang="en-US" sz="2000" b="1" i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47" marR="9144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Frequency, </a:t>
                      </a:r>
                      <a:r>
                        <a:rPr lang="en-US" sz="2000" b="1" i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marL="91447" marR="9144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5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marL="91447" marR="9144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marL="91447" marR="9144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5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marL="91447" marR="9144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33</a:t>
                      </a:r>
                    </a:p>
                  </a:txBody>
                  <a:tcPr marL="91447" marR="9144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5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marL="91447" marR="9144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42</a:t>
                      </a:r>
                    </a:p>
                  </a:txBody>
                  <a:tcPr marL="91447" marR="9144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5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marL="91447" marR="9144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</a:t>
                      </a:r>
                    </a:p>
                  </a:txBody>
                  <a:tcPr marL="91447" marR="9144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5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marL="91447" marR="9144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 marL="91447" marR="9144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23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Example: Constructing a Discrete Probability Distribution </a:t>
            </a:r>
            <a:r>
              <a:rPr lang="en-US" sz="2000" b="0" dirty="0">
                <a:latin typeface="+mj-lt"/>
              </a:rPr>
              <a:t>(2 of 4)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dirty="0"/>
              <a:t>Solution</a:t>
            </a:r>
          </a:p>
          <a:p>
            <a:pPr>
              <a:spcBef>
                <a:spcPts val="600"/>
              </a:spcBef>
            </a:pPr>
            <a:r>
              <a:rPr lang="en-US" altLang="en-US" sz="2400" dirty="0"/>
              <a:t>Divide the frequency of each score by the total number of individuals in the study to find the probability for each value of the random variable.</a:t>
            </a:r>
            <a:endParaRPr lang="en-IN" sz="2400" dirty="0"/>
          </a:p>
        </p:txBody>
      </p:sp>
      <p:pic>
        <p:nvPicPr>
          <p:cNvPr id="9" name="Picture 8" descr="P of 1 = 24 over 150 = 0.16; P of 2 = 33 over 150 = 0.22; P of 3 = 42 over 150 = 0.28; P of 4 = 30 over 150 = 0.20; P of 5 = 21 over 150 = 0.14. Discrete probability distribution: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0" y="3308219"/>
            <a:ext cx="7388669" cy="2025781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269627"/>
              </p:ext>
            </p:extLst>
          </p:nvPr>
        </p:nvGraphicFramePr>
        <p:xfrm>
          <a:off x="1700595" y="5547360"/>
          <a:ext cx="5736070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>
                          <a:solidFill>
                            <a:schemeClr val="tx1"/>
                          </a:solidFill>
                        </a:rPr>
                        <a:t> x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2200" b="1" i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200" b="1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200" b="1" i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0.16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0.22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0.28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0.20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0.14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918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Example: Constructing a Discrete Probability Distribution </a:t>
            </a:r>
            <a:r>
              <a:rPr lang="en-US" sz="2000" b="0" dirty="0">
                <a:latin typeface="+mj-lt"/>
              </a:rPr>
              <a:t>(3 of 4)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382000" cy="2316163"/>
          </a:xfrm>
        </p:spPr>
        <p:txBody>
          <a:bodyPr/>
          <a:lstStyle/>
          <a:p>
            <a:pPr>
              <a:buNone/>
            </a:pPr>
            <a:r>
              <a:rPr lang="en-US" altLang="en-US" sz="2600" dirty="0"/>
              <a:t>This is a valid discrete probability distribution since </a:t>
            </a:r>
          </a:p>
          <a:p>
            <a:pPr marL="342000" indent="-342000"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Each probability is between 0 and 1, inclusive, 0 ≤ </a:t>
            </a:r>
            <a:r>
              <a:rPr lang="en-US" altLang="en-US" sz="2400" i="1" dirty="0"/>
              <a:t>P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</a:t>
            </a:r>
            <a:r>
              <a:rPr lang="en-US" altLang="en-US" sz="2400" i="1" dirty="0"/>
              <a:t> </a:t>
            </a:r>
            <a:r>
              <a:rPr lang="en-US" altLang="en-US" sz="2400" dirty="0"/>
              <a:t>≤ 1.</a:t>
            </a:r>
          </a:p>
          <a:p>
            <a:pPr marL="342000" indent="-342000">
              <a:spcBef>
                <a:spcPts val="800"/>
              </a:spcBef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The sum of the probabilities equals 1, </a:t>
            </a:r>
            <a:r>
              <a:rPr lang="el-GR" altLang="en-US" sz="2400" dirty="0"/>
              <a:t>Σ</a:t>
            </a:r>
            <a:r>
              <a:rPr lang="en-US" altLang="en-US" sz="2400" i="1" dirty="0"/>
              <a:t>P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 = 0.16 + 0.22 + 0.28 + 0.20 + 0.14 = 1.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555996"/>
              </p:ext>
            </p:extLst>
          </p:nvPr>
        </p:nvGraphicFramePr>
        <p:xfrm>
          <a:off x="1502930" y="2057400"/>
          <a:ext cx="5736070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>
                          <a:solidFill>
                            <a:schemeClr val="tx1"/>
                          </a:solidFill>
                        </a:rPr>
                        <a:t> x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2200" b="1" i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200" b="1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200" b="1" i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0.16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0.22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0.28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0.20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0.14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405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Example: Constructing a Discrete Probability Distribution </a:t>
            </a:r>
            <a:r>
              <a:rPr lang="en-US" sz="2000" b="0" dirty="0">
                <a:latin typeface="+mj-lt"/>
              </a:rPr>
              <a:t>(4 of 4)</a:t>
            </a:r>
            <a:endParaRPr lang="en-IN" sz="2000" b="0" dirty="0">
              <a:latin typeface="+mj-lt"/>
            </a:endParaRPr>
          </a:p>
        </p:txBody>
      </p:sp>
      <p:pic>
        <p:nvPicPr>
          <p:cNvPr id="4" name="Picture 3" descr="Histogram: a histogram of passive-aggressive traits, plotting probability, p of x, versus score, x has five bars centered at 1 through 5, rising from about 0.16 at 1 to about 0.28 at 3, and falling to about 0.14 at 5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0" y="1674899"/>
            <a:ext cx="6851985" cy="36072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762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Because the width of each bar is one, the area of each bar is equal to the probability of a particular outcome.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50065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+mj-lt"/>
              </a:rPr>
              <a:t>Mean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pPr>
              <a:buNone/>
            </a:pPr>
            <a:r>
              <a:rPr lang="en-US" altLang="en-US" sz="2800" b="1" dirty="0"/>
              <a:t>Mean of a discrete probability distribution</a:t>
            </a:r>
          </a:p>
          <a:p>
            <a:r>
              <a:rPr lang="en-US" altLang="en-US" sz="2600" b="1" i="1" dirty="0"/>
              <a:t>µ </a:t>
            </a:r>
            <a:r>
              <a:rPr lang="en-US" altLang="en-US" sz="2600" dirty="0"/>
              <a:t>=</a:t>
            </a:r>
            <a:r>
              <a:rPr lang="en-US" altLang="en-US" sz="2600" b="1" i="1" dirty="0"/>
              <a:t> </a:t>
            </a:r>
            <a:r>
              <a:rPr lang="el-GR" altLang="en-US" sz="2400" b="1" dirty="0"/>
              <a:t>Σ</a:t>
            </a:r>
            <a:r>
              <a:rPr lang="en-US" altLang="en-US" sz="2600" b="1" i="1" dirty="0"/>
              <a:t>xP</a:t>
            </a:r>
            <a:r>
              <a:rPr lang="en-US" altLang="en-US" sz="2600" b="1" dirty="0"/>
              <a:t>(</a:t>
            </a:r>
            <a:r>
              <a:rPr lang="en-US" altLang="en-US" sz="2600" b="1" i="1" dirty="0"/>
              <a:t>x</a:t>
            </a:r>
            <a:r>
              <a:rPr lang="en-US" altLang="en-US" sz="2600" b="1" dirty="0"/>
              <a:t>)</a:t>
            </a:r>
          </a:p>
          <a:p>
            <a:r>
              <a:rPr lang="en-US" altLang="en-US" sz="2600" dirty="0"/>
              <a:t>Each value of </a:t>
            </a:r>
            <a:r>
              <a:rPr lang="en-US" altLang="en-US" sz="2600" i="1" dirty="0"/>
              <a:t>x</a:t>
            </a:r>
            <a:r>
              <a:rPr lang="en-US" altLang="en-US" sz="2600" dirty="0"/>
              <a:t> is multiplied by its corresponding probability and the products are added.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4221756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Example: Finding the Mean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The probability distribution for the personality inventory test for passive-aggressive traits is given. Find the mean.</a:t>
            </a:r>
          </a:p>
          <a:p>
            <a:pPr marL="0" indent="0">
              <a:buNone/>
            </a:pPr>
            <a:r>
              <a:rPr lang="en-US" sz="2600" b="1" dirty="0"/>
              <a:t>Solution</a:t>
            </a:r>
            <a:endParaRPr lang="en-IN" sz="2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955416"/>
              </p:ext>
            </p:extLst>
          </p:nvPr>
        </p:nvGraphicFramePr>
        <p:xfrm>
          <a:off x="1905000" y="3048000"/>
          <a:ext cx="1807641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0.16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0.22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0.28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0.20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0.14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 descr="Mu = sigma x P of x = 2.94 = approximately 2.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214" y="5994862"/>
            <a:ext cx="3196331" cy="28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5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0D54C-51DB-42E4-9A6E-50DC36AB9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mean with a calculator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F223F4F-CF0A-4A9C-9C98-47326942F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2545854" cy="4525963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435DBC-465B-48F3-B421-2361835BE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71745"/>
            <a:ext cx="2561359" cy="455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49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76FD-5C62-4328-80DB-A770A66A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mean with a calculator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E27D67-9347-4694-BD49-86AB87E9D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2545854" cy="45259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A61BB6-5390-4924-A5A1-18FDDAD1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25717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8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+mj-lt"/>
              </a:rPr>
              <a:t>Chapter Outline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5600" indent="-255600">
              <a:buNone/>
            </a:pPr>
            <a:r>
              <a:rPr lang="en-US" altLang="en-US" sz="2600" dirty="0">
                <a:solidFill>
                  <a:srgbClr val="007FA3"/>
                </a:solidFill>
              </a:rPr>
              <a:t>4.1</a:t>
            </a:r>
            <a:r>
              <a:rPr lang="en-US" altLang="en-US" sz="2600" dirty="0"/>
              <a:t> Probability Distributions</a:t>
            </a:r>
          </a:p>
          <a:p>
            <a:pPr marL="0" indent="0">
              <a:buNone/>
            </a:pPr>
            <a:r>
              <a:rPr lang="en-US" altLang="en-US" sz="2600" dirty="0">
                <a:solidFill>
                  <a:srgbClr val="007FA3"/>
                </a:solidFill>
              </a:rPr>
              <a:t>4.2</a:t>
            </a:r>
            <a:r>
              <a:rPr lang="en-US" altLang="en-US" sz="2600" dirty="0"/>
              <a:t> Binomial Distributions</a:t>
            </a:r>
          </a:p>
          <a:p>
            <a:pPr marL="0" indent="0">
              <a:buNone/>
            </a:pPr>
            <a:r>
              <a:rPr lang="en-US" altLang="en-US" sz="2600" dirty="0">
                <a:solidFill>
                  <a:srgbClr val="007FA3"/>
                </a:solidFill>
              </a:rPr>
              <a:t>4.3</a:t>
            </a:r>
            <a:r>
              <a:rPr lang="en-US" altLang="en-US" sz="2600" dirty="0"/>
              <a:t> More Discrete Probability Distributions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675494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+mj-lt"/>
              </a:rPr>
              <a:t>Variance and Standard Deviation</a:t>
            </a:r>
            <a:endParaRPr lang="en-IN" sz="3600" dirty="0">
              <a:latin typeface="+mj-lt"/>
            </a:endParaRPr>
          </a:p>
        </p:txBody>
      </p:sp>
      <p:pic>
        <p:nvPicPr>
          <p:cNvPr id="5" name="Picture 4" descr="Variance of a discrete probability distribution: sigma squared = square root of sigma, x minus mu, squared P of x. Standard deviation of a discrete probability distribution: sigma = square root of sigma squared = square root of sigma, x minus mu, squared, P of x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0" y="1688304"/>
            <a:ext cx="7059607" cy="275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61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Example: Finding the Variance and Standard Deviation </a:t>
            </a:r>
            <a:r>
              <a:rPr lang="en-US" sz="2000" b="0" dirty="0">
                <a:latin typeface="+mj-lt"/>
              </a:rPr>
              <a:t>(1 of 2)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 dirty="0"/>
              <a:t>The probability distribution for the personality inventory test for passive-aggressive traits is given. Find the variance and standard deviation. (</a:t>
            </a:r>
            <a:r>
              <a:rPr lang="en-US" altLang="en-US" sz="2600" i="1" dirty="0"/>
              <a:t>µ</a:t>
            </a:r>
            <a:r>
              <a:rPr lang="en-US" altLang="en-US" sz="2600" dirty="0"/>
              <a:t> = 2.94)</a:t>
            </a:r>
            <a:endParaRPr lang="en-IN" sz="2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000607"/>
              </p:ext>
            </p:extLst>
          </p:nvPr>
        </p:nvGraphicFramePr>
        <p:xfrm>
          <a:off x="3678238" y="3055938"/>
          <a:ext cx="1808162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2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68" marR="9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2600" b="1" i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600" b="1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600" b="1" i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91468" marR="9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91468" marR="9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0.16</a:t>
                      </a:r>
                    </a:p>
                  </a:txBody>
                  <a:tcPr marL="91468" marR="9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2</a:t>
                      </a:r>
                    </a:p>
                  </a:txBody>
                  <a:tcPr marL="91468" marR="9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0.22</a:t>
                      </a:r>
                    </a:p>
                  </a:txBody>
                  <a:tcPr marL="91468" marR="9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3</a:t>
                      </a:r>
                    </a:p>
                  </a:txBody>
                  <a:tcPr marL="91468" marR="9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0.28</a:t>
                      </a:r>
                    </a:p>
                  </a:txBody>
                  <a:tcPr marL="91468" marR="9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4</a:t>
                      </a:r>
                    </a:p>
                  </a:txBody>
                  <a:tcPr marL="91468" marR="9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0.20</a:t>
                      </a:r>
                    </a:p>
                  </a:txBody>
                  <a:tcPr marL="91468" marR="9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5</a:t>
                      </a:r>
                    </a:p>
                  </a:txBody>
                  <a:tcPr marL="91468" marR="9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0.14</a:t>
                      </a:r>
                    </a:p>
                  </a:txBody>
                  <a:tcPr marL="91468" marR="9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758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Example: Finding the Variance and Standard Deviation </a:t>
            </a:r>
            <a:r>
              <a:rPr lang="en-US" sz="2000" b="0" dirty="0">
                <a:latin typeface="+mj-lt"/>
              </a:rPr>
              <a:t>(2 of 2)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914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dirty="0"/>
              <a:t>Solution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600" dirty="0"/>
              <a:t>Recall (</a:t>
            </a:r>
            <a:r>
              <a:rPr lang="en-US" altLang="en-US" sz="2600" i="1" dirty="0"/>
              <a:t>µ</a:t>
            </a:r>
            <a:r>
              <a:rPr lang="en-US" altLang="en-US" sz="2600" dirty="0"/>
              <a:t> = 2.94)</a:t>
            </a:r>
            <a:endParaRPr lang="en-IN" sz="2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071146"/>
              </p:ext>
            </p:extLst>
          </p:nvPr>
        </p:nvGraphicFramePr>
        <p:xfrm>
          <a:off x="2544762" y="2657348"/>
          <a:ext cx="4084638" cy="2560464"/>
        </p:xfrm>
        <a:graphic>
          <a:graphicData uri="http://schemas.openxmlformats.org/drawingml/2006/table">
            <a:tbl>
              <a:tblPr firstRow="1" bandRow="1"/>
              <a:tblGrid>
                <a:gridCol w="61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x</a:t>
                      </a:r>
                    </a:p>
                  </a:txBody>
                  <a:tcPr marL="91437" marR="91437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P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(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x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)</a:t>
                      </a:r>
                    </a:p>
                  </a:txBody>
                  <a:tcPr marL="91437" marR="91437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x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kern="120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µ</a:t>
                      </a:r>
                      <a:endParaRPr kumimoji="0" lang="en-US" alt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91437" marR="91437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91437" marR="91437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0.16</a:t>
                      </a:r>
                    </a:p>
                  </a:txBody>
                  <a:tcPr marL="91437" marR="91437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  1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 2.94 =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1.94</a:t>
                      </a:r>
                    </a:p>
                  </a:txBody>
                  <a:tcPr marL="91437" marR="91437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37" marR="91437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0.22</a:t>
                      </a:r>
                    </a:p>
                  </a:txBody>
                  <a:tcPr marL="91437" marR="91437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  2</a:t>
                      </a:r>
                      <a:r>
                        <a:rPr kumimoji="0" lang="en-US" altLang="en-US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2.94 =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0.94</a:t>
                      </a:r>
                    </a:p>
                  </a:txBody>
                  <a:tcPr marL="91437" marR="91437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91437" marR="91437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0.28</a:t>
                      </a:r>
                    </a:p>
                  </a:txBody>
                  <a:tcPr marL="91437" marR="91437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3</a:t>
                      </a:r>
                      <a:r>
                        <a:rPr kumimoji="0" lang="en-US" altLang="en-US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2.94 = 0.06</a:t>
                      </a:r>
                    </a:p>
                  </a:txBody>
                  <a:tcPr marL="91437" marR="91437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91437" marR="91437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0.20</a:t>
                      </a:r>
                    </a:p>
                  </a:txBody>
                  <a:tcPr marL="91437" marR="91437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4</a:t>
                      </a:r>
                      <a:r>
                        <a:rPr kumimoji="0" lang="en-US" altLang="en-US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2.94 = 1.06</a:t>
                      </a:r>
                    </a:p>
                  </a:txBody>
                  <a:tcPr marL="91437" marR="91437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91437" marR="91437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0.14</a:t>
                      </a:r>
                    </a:p>
                  </a:txBody>
                  <a:tcPr marL="91437" marR="91437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5</a:t>
                      </a:r>
                      <a:r>
                        <a:rPr kumimoji="0" lang="en-US" altLang="en-US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2.94 = 2.06</a:t>
                      </a:r>
                    </a:p>
                  </a:txBody>
                  <a:tcPr marL="91437" marR="91437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 descr="Variance: sigma squared = sigma, x minus mu, squared P of x = 1.616. Standard Deviation: sigma = square root of sigma squared = square root of 1.616 = approximately 1.3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95" y="5459648"/>
            <a:ext cx="5908007" cy="86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81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+mj-lt"/>
              </a:rPr>
              <a:t>Expected Value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800" b="1" dirty="0"/>
              <a:t>Expected value of a discrete random variable </a:t>
            </a:r>
          </a:p>
          <a:p>
            <a:r>
              <a:rPr lang="en-US" altLang="en-US" sz="2600" dirty="0"/>
              <a:t>Equal to the mean of the random variable.</a:t>
            </a:r>
          </a:p>
          <a:p>
            <a:r>
              <a:rPr lang="en-US" altLang="en-US" sz="2600" b="1" i="1" dirty="0"/>
              <a:t>E</a:t>
            </a:r>
            <a:r>
              <a:rPr lang="en-US" altLang="en-US" sz="2600" b="1" dirty="0"/>
              <a:t>(</a:t>
            </a:r>
            <a:r>
              <a:rPr lang="en-US" altLang="en-US" sz="2600" b="1" i="1" dirty="0"/>
              <a:t>x</a:t>
            </a:r>
            <a:r>
              <a:rPr lang="en-US" altLang="en-US" sz="2600" b="1" dirty="0"/>
              <a:t>)</a:t>
            </a:r>
            <a:r>
              <a:rPr lang="en-US" altLang="en-US" sz="2600" b="1" i="1" dirty="0"/>
              <a:t> </a:t>
            </a:r>
            <a:r>
              <a:rPr lang="en-US" altLang="en-US" sz="2600" i="1" dirty="0"/>
              <a:t>=</a:t>
            </a:r>
            <a:r>
              <a:rPr lang="en-US" altLang="en-US" sz="2600" b="1" i="1" dirty="0"/>
              <a:t> µ </a:t>
            </a:r>
            <a:r>
              <a:rPr lang="en-US" altLang="en-US" sz="2600" i="1" dirty="0"/>
              <a:t>=</a:t>
            </a:r>
            <a:r>
              <a:rPr lang="en-US" altLang="en-US" sz="2600" b="1" i="1" dirty="0"/>
              <a:t> </a:t>
            </a:r>
            <a:r>
              <a:rPr lang="el-GR" altLang="en-US" sz="2400" b="1" dirty="0"/>
              <a:t>Σ</a:t>
            </a:r>
            <a:r>
              <a:rPr lang="en-US" altLang="en-US" sz="2600" b="1" i="1" dirty="0"/>
              <a:t>xP</a:t>
            </a:r>
            <a:r>
              <a:rPr lang="en-US" altLang="en-US" sz="2600" b="1" dirty="0"/>
              <a:t>(</a:t>
            </a:r>
            <a:r>
              <a:rPr lang="en-US" altLang="en-US" sz="2600" b="1" i="1" dirty="0"/>
              <a:t>x</a:t>
            </a:r>
            <a:r>
              <a:rPr lang="en-US" altLang="en-US" sz="2600" b="1" dirty="0"/>
              <a:t>)</a:t>
            </a:r>
            <a:endParaRPr lang="en-IN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60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78486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Example: Finding an Expected Value </a:t>
            </a:r>
            <a:r>
              <a:rPr lang="en-US" sz="2000" b="0" dirty="0">
                <a:latin typeface="+mj-lt"/>
              </a:rPr>
              <a:t>(1 of 3)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0633"/>
          </a:xfrm>
        </p:spPr>
        <p:txBody>
          <a:bodyPr/>
          <a:lstStyle/>
          <a:p>
            <a:pPr marL="0" indent="0">
              <a:buClr>
                <a:schemeClr val="tx1"/>
              </a:buClr>
              <a:buSzPct val="75000"/>
              <a:buNone/>
            </a:pPr>
            <a:r>
              <a:rPr lang="en-US" altLang="en-US" sz="2600" dirty="0"/>
              <a:t>At a raffle, 1500 tickets are sold at $2 each for four prizes of $500, $250, $150, and $75. You buy one ticket. What is the expected value of your gain?</a:t>
            </a:r>
            <a:endParaRPr lang="en-IN" sz="2600" dirty="0"/>
          </a:p>
        </p:txBody>
      </p:sp>
      <p:pic>
        <p:nvPicPr>
          <p:cNvPr id="5" name="Picture 8" descr="A cartoon depicts raffle ticket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26" y="3253871"/>
            <a:ext cx="3263148" cy="14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122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7775893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Example: Finding an Expected Value </a:t>
            </a:r>
            <a:r>
              <a:rPr lang="en-US" sz="2000" b="0" dirty="0">
                <a:latin typeface="+mj-lt"/>
              </a:rPr>
              <a:t>(2 of 3)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7388" cy="3581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dirty="0"/>
              <a:t>Solution</a:t>
            </a:r>
          </a:p>
          <a:p>
            <a:pPr>
              <a:spcBef>
                <a:spcPts val="600"/>
              </a:spcBef>
            </a:pPr>
            <a:r>
              <a:rPr lang="en-US" altLang="en-US" sz="2600" dirty="0"/>
              <a:t>To find the gain for each prize, subtract the price of the ticket from the prize:</a:t>
            </a:r>
          </a:p>
          <a:p>
            <a:pPr lvl="1"/>
            <a:r>
              <a:rPr lang="en-US" altLang="en-US" sz="2400" dirty="0">
                <a:ea typeface="Times New Roman" panose="02020603050405020304" pitchFamily="18" charset="0"/>
              </a:rPr>
              <a:t>Your gain for the $500 prize is $500 – $2 = $498</a:t>
            </a:r>
          </a:p>
          <a:p>
            <a:pPr lvl="1"/>
            <a:r>
              <a:rPr lang="en-US" altLang="en-US" sz="2400" dirty="0">
                <a:ea typeface="Times New Roman" panose="02020603050405020304" pitchFamily="18" charset="0"/>
              </a:rPr>
              <a:t>Your gain for the $250 prize is $250 – $2 = $248</a:t>
            </a:r>
          </a:p>
          <a:p>
            <a:pPr lvl="1"/>
            <a:r>
              <a:rPr lang="en-US" altLang="en-US" sz="2400" dirty="0">
                <a:ea typeface="Times New Roman" panose="02020603050405020304" pitchFamily="18" charset="0"/>
              </a:rPr>
              <a:t>Your gain for the $150 prize is $150 – $2 = $148</a:t>
            </a:r>
          </a:p>
          <a:p>
            <a:pPr lvl="1"/>
            <a:r>
              <a:rPr lang="en-US" altLang="en-US" sz="2400" dirty="0">
                <a:ea typeface="Times New Roman" panose="02020603050405020304" pitchFamily="18" charset="0"/>
              </a:rPr>
              <a:t>Your gain for the $75 prize is $75 – $2 = $73</a:t>
            </a:r>
            <a:endParaRPr lang="en-IN" altLang="en-US" sz="2400" dirty="0"/>
          </a:p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altLang="en-US" sz="2600" dirty="0"/>
              <a:t>If you do not win a prize, your gain is $0 – $2 = –$2</a:t>
            </a:r>
            <a:endParaRPr lang="en-US" altLang="en-US" sz="2600" dirty="0">
              <a:ea typeface="Times New Roman" panose="02020603050405020304" pitchFamily="18" charset="0"/>
            </a:endParaRPr>
          </a:p>
        </p:txBody>
      </p:sp>
      <p:pic>
        <p:nvPicPr>
          <p:cNvPr id="6" name="Picture 8" descr="A cartoon depicts raffle ticket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73" y="5269378"/>
            <a:ext cx="2448802" cy="10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557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77724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Example: Finding an Expected Value </a:t>
            </a:r>
            <a:r>
              <a:rPr lang="en-US" sz="2000" b="0" dirty="0">
                <a:latin typeface="+mj-lt"/>
              </a:rPr>
              <a:t>(3 of 3)</a:t>
            </a:r>
            <a:endParaRPr lang="en-IN" sz="2000" b="0" dirty="0">
              <a:latin typeface="+mj-lt"/>
            </a:endParaRPr>
          </a:p>
        </p:txBody>
      </p:sp>
      <p:pic>
        <p:nvPicPr>
          <p:cNvPr id="12" name="Picture 11" descr="Probability distribution for the possible gains (outcomes): a table lists corresponding values of gain, x, and P of x, as follows: $498, 1 over 1500; $248, 1 over 1500; $148, 1 over 1500; $73, 1 over 1500; negative $2, 1496 over 1500. E of x = sigma x P of x = $498 times fraction 1 over 1500, + $248 times fraction 1 over 1500, + $148 times fraction 1 over 150, + $73 times fraction 1 over 1500, + negative $2 times fraction 1496 over 1500 = negative $1.35. You can expect to lose an average of $1.35 for each ticket you buy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6" y="1600200"/>
            <a:ext cx="6989710" cy="4688858"/>
          </a:xfrm>
          <a:prstGeom prst="rect">
            <a:avLst/>
          </a:prstGeom>
        </p:spPr>
      </p:pic>
      <p:pic>
        <p:nvPicPr>
          <p:cNvPr id="5" name="Picture 8" descr="A cartoon depicts raffle ticket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95800"/>
            <a:ext cx="2345752" cy="10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967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+mj-lt"/>
              </a:rPr>
              <a:t>Section 4.1 Summary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/>
              <a:t>Distinguished between discrete random variables and continuous random variables</a:t>
            </a:r>
          </a:p>
          <a:p>
            <a:r>
              <a:rPr lang="en-US" altLang="en-US" sz="2600" dirty="0"/>
              <a:t>Constructed a discrete probability distribution and its graph and determined if a distribution is a probability distribution</a:t>
            </a:r>
          </a:p>
          <a:p>
            <a:r>
              <a:rPr lang="en-US" altLang="en-US" sz="2600" dirty="0"/>
              <a:t>Found the mean, variance, and standard deviation of a discrete probability distribution</a:t>
            </a:r>
          </a:p>
          <a:p>
            <a:r>
              <a:rPr lang="en-US" altLang="en-US" sz="2600" dirty="0"/>
              <a:t>Found the expected value of a discrete probability distribution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337271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sz="4000" dirty="0">
                <a:latin typeface="+mj-lt"/>
              </a:rPr>
              <a:t>Section 4.1</a:t>
            </a:r>
            <a:endParaRPr lang="en-IN" sz="40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3600" dirty="0"/>
              <a:t>Probability Distributions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05989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+mj-lt"/>
              </a:rPr>
              <a:t>Section 4.1 Objectives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5600" indent="-255600">
              <a:buSzPct val="100000"/>
            </a:pPr>
            <a:r>
              <a:rPr lang="en-US" altLang="en-US" sz="2600" dirty="0"/>
              <a:t>How to distinguish between discrete random variables and continuous random variables</a:t>
            </a:r>
          </a:p>
          <a:p>
            <a:pPr marL="255600" indent="-255600">
              <a:buSzPct val="100000"/>
            </a:pPr>
            <a:r>
              <a:rPr lang="en-US" altLang="en-US" sz="2600" dirty="0"/>
              <a:t>How to construct a discrete probability distribution and its graph and how to determine if a distribution is a probability distribution</a:t>
            </a:r>
          </a:p>
          <a:p>
            <a:pPr marL="255600" indent="-255600">
              <a:buSzPct val="100000"/>
            </a:pPr>
            <a:r>
              <a:rPr lang="en-US" altLang="en-US" sz="2600" dirty="0"/>
              <a:t>How to find the mean, variance, and standard deviation of a discrete probability distribution</a:t>
            </a:r>
          </a:p>
          <a:p>
            <a:pPr marL="255600" indent="-255600">
              <a:buSzPct val="100000"/>
            </a:pPr>
            <a:r>
              <a:rPr lang="en-US" altLang="en-US" sz="2600" dirty="0"/>
              <a:t>How to find the expected value of a discrete probability distribution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103745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+mj-lt"/>
              </a:rPr>
              <a:t>Random Variables </a:t>
            </a:r>
            <a:r>
              <a:rPr lang="en-US" altLang="en-US" sz="2000" b="0" dirty="0">
                <a:latin typeface="+mj-lt"/>
              </a:rPr>
              <a:t>(1 of 3)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800" b="1" dirty="0"/>
              <a:t>Random Variable</a:t>
            </a:r>
          </a:p>
          <a:p>
            <a:r>
              <a:rPr lang="en-US" altLang="en-US" sz="2600" dirty="0"/>
              <a:t>Represents a numerical value associated with each outcome of a probability distribution.</a:t>
            </a:r>
          </a:p>
          <a:p>
            <a:r>
              <a:rPr lang="en-US" altLang="en-US" sz="2600" dirty="0"/>
              <a:t>Denoted by </a:t>
            </a:r>
            <a:r>
              <a:rPr lang="en-US" altLang="en-US" sz="2600" b="1" i="1" dirty="0"/>
              <a:t>x</a:t>
            </a:r>
          </a:p>
          <a:p>
            <a:r>
              <a:rPr lang="en-US" altLang="en-US" sz="2600" dirty="0"/>
              <a:t>Examples</a:t>
            </a:r>
          </a:p>
          <a:p>
            <a:pPr lvl="1"/>
            <a:r>
              <a:rPr lang="en-US" altLang="en-US" sz="2400" i="1" dirty="0">
                <a:ea typeface="Times New Roman" panose="02020603050405020304" pitchFamily="18" charset="0"/>
              </a:rPr>
              <a:t>x</a:t>
            </a:r>
            <a:r>
              <a:rPr lang="en-US" altLang="en-US" sz="2400" dirty="0">
                <a:ea typeface="Times New Roman" panose="02020603050405020304" pitchFamily="18" charset="0"/>
              </a:rPr>
              <a:t> = Number of sales calls a salesperson makes in one day.</a:t>
            </a:r>
          </a:p>
          <a:p>
            <a:pPr lvl="1"/>
            <a:r>
              <a:rPr lang="en-US" altLang="en-US" sz="2400" i="1" dirty="0">
                <a:ea typeface="Times New Roman" panose="02020603050405020304" pitchFamily="18" charset="0"/>
              </a:rPr>
              <a:t>x</a:t>
            </a:r>
            <a:r>
              <a:rPr lang="en-US" altLang="en-US" sz="2400" dirty="0">
                <a:ea typeface="Times New Roman" panose="02020603050405020304" pitchFamily="18" charset="0"/>
              </a:rPr>
              <a:t> = Hours spent on sales calls in one day.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1567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+mj-lt"/>
              </a:rPr>
              <a:t>Random Variables </a:t>
            </a:r>
            <a:r>
              <a:rPr lang="en-US" altLang="en-US" sz="2000" b="0" dirty="0">
                <a:latin typeface="+mj-lt"/>
              </a:rPr>
              <a:t>(2 of 3)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pPr>
              <a:buNone/>
            </a:pPr>
            <a:r>
              <a:rPr lang="en-US" altLang="en-US" sz="2800" b="1" dirty="0"/>
              <a:t>Discrete Random Variable</a:t>
            </a:r>
          </a:p>
          <a:p>
            <a:r>
              <a:rPr lang="en-US" altLang="en-US" sz="2600" dirty="0"/>
              <a:t>Has a finite or countable number of possible outcomes that can be listed.</a:t>
            </a:r>
          </a:p>
          <a:p>
            <a:r>
              <a:rPr lang="en-US" altLang="en-US" sz="2600" dirty="0"/>
              <a:t>Example</a:t>
            </a:r>
          </a:p>
          <a:p>
            <a:pPr lvl="1"/>
            <a:r>
              <a:rPr lang="en-US" altLang="en-US" sz="2400" i="1" dirty="0">
                <a:ea typeface="Times New Roman" panose="02020603050405020304" pitchFamily="18" charset="0"/>
              </a:rPr>
              <a:t>x</a:t>
            </a:r>
            <a:r>
              <a:rPr lang="en-US" altLang="en-US" sz="2400" dirty="0">
                <a:ea typeface="Times New Roman" panose="02020603050405020304" pitchFamily="18" charset="0"/>
              </a:rPr>
              <a:t> = Number of sales calls a salesperson makes in one day.</a:t>
            </a:r>
            <a:endParaRPr lang="en-IN" sz="2400" dirty="0"/>
          </a:p>
        </p:txBody>
      </p:sp>
      <p:pic>
        <p:nvPicPr>
          <p:cNvPr id="4" name="Picture 3" descr="A number line x has points at 0, 1, 2, 3, 4, and 5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862" y="4800600"/>
            <a:ext cx="3848275" cy="62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4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+mj-lt"/>
              </a:rPr>
              <a:t>Random Variables </a:t>
            </a:r>
            <a:r>
              <a:rPr lang="en-US" altLang="en-US" sz="2000" b="0" dirty="0">
                <a:latin typeface="+mj-lt"/>
              </a:rPr>
              <a:t>(3 of 3)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pPr>
              <a:buNone/>
            </a:pPr>
            <a:r>
              <a:rPr lang="en-US" altLang="en-US" sz="2800" b="1" dirty="0"/>
              <a:t>Continuous Random Variable</a:t>
            </a:r>
          </a:p>
          <a:p>
            <a:r>
              <a:rPr lang="en-US" altLang="en-US" sz="2600" dirty="0"/>
              <a:t>Has an uncountable number of possible outcomes, represented by an interval on the number line.</a:t>
            </a:r>
          </a:p>
          <a:p>
            <a:r>
              <a:rPr lang="en-US" altLang="en-US" sz="2600" dirty="0"/>
              <a:t>Example</a:t>
            </a:r>
          </a:p>
          <a:p>
            <a:pPr lvl="1"/>
            <a:r>
              <a:rPr lang="en-US" altLang="en-US" sz="2400" i="1" dirty="0">
                <a:ea typeface="Times New Roman" panose="02020603050405020304" pitchFamily="18" charset="0"/>
              </a:rPr>
              <a:t>x</a:t>
            </a:r>
            <a:r>
              <a:rPr lang="en-US" altLang="en-US" sz="2400" dirty="0">
                <a:ea typeface="Times New Roman" panose="02020603050405020304" pitchFamily="18" charset="0"/>
              </a:rPr>
              <a:t> = Hours spent on sales calls in one day.</a:t>
            </a:r>
            <a:endParaRPr lang="en-IN" sz="2400" dirty="0"/>
          </a:p>
        </p:txBody>
      </p:sp>
      <p:pic>
        <p:nvPicPr>
          <p:cNvPr id="24" name="Picture 23" descr="A number line x is shaded between points at 0 and 24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862" y="4800600"/>
            <a:ext cx="3848275" cy="62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31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Example 1: Random Variables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 dirty="0"/>
              <a:t>Decide whether the random variable </a:t>
            </a:r>
            <a:r>
              <a:rPr lang="en-US" altLang="en-US" sz="2600" i="1" dirty="0"/>
              <a:t>x</a:t>
            </a:r>
            <a:r>
              <a:rPr lang="en-US" altLang="en-US" sz="2600" dirty="0"/>
              <a:t> is discrete or continuous.</a:t>
            </a:r>
          </a:p>
          <a:p>
            <a:pPr marL="442800" indent="-442800">
              <a:spcBef>
                <a:spcPts val="600"/>
              </a:spcBef>
              <a:buFont typeface="+mj-lt"/>
              <a:buAutoNum type="arabicPeriod"/>
            </a:pPr>
            <a:r>
              <a:rPr lang="en-US" altLang="en-US" sz="2600" dirty="0"/>
              <a:t>​</a:t>
            </a:r>
            <a:r>
              <a:rPr lang="en-US" altLang="en-US" sz="2400" i="1" dirty="0"/>
              <a:t>x</a:t>
            </a:r>
            <a:r>
              <a:rPr lang="en-US" altLang="en-US" sz="2400" dirty="0"/>
              <a:t> = The number of Fortune 500 companies that lost money in the previous year.</a:t>
            </a:r>
          </a:p>
          <a:p>
            <a:pPr marL="0" indent="0">
              <a:buNone/>
            </a:pPr>
            <a:r>
              <a:rPr lang="en-US" altLang="en-US" sz="2800" b="1" dirty="0"/>
              <a:t>Solution</a:t>
            </a:r>
            <a:endParaRPr lang="en-US" altLang="en-US" sz="2600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600" b="1" dirty="0"/>
              <a:t>Discrete random variable </a:t>
            </a:r>
            <a:r>
              <a:rPr lang="en-US" altLang="en-US" sz="2600" dirty="0"/>
              <a:t>(The number of companies that lost money in the previous year can be counted.)</a:t>
            </a:r>
            <a:endParaRPr lang="en-IN" sz="2600" dirty="0"/>
          </a:p>
        </p:txBody>
      </p:sp>
      <p:pic>
        <p:nvPicPr>
          <p:cNvPr id="4" name="Picture 3" descr="A number line x has points at integers from 0 to 30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862" y="5052039"/>
            <a:ext cx="3848275" cy="62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8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Example 2: Random Variables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086600" cy="3200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 dirty="0"/>
              <a:t>Decide whether the random variable </a:t>
            </a:r>
            <a:r>
              <a:rPr lang="en-US" altLang="en-US" sz="2600" i="1" dirty="0"/>
              <a:t>x</a:t>
            </a:r>
            <a:r>
              <a:rPr lang="en-US" altLang="en-US" sz="2600" dirty="0"/>
              <a:t> is discrete or continuous.</a:t>
            </a:r>
          </a:p>
          <a:p>
            <a:pPr marL="442800" indent="-442800">
              <a:spcBef>
                <a:spcPts val="600"/>
              </a:spcBef>
              <a:buFont typeface="+mj-lt"/>
              <a:buAutoNum type="arabicPeriod" startAt="2"/>
            </a:pPr>
            <a:r>
              <a:rPr lang="en-US" altLang="en-US" sz="2400" dirty="0"/>
              <a:t>​</a:t>
            </a:r>
            <a:r>
              <a:rPr lang="en-US" altLang="en-US" sz="2400" i="1" dirty="0"/>
              <a:t>x</a:t>
            </a:r>
            <a:r>
              <a:rPr lang="en-US" altLang="en-US" sz="2400" dirty="0"/>
              <a:t> = The volume of gasoline in a 21-gallon tank.</a:t>
            </a:r>
          </a:p>
          <a:p>
            <a:pPr marL="0" indent="0">
              <a:buNone/>
            </a:pPr>
            <a:r>
              <a:rPr lang="en-US" altLang="en-US" sz="2800" b="1" dirty="0"/>
              <a:t>Solution</a:t>
            </a:r>
            <a:endParaRPr lang="en-US" altLang="en-US" sz="2600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600" b="1" dirty="0"/>
              <a:t>Continuous random variable </a:t>
            </a:r>
            <a:r>
              <a:rPr lang="en-US" altLang="en-US" sz="2600" dirty="0"/>
              <a:t>(The amount of gasoline in the tank can be any volume between 0 gallons and 21 gallons.)</a:t>
            </a:r>
            <a:endParaRPr lang="en-IN" sz="2600" dirty="0"/>
          </a:p>
        </p:txBody>
      </p:sp>
      <p:pic>
        <p:nvPicPr>
          <p:cNvPr id="4" name="Picture 25" descr="A cartoon depicts a bottle of water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1600201"/>
            <a:ext cx="1159868" cy="257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A number line x is shaded between points at 0 and 32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831" y="5060135"/>
            <a:ext cx="3848275" cy="6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5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1403</TotalTime>
  <Words>1213</Words>
  <Application>Microsoft Office PowerPoint</Application>
  <PresentationFormat>On-screen Show (4:3)</PresentationFormat>
  <Paragraphs>184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MS PGothic</vt:lpstr>
      <vt:lpstr>Arial</vt:lpstr>
      <vt:lpstr>Symbol</vt:lpstr>
      <vt:lpstr>Times New Roman</vt:lpstr>
      <vt:lpstr>Verdana</vt:lpstr>
      <vt:lpstr>Wingdings</vt:lpstr>
      <vt:lpstr>508 Lecture</vt:lpstr>
      <vt:lpstr>Elementary Statistics: Picturing The World</vt:lpstr>
      <vt:lpstr>Chapter Outline</vt:lpstr>
      <vt:lpstr>Section 4.1</vt:lpstr>
      <vt:lpstr>Section 4.1 Objectives</vt:lpstr>
      <vt:lpstr>Random Variables (1 of 3)</vt:lpstr>
      <vt:lpstr>Random Variables (2 of 3)</vt:lpstr>
      <vt:lpstr>Random Variables (3 of 3)</vt:lpstr>
      <vt:lpstr>Example 1: Random Variables</vt:lpstr>
      <vt:lpstr>Example 2: Random Variables</vt:lpstr>
      <vt:lpstr>Discrete Probability Distributions</vt:lpstr>
      <vt:lpstr>Constructing a Discrete Probability Distribution</vt:lpstr>
      <vt:lpstr>Example: Constructing a Discrete Probability Distribution (1 of 4)</vt:lpstr>
      <vt:lpstr>Example: Constructing a Discrete Probability Distribution (2 of 4)</vt:lpstr>
      <vt:lpstr>Example: Constructing a Discrete Probability Distribution (3 of 4)</vt:lpstr>
      <vt:lpstr>Example: Constructing a Discrete Probability Distribution (4 of 4)</vt:lpstr>
      <vt:lpstr>Mean</vt:lpstr>
      <vt:lpstr>Example: Finding the Mean</vt:lpstr>
      <vt:lpstr>Finding the mean with a calculator</vt:lpstr>
      <vt:lpstr>Finding the mean with a calculator</vt:lpstr>
      <vt:lpstr>Variance and Standard Deviation</vt:lpstr>
      <vt:lpstr>Example: Finding the Variance and Standard Deviation (1 of 2)</vt:lpstr>
      <vt:lpstr>Example: Finding the Variance and Standard Deviation (2 of 2)</vt:lpstr>
      <vt:lpstr>Expected Value</vt:lpstr>
      <vt:lpstr>Example: Finding an Expected Value (1 of 3)</vt:lpstr>
      <vt:lpstr>Example: Finding an Expected Value (2 of 3)</vt:lpstr>
      <vt:lpstr>Example: Finding an Expected Value (3 of 3)</vt:lpstr>
      <vt:lpstr>Section 4.1 Summary</vt:lpstr>
    </vt:vector>
  </TitlesOfParts>
  <Company>echosvoice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Statistics: Picturing The World, 6e</dc:title>
  <dc:subject>Statistics</dc:subject>
  <dc:creator>Larson/Farber</dc:creator>
  <cp:lastModifiedBy>Mandy</cp:lastModifiedBy>
  <cp:revision>405</cp:revision>
  <dcterms:created xsi:type="dcterms:W3CDTF">2014-07-14T20:04:21Z</dcterms:created>
  <dcterms:modified xsi:type="dcterms:W3CDTF">2018-05-21T03:43:42Z</dcterms:modified>
</cp:coreProperties>
</file>