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7" r:id="rId2"/>
    <p:sldId id="378" r:id="rId3"/>
    <p:sldId id="379" r:id="rId4"/>
    <p:sldId id="380" r:id="rId5"/>
    <p:sldId id="381" r:id="rId6"/>
    <p:sldId id="400" r:id="rId7"/>
    <p:sldId id="382" r:id="rId8"/>
    <p:sldId id="383" r:id="rId9"/>
    <p:sldId id="384" r:id="rId10"/>
    <p:sldId id="401" r:id="rId11"/>
    <p:sldId id="385" r:id="rId12"/>
    <p:sldId id="386" r:id="rId13"/>
    <p:sldId id="387" r:id="rId14"/>
    <p:sldId id="402" r:id="rId15"/>
    <p:sldId id="388" r:id="rId16"/>
    <p:sldId id="389" r:id="rId17"/>
    <p:sldId id="399" r:id="rId18"/>
    <p:sldId id="391" r:id="rId19"/>
    <p:sldId id="392" r:id="rId20"/>
    <p:sldId id="393" r:id="rId21"/>
    <p:sldId id="394" r:id="rId22"/>
    <p:sldId id="395" r:id="rId23"/>
    <p:sldId id="396" r:id="rId24"/>
    <p:sldId id="397" r:id="rId25"/>
    <p:sldId id="3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70" autoAdjust="0"/>
  </p:normalViewPr>
  <p:slideViewPr>
    <p:cSldViewPr>
      <p:cViewPr varScale="1">
        <p:scale>
          <a:sx n="100" d="100"/>
          <a:sy n="100" d="100"/>
        </p:scale>
        <p:origin x="2040" y="84"/>
      </p:cViewPr>
      <p:guideLst>
        <p:guide orient="horz" pos="3888"/>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5/15/2018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5/15/2018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5/15/2018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5/15/2018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5/15/2018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5/15/2018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w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3</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altLang="en-US" sz="3600" dirty="0"/>
              <a:t>Probability</a:t>
            </a: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F0DC-04D7-4A7F-92E8-F480EDE41993}"/>
              </a:ext>
            </a:extLst>
          </p:cNvPr>
          <p:cNvSpPr>
            <a:spLocks noGrp="1"/>
          </p:cNvSpPr>
          <p:nvPr>
            <p:ph type="title"/>
          </p:nvPr>
        </p:nvSpPr>
        <p:spPr/>
        <p:txBody>
          <a:bodyPr/>
          <a:lstStyle/>
          <a:p>
            <a:r>
              <a:rPr lang="en-US" dirty="0"/>
              <a:t>Permutation feature in the calculator</a:t>
            </a:r>
          </a:p>
        </p:txBody>
      </p:sp>
      <p:pic>
        <p:nvPicPr>
          <p:cNvPr id="11" name="Content Placeholder 10">
            <a:extLst>
              <a:ext uri="{FF2B5EF4-FFF2-40B4-BE49-F238E27FC236}">
                <a16:creationId xmlns:a16="http://schemas.microsoft.com/office/drawing/2014/main" id="{B031B7ED-1100-42DA-BDF8-52D514A11D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5362" y="1600200"/>
            <a:ext cx="3119438" cy="4724400"/>
          </a:xfrm>
        </p:spPr>
      </p:pic>
      <p:pic>
        <p:nvPicPr>
          <p:cNvPr id="17" name="Content Placeholder 16">
            <a:extLst>
              <a:ext uri="{FF2B5EF4-FFF2-40B4-BE49-F238E27FC236}">
                <a16:creationId xmlns:a16="http://schemas.microsoft.com/office/drawing/2014/main" id="{97636408-A607-41C2-9CC6-8F290D752ABA}"/>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181600" y="1600200"/>
            <a:ext cx="2987427" cy="4724400"/>
          </a:xfrm>
        </p:spPr>
      </p:pic>
    </p:spTree>
    <p:extLst>
      <p:ext uri="{BB962C8B-B14F-4D97-AF65-F5344CB8AC3E}">
        <p14:creationId xmlns:p14="http://schemas.microsoft.com/office/powerpoint/2010/main" val="1011895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2: Finding </a:t>
            </a:r>
            <a:r>
              <a:rPr lang="en-US" sz="3600" baseline="-25000" dirty="0">
                <a:latin typeface="+mj-lt"/>
              </a:rPr>
              <a:t>n</a:t>
            </a:r>
            <a:r>
              <a:rPr lang="en-US" sz="3600" i="1" dirty="0">
                <a:latin typeface="+mj-lt"/>
              </a:rPr>
              <a:t>P</a:t>
            </a:r>
            <a:r>
              <a:rPr lang="en-US" sz="3600" baseline="-25000" dirty="0">
                <a:latin typeface="+mj-lt"/>
              </a:rPr>
              <a:t>r</a:t>
            </a:r>
            <a:endParaRPr lang="en-IN" sz="2000" b="0" baseline="-25000" dirty="0">
              <a:latin typeface="+mj-lt"/>
            </a:endParaRPr>
          </a:p>
        </p:txBody>
      </p:sp>
      <p:sp>
        <p:nvSpPr>
          <p:cNvPr id="3" name="Content Placeholder 2"/>
          <p:cNvSpPr>
            <a:spLocks noGrp="1"/>
          </p:cNvSpPr>
          <p:nvPr>
            <p:ph idx="1"/>
          </p:nvPr>
        </p:nvSpPr>
        <p:spPr>
          <a:xfrm>
            <a:off x="457200" y="1600201"/>
            <a:ext cx="6172200" cy="1219199"/>
          </a:xfrm>
        </p:spPr>
        <p:txBody>
          <a:bodyPr/>
          <a:lstStyle/>
          <a:p>
            <a:pPr marL="0" indent="0">
              <a:buNone/>
            </a:pPr>
            <a:r>
              <a:rPr lang="en-US" altLang="en-US" sz="2600" dirty="0"/>
              <a:t>Forty-three race cars started the 2007 Daytona 500. How many ways can the cars finish first, second, and third?</a:t>
            </a:r>
            <a:endParaRPr lang="en-IN" sz="2600" dirty="0"/>
          </a:p>
        </p:txBody>
      </p:sp>
      <p:pic>
        <p:nvPicPr>
          <p:cNvPr id="5" name="Picture 9" descr="A cartoon depicts a race 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767305"/>
            <a:ext cx="2607442" cy="125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olution: You need to select 3 cars from a group of 43. N = 43, r = 3; 43 P 3 = fraction 43 ! over 43 minus 3 ! = 43 ! over 40 ! = 43 times 42 times 41 = 74,046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4053"/>
            <a:ext cx="6444584" cy="3044478"/>
          </a:xfrm>
          <a:prstGeom prst="rect">
            <a:avLst/>
          </a:prstGeom>
        </p:spPr>
      </p:pic>
    </p:spTree>
    <p:extLst>
      <p:ext uri="{BB962C8B-B14F-4D97-AF65-F5344CB8AC3E}">
        <p14:creationId xmlns:p14="http://schemas.microsoft.com/office/powerpoint/2010/main" val="27256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Distinguishable Permutations</a:t>
            </a:r>
            <a:endParaRPr lang="en-IN" sz="3600" dirty="0">
              <a:latin typeface="+mj-lt"/>
            </a:endParaRPr>
          </a:p>
        </p:txBody>
      </p:sp>
      <p:sp>
        <p:nvSpPr>
          <p:cNvPr id="3" name="Content Placeholder 2"/>
          <p:cNvSpPr>
            <a:spLocks noGrp="1"/>
          </p:cNvSpPr>
          <p:nvPr>
            <p:ph idx="1"/>
          </p:nvPr>
        </p:nvSpPr>
        <p:spPr>
          <a:xfrm>
            <a:off x="457200" y="1600201"/>
            <a:ext cx="8229600" cy="1834550"/>
          </a:xfrm>
        </p:spPr>
        <p:txBody>
          <a:bodyPr/>
          <a:lstStyle/>
          <a:p>
            <a:pPr>
              <a:buNone/>
            </a:pPr>
            <a:r>
              <a:rPr lang="en-US" altLang="en-US" sz="2800" b="1" dirty="0"/>
              <a:t>Distinguishable Permutations</a:t>
            </a:r>
          </a:p>
          <a:p>
            <a:r>
              <a:rPr lang="en-US" altLang="en-US" sz="2600" dirty="0"/>
              <a:t>The number of distinguishable permutations of </a:t>
            </a:r>
            <a:r>
              <a:rPr lang="en-US" altLang="en-US" sz="2600" i="1" dirty="0"/>
              <a:t>n</a:t>
            </a:r>
            <a:r>
              <a:rPr lang="en-US" altLang="en-US" sz="2600" dirty="0"/>
              <a:t> objects where </a:t>
            </a:r>
            <a:r>
              <a:rPr lang="en-US" altLang="en-US" sz="2600" i="1" dirty="0"/>
              <a:t>n</a:t>
            </a:r>
            <a:r>
              <a:rPr lang="en-US" altLang="en-US" sz="2600" baseline="-25000" dirty="0"/>
              <a:t>1</a:t>
            </a:r>
            <a:r>
              <a:rPr lang="en-US" altLang="en-US" sz="2600" dirty="0"/>
              <a:t> are of one type, </a:t>
            </a:r>
            <a:r>
              <a:rPr lang="en-US" altLang="en-US" sz="2600" i="1" dirty="0"/>
              <a:t>n</a:t>
            </a:r>
            <a:r>
              <a:rPr lang="en-US" altLang="en-US" sz="2600" baseline="-25000" dirty="0"/>
              <a:t>2</a:t>
            </a:r>
            <a:r>
              <a:rPr lang="en-US" altLang="en-US" sz="2600" dirty="0"/>
              <a:t> are of another type, and so on</a:t>
            </a:r>
            <a:endParaRPr lang="en-IN" sz="2600" dirty="0"/>
          </a:p>
        </p:txBody>
      </p:sp>
      <p:pic>
        <p:nvPicPr>
          <p:cNvPr id="4" name="Picture 3" descr="Fraction n ! over n 1 ! times n 2 ! times n 3 ! … n k !, where n 1 + n 2 + n 3 + … + n k =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68" y="3581400"/>
            <a:ext cx="7273520" cy="801088"/>
          </a:xfrm>
          <a:prstGeom prst="rect">
            <a:avLst/>
          </a:prstGeom>
        </p:spPr>
      </p:pic>
    </p:spTree>
    <p:extLst>
      <p:ext uri="{BB962C8B-B14F-4D97-AF65-F5344CB8AC3E}">
        <p14:creationId xmlns:p14="http://schemas.microsoft.com/office/powerpoint/2010/main" val="281185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197"/>
            <a:ext cx="8548992" cy="1097280"/>
          </a:xfrm>
        </p:spPr>
        <p:txBody>
          <a:bodyPr/>
          <a:lstStyle/>
          <a:p>
            <a:r>
              <a:rPr lang="en-US" sz="3600" dirty="0">
                <a:latin typeface="+mj-lt"/>
              </a:rPr>
              <a:t>Example: Distinguishable Permutations</a:t>
            </a:r>
            <a:endParaRPr lang="en-IN" sz="3600" dirty="0">
              <a:latin typeface="+mj-lt"/>
            </a:endParaRPr>
          </a:p>
        </p:txBody>
      </p:sp>
      <p:sp>
        <p:nvSpPr>
          <p:cNvPr id="3" name="Content Placeholder 2"/>
          <p:cNvSpPr>
            <a:spLocks noGrp="1"/>
          </p:cNvSpPr>
          <p:nvPr>
            <p:ph idx="1"/>
          </p:nvPr>
        </p:nvSpPr>
        <p:spPr>
          <a:xfrm>
            <a:off x="457200" y="1600201"/>
            <a:ext cx="8229600" cy="1600200"/>
          </a:xfrm>
        </p:spPr>
        <p:txBody>
          <a:bodyPr/>
          <a:lstStyle/>
          <a:p>
            <a:pPr marL="0" indent="0">
              <a:buNone/>
            </a:pPr>
            <a:r>
              <a:rPr lang="en-US" altLang="en-US" sz="2600" dirty="0"/>
              <a:t>A building contractor is planning to develop a subdivision that consists of 6 one-story houses, 4 two-story houses, and 2 split-level houses. In how many distinguishable ways can the houses be arranged?</a:t>
            </a:r>
            <a:endParaRPr lang="en-IN" sz="2600" dirty="0"/>
          </a:p>
        </p:txBody>
      </p:sp>
      <p:pic>
        <p:nvPicPr>
          <p:cNvPr id="5" name="Picture 9" descr="A cartoon depicts a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457125"/>
            <a:ext cx="2681592" cy="144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olution: There are 12 houses in the subdivision. N = 12, n 1 = 6, n 2 = 4, n 3 = 2; fraction 12 ! over 6 ! times 4 ! times 2 ! = 13,860 distinguishable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78897"/>
            <a:ext cx="5867400" cy="2729768"/>
          </a:xfrm>
          <a:prstGeom prst="rect">
            <a:avLst/>
          </a:prstGeom>
        </p:spPr>
      </p:pic>
    </p:spTree>
    <p:extLst>
      <p:ext uri="{BB962C8B-B14F-4D97-AF65-F5344CB8AC3E}">
        <p14:creationId xmlns:p14="http://schemas.microsoft.com/office/powerpoint/2010/main" val="37847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38DF-89C4-4A66-8998-792A1ECA02A9}"/>
              </a:ext>
            </a:extLst>
          </p:cNvPr>
          <p:cNvSpPr>
            <a:spLocks noGrp="1"/>
          </p:cNvSpPr>
          <p:nvPr>
            <p:ph type="title"/>
          </p:nvPr>
        </p:nvSpPr>
        <p:spPr/>
        <p:txBody>
          <a:bodyPr/>
          <a:lstStyle/>
          <a:p>
            <a:r>
              <a:rPr lang="en-US" dirty="0"/>
              <a:t>Distinguishable Permutations in the calculator</a:t>
            </a:r>
          </a:p>
        </p:txBody>
      </p:sp>
      <p:pic>
        <p:nvPicPr>
          <p:cNvPr id="6" name="Content Placeholder 5">
            <a:extLst>
              <a:ext uri="{FF2B5EF4-FFF2-40B4-BE49-F238E27FC236}">
                <a16:creationId xmlns:a16="http://schemas.microsoft.com/office/drawing/2014/main" id="{F5B7E1C1-4D09-4E7B-BDFF-DEFBBA002D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1673" y="1600200"/>
            <a:ext cx="2545854" cy="4525963"/>
          </a:xfrm>
        </p:spPr>
      </p:pic>
      <p:sp>
        <p:nvSpPr>
          <p:cNvPr id="4" name="Content Placeholder 3">
            <a:extLst>
              <a:ext uri="{FF2B5EF4-FFF2-40B4-BE49-F238E27FC236}">
                <a16:creationId xmlns:a16="http://schemas.microsoft.com/office/drawing/2014/main" id="{FA06B12E-8B8B-4E85-9419-FA8EFC1539A9}"/>
              </a:ext>
            </a:extLst>
          </p:cNvPr>
          <p:cNvSpPr>
            <a:spLocks noGrp="1"/>
          </p:cNvSpPr>
          <p:nvPr>
            <p:ph idx="13"/>
          </p:nvPr>
        </p:nvSpPr>
        <p:spPr>
          <a:xfrm>
            <a:off x="4572000" y="1600200"/>
            <a:ext cx="4114800" cy="4525963"/>
          </a:xfrm>
        </p:spPr>
        <p:txBody>
          <a:bodyPr/>
          <a:lstStyle/>
          <a:p>
            <a:endParaRPr lang="en-US" dirty="0"/>
          </a:p>
        </p:txBody>
      </p:sp>
    </p:spTree>
    <p:extLst>
      <p:ext uri="{BB962C8B-B14F-4D97-AF65-F5344CB8AC3E}">
        <p14:creationId xmlns:p14="http://schemas.microsoft.com/office/powerpoint/2010/main" val="130883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Combinations</a:t>
            </a:r>
            <a:endParaRPr lang="en-IN" sz="3600" dirty="0">
              <a:latin typeface="+mj-lt"/>
            </a:endParaRPr>
          </a:p>
        </p:txBody>
      </p:sp>
      <p:sp>
        <p:nvSpPr>
          <p:cNvPr id="3" name="Content Placeholder 2"/>
          <p:cNvSpPr>
            <a:spLocks noGrp="1"/>
          </p:cNvSpPr>
          <p:nvPr>
            <p:ph idx="1"/>
          </p:nvPr>
        </p:nvSpPr>
        <p:spPr>
          <a:xfrm>
            <a:off x="457200" y="1600201"/>
            <a:ext cx="8229600" cy="1371600"/>
          </a:xfrm>
        </p:spPr>
        <p:txBody>
          <a:bodyPr/>
          <a:lstStyle/>
          <a:p>
            <a:pPr>
              <a:buNone/>
            </a:pPr>
            <a:r>
              <a:rPr lang="en-US" altLang="en-US" sz="2800" b="1" dirty="0"/>
              <a:t>Combination of </a:t>
            </a:r>
            <a:r>
              <a:rPr lang="en-US" altLang="en-US" sz="2800" b="1" i="1" dirty="0"/>
              <a:t>n</a:t>
            </a:r>
            <a:r>
              <a:rPr lang="en-US" altLang="en-US" sz="2800" b="1" dirty="0"/>
              <a:t> objects taken </a:t>
            </a:r>
            <a:r>
              <a:rPr lang="en-US" altLang="en-US" sz="2800" b="1" i="1" dirty="0"/>
              <a:t>r</a:t>
            </a:r>
            <a:r>
              <a:rPr lang="en-US" altLang="en-US" sz="2800" b="1" dirty="0"/>
              <a:t> at a time</a:t>
            </a:r>
          </a:p>
          <a:p>
            <a:r>
              <a:rPr lang="en-US" altLang="en-US" sz="2600" dirty="0"/>
              <a:t>A selection of </a:t>
            </a:r>
            <a:r>
              <a:rPr lang="en-US" altLang="en-US" sz="2600" i="1" dirty="0"/>
              <a:t>r</a:t>
            </a:r>
            <a:r>
              <a:rPr lang="en-US" altLang="en-US" sz="2600" dirty="0"/>
              <a:t> objects from a group of </a:t>
            </a:r>
            <a:r>
              <a:rPr lang="en-US" altLang="en-US" sz="2600" i="1" dirty="0"/>
              <a:t>n</a:t>
            </a:r>
            <a:r>
              <a:rPr lang="en-US" altLang="en-US" sz="2600" dirty="0"/>
              <a:t> objects without regard to order</a:t>
            </a:r>
            <a:endParaRPr lang="en-IN" sz="2600" dirty="0"/>
          </a:p>
        </p:txBody>
      </p:sp>
      <p:pic>
        <p:nvPicPr>
          <p:cNvPr id="4" name="Picture 3" descr="n C r = fraction n ! over n minus r !, where r is less than or equal to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53" y="3200366"/>
            <a:ext cx="4204637" cy="762034"/>
          </a:xfrm>
          <a:prstGeom prst="rect">
            <a:avLst/>
          </a:prstGeom>
        </p:spPr>
      </p:pic>
    </p:spTree>
    <p:extLst>
      <p:ext uri="{BB962C8B-B14F-4D97-AF65-F5344CB8AC3E}">
        <p14:creationId xmlns:p14="http://schemas.microsoft.com/office/powerpoint/2010/main" val="101394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Combinations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6096000" cy="4876800"/>
          </a:xfrm>
        </p:spPr>
        <p:txBody>
          <a:bodyPr/>
          <a:lstStyle/>
          <a:p>
            <a:pPr marL="0" indent="0">
              <a:buNone/>
            </a:pPr>
            <a:r>
              <a:rPr lang="en-US" sz="2400" dirty="0"/>
              <a:t>A state’s department of transportation plans to develop a new section of interstate highway and receives 16 bids for the project. The state plans to hire four of the bidding companies. How many different combinations of four companies can be selected from the 16 bidding companies?</a:t>
            </a:r>
          </a:p>
          <a:p>
            <a:pPr>
              <a:buClrTx/>
              <a:buNone/>
            </a:pPr>
            <a:r>
              <a:rPr lang="en-US" altLang="en-US" sz="2600" b="1" dirty="0">
                <a:cs typeface="Arial" panose="020B0604020202020204" pitchFamily="34" charset="0"/>
              </a:rPr>
              <a:t>Solution</a:t>
            </a:r>
          </a:p>
          <a:p>
            <a:pPr>
              <a:spcBef>
                <a:spcPts val="600"/>
              </a:spcBef>
            </a:pPr>
            <a:r>
              <a:rPr lang="en-US" altLang="en-US" sz="2200" dirty="0">
                <a:cs typeface="Arial" panose="020B0604020202020204" pitchFamily="34" charset="0"/>
              </a:rPr>
              <a:t>You need to select 4 companies from a group of 16</a:t>
            </a:r>
          </a:p>
          <a:p>
            <a:pPr>
              <a:spcBef>
                <a:spcPts val="600"/>
              </a:spcBef>
            </a:pPr>
            <a:r>
              <a:rPr lang="en-US" altLang="en-US" sz="2200" i="1" dirty="0">
                <a:cs typeface="Arial" panose="020B0604020202020204" pitchFamily="34" charset="0"/>
              </a:rPr>
              <a:t>n</a:t>
            </a:r>
            <a:r>
              <a:rPr lang="en-US" altLang="en-US" sz="2200" dirty="0">
                <a:cs typeface="Arial" panose="020B0604020202020204" pitchFamily="34" charset="0"/>
              </a:rPr>
              <a:t> = 16, </a:t>
            </a:r>
            <a:r>
              <a:rPr lang="en-US" altLang="en-US" sz="2200" i="1" dirty="0">
                <a:cs typeface="Arial" panose="020B0604020202020204" pitchFamily="34" charset="0"/>
              </a:rPr>
              <a:t>r</a:t>
            </a:r>
            <a:r>
              <a:rPr lang="en-US" altLang="en-US" sz="2200" dirty="0">
                <a:cs typeface="Arial" panose="020B0604020202020204" pitchFamily="34" charset="0"/>
              </a:rPr>
              <a:t> = 4</a:t>
            </a:r>
          </a:p>
          <a:p>
            <a:pPr>
              <a:spcBef>
                <a:spcPts val="600"/>
              </a:spcBef>
            </a:pPr>
            <a:r>
              <a:rPr lang="en-US" altLang="en-US" sz="2200" dirty="0">
                <a:cs typeface="Arial" panose="020B0604020202020204" pitchFamily="34" charset="0"/>
              </a:rPr>
              <a:t>Order is not important</a:t>
            </a:r>
            <a:endParaRPr lang="en-IN" sz="2200" dirty="0"/>
          </a:p>
        </p:txBody>
      </p:sp>
      <p:pic>
        <p:nvPicPr>
          <p:cNvPr id="4" name="Picture 8" descr="A cartoon depicts a cracked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752600"/>
            <a:ext cx="1924886" cy="166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6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Combinations </a:t>
            </a:r>
            <a:r>
              <a:rPr lang="en-US" sz="2000" b="0" dirty="0">
                <a:latin typeface="+mj-lt"/>
              </a:rPr>
              <a:t>(2 of 2)</a:t>
            </a:r>
            <a:endParaRPr lang="en-IN" sz="2000" b="0" dirty="0">
              <a:latin typeface="+mj-lt"/>
            </a:endParaRPr>
          </a:p>
        </p:txBody>
      </p:sp>
      <p:pic>
        <p:nvPicPr>
          <p:cNvPr id="4" name="Picture 8" descr="A cartoon depicts a cracked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7562"/>
            <a:ext cx="1924886" cy="166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16 C 4 = fraction 16 ! over 16 minus 4 ! times 4 ! = fraction 16 ! over 12 ! 4 ! = fraction 16 times 15 times 14 times 13 times 12 ! over 12 ! times 4 time 3 times 2 times 1 (12 ! cancels) = 1820 different combin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4373558" cy="2617444"/>
          </a:xfrm>
          <a:prstGeom prst="rect">
            <a:avLst/>
          </a:prstGeom>
        </p:spPr>
      </p:pic>
      <p:pic>
        <p:nvPicPr>
          <p:cNvPr id="5" name="Picture 4">
            <a:extLst>
              <a:ext uri="{FF2B5EF4-FFF2-40B4-BE49-F238E27FC236}">
                <a16:creationId xmlns:a16="http://schemas.microsoft.com/office/drawing/2014/main" id="{0DB38E09-5E85-4940-B3A4-64A883FB22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057400"/>
            <a:ext cx="2073473" cy="3686175"/>
          </a:xfrm>
          <a:prstGeom prst="rect">
            <a:avLst/>
          </a:prstGeom>
        </p:spPr>
      </p:pic>
    </p:spTree>
    <p:extLst>
      <p:ext uri="{BB962C8B-B14F-4D97-AF65-F5344CB8AC3E}">
        <p14:creationId xmlns:p14="http://schemas.microsoft.com/office/powerpoint/2010/main" val="27546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1: Finding Probabilities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981200"/>
          </a:xfrm>
        </p:spPr>
        <p:txBody>
          <a:bodyPr/>
          <a:lstStyle/>
          <a:p>
            <a:pPr marL="0" indent="0">
              <a:buFont typeface="Arial" charset="0"/>
              <a:buNone/>
              <a:defRPr/>
            </a:pPr>
            <a:r>
              <a:rPr lang="en-US" sz="2600" dirty="0"/>
              <a:t>A student advisory board consists of 17 members. Three members serve as the board’s chair, secretary, and  webmaster. Each member is equally likely to serve any of the positions. What is the probability of selecting at random the three members that hold each position?</a:t>
            </a:r>
            <a:endParaRPr lang="en-IN" sz="2600" dirty="0"/>
          </a:p>
        </p:txBody>
      </p:sp>
      <p:pic>
        <p:nvPicPr>
          <p:cNvPr id="5" name="Picture 2" descr="A cartoon depicts a board 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050" y="3962400"/>
            <a:ext cx="2353900" cy="201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73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24425"/>
            <a:ext cx="8229600" cy="1097280"/>
          </a:xfrm>
        </p:spPr>
        <p:txBody>
          <a:bodyPr/>
          <a:lstStyle/>
          <a:p>
            <a:r>
              <a:rPr lang="en-US" sz="3600" dirty="0">
                <a:latin typeface="+mj-lt"/>
              </a:rPr>
              <a:t>Example 1: Finding Probabilities </a:t>
            </a:r>
            <a:r>
              <a:rPr lang="en-US" sz="2000" b="0" dirty="0">
                <a:latin typeface="+mj-lt"/>
              </a:rPr>
              <a:t>(2 of 2)</a:t>
            </a:r>
            <a:endParaRPr lang="en-IN" sz="2000" b="0" dirty="0">
              <a:latin typeface="+mj-lt"/>
            </a:endParaRPr>
          </a:p>
        </p:txBody>
      </p:sp>
      <p:pic>
        <p:nvPicPr>
          <p:cNvPr id="10" name="Picture 9"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56" y="1572718"/>
            <a:ext cx="1385377" cy="253534"/>
          </a:xfrm>
          <a:prstGeom prst="rect">
            <a:avLst/>
          </a:prstGeom>
        </p:spPr>
      </p:pic>
      <p:pic>
        <p:nvPicPr>
          <p:cNvPr id="11" name="Picture 2" descr="A cartoon depicts a board 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86000"/>
            <a:ext cx="2380432" cy="204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here is only one favorable outcome. There are 17 P 3 = fraction 17 ! over 17 minus 3 ! = 17 ! over 14 ! = 17 times 16 times 15 = 4080 ways the three positions can be filled. P of selecting the 3 members = 1 over 4080 = approximately 0.00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56" y="2070474"/>
            <a:ext cx="6057542" cy="3915034"/>
          </a:xfrm>
          <a:prstGeom prst="rect">
            <a:avLst/>
          </a:prstGeom>
        </p:spPr>
      </p:pic>
    </p:spTree>
    <p:extLst>
      <p:ext uri="{BB962C8B-B14F-4D97-AF65-F5344CB8AC3E}">
        <p14:creationId xmlns:p14="http://schemas.microsoft.com/office/powerpoint/2010/main" val="326456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Chapter Outline</a:t>
            </a:r>
            <a:endParaRPr lang="en-IN" sz="3600" dirty="0">
              <a:latin typeface="+mj-lt"/>
            </a:endParaRPr>
          </a:p>
        </p:txBody>
      </p:sp>
      <p:sp>
        <p:nvSpPr>
          <p:cNvPr id="3" name="Content Placeholder 2"/>
          <p:cNvSpPr>
            <a:spLocks noGrp="1"/>
          </p:cNvSpPr>
          <p:nvPr>
            <p:ph idx="1"/>
          </p:nvPr>
        </p:nvSpPr>
        <p:spPr/>
        <p:txBody>
          <a:bodyPr/>
          <a:lstStyle/>
          <a:p>
            <a:pPr marL="0" indent="0">
              <a:buNone/>
            </a:pPr>
            <a:r>
              <a:rPr lang="en-US" altLang="en-US" sz="2600" dirty="0">
                <a:solidFill>
                  <a:srgbClr val="007FA3"/>
                </a:solidFill>
              </a:rPr>
              <a:t>3.1</a:t>
            </a:r>
            <a:r>
              <a:rPr lang="en-US" altLang="en-US" sz="2600" dirty="0"/>
              <a:t> Basic Concepts of Probability</a:t>
            </a:r>
          </a:p>
          <a:p>
            <a:pPr marL="0" indent="0">
              <a:buNone/>
            </a:pPr>
            <a:r>
              <a:rPr lang="en-US" altLang="en-US" sz="2600" dirty="0">
                <a:solidFill>
                  <a:srgbClr val="007FA3"/>
                </a:solidFill>
              </a:rPr>
              <a:t>3.2</a:t>
            </a:r>
            <a:r>
              <a:rPr lang="en-US" altLang="en-US" sz="2600" dirty="0"/>
              <a:t> Conditional Probability and the Multiplication Rule</a:t>
            </a:r>
          </a:p>
          <a:p>
            <a:pPr marL="0" indent="0">
              <a:buNone/>
            </a:pPr>
            <a:r>
              <a:rPr lang="en-US" altLang="en-US" sz="2600" dirty="0">
                <a:solidFill>
                  <a:srgbClr val="007FA3"/>
                </a:solidFill>
              </a:rPr>
              <a:t>3.3</a:t>
            </a:r>
            <a:r>
              <a:rPr lang="en-US" altLang="en-US" sz="2600" dirty="0"/>
              <a:t> The Addition Rule</a:t>
            </a:r>
          </a:p>
          <a:p>
            <a:pPr marL="0" indent="0">
              <a:buNone/>
            </a:pPr>
            <a:r>
              <a:rPr lang="en-US" altLang="en-US" sz="2600" dirty="0">
                <a:solidFill>
                  <a:srgbClr val="007FA3"/>
                </a:solidFill>
              </a:rPr>
              <a:t>3.4</a:t>
            </a:r>
            <a:r>
              <a:rPr lang="en-US" altLang="en-US" sz="2600" dirty="0"/>
              <a:t> Additional Topics in Probability and Counting</a:t>
            </a:r>
            <a:endParaRPr lang="en-IN" sz="2600" dirty="0"/>
          </a:p>
        </p:txBody>
      </p:sp>
    </p:spTree>
    <p:extLst>
      <p:ext uri="{BB962C8B-B14F-4D97-AF65-F5344CB8AC3E}">
        <p14:creationId xmlns:p14="http://schemas.microsoft.com/office/powerpoint/2010/main" val="188267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4425"/>
            <a:ext cx="8229600" cy="1097280"/>
          </a:xfrm>
        </p:spPr>
        <p:txBody>
          <a:bodyPr/>
          <a:lstStyle/>
          <a:p>
            <a:r>
              <a:rPr lang="en-US" sz="3600" dirty="0">
                <a:latin typeface="+mj-lt"/>
              </a:rPr>
              <a:t>Example 2: Finding Probabilities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600200"/>
          </a:xfrm>
        </p:spPr>
        <p:txBody>
          <a:bodyPr/>
          <a:lstStyle/>
          <a:p>
            <a:pPr marL="0" indent="0">
              <a:buFont typeface="Arial" charset="0"/>
              <a:buNone/>
              <a:defRPr/>
            </a:pPr>
            <a:r>
              <a:rPr lang="en-US" sz="2600" dirty="0"/>
              <a:t>You have 11 letters consisting of one M, four Is, four Ss, and two Ps. If the letters are randomly arranged in order, what is the probability that the arrangement spells the word </a:t>
            </a:r>
            <a:r>
              <a:rPr lang="en-US" sz="2600" b="1" dirty="0"/>
              <a:t>Mississippi</a:t>
            </a:r>
            <a:r>
              <a:rPr lang="en-US" sz="2600" dirty="0"/>
              <a:t>?</a:t>
            </a:r>
            <a:endParaRPr lang="en-IN" sz="2600" dirty="0"/>
          </a:p>
        </p:txBody>
      </p:sp>
      <p:pic>
        <p:nvPicPr>
          <p:cNvPr id="4" name="Picture 2" descr="A cartoon depicts Mississip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352800"/>
            <a:ext cx="2094660" cy="240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580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4425"/>
            <a:ext cx="8229600" cy="1097280"/>
          </a:xfrm>
        </p:spPr>
        <p:txBody>
          <a:bodyPr/>
          <a:lstStyle/>
          <a:p>
            <a:r>
              <a:rPr lang="en-US" sz="3600" dirty="0">
                <a:latin typeface="+mj-lt"/>
              </a:rPr>
              <a:t>Example 2: Finding Probabilities </a:t>
            </a:r>
            <a:r>
              <a:rPr lang="en-US" sz="2000" b="0" dirty="0">
                <a:latin typeface="+mj-lt"/>
              </a:rPr>
              <a:t>(2 of 2)</a:t>
            </a:r>
            <a:endParaRPr lang="en-IN" sz="2000" b="0" dirty="0">
              <a:latin typeface="+mj-lt"/>
            </a:endParaRPr>
          </a:p>
        </p:txBody>
      </p:sp>
      <p:pic>
        <p:nvPicPr>
          <p:cNvPr id="7" name="Picture 6"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56" y="1572718"/>
            <a:ext cx="1385377" cy="253534"/>
          </a:xfrm>
          <a:prstGeom prst="rect">
            <a:avLst/>
          </a:prstGeom>
        </p:spPr>
      </p:pic>
      <p:pic>
        <p:nvPicPr>
          <p:cNvPr id="10" name="Picture 2" descr="A cartoon depicts Mississip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55" y="1717591"/>
            <a:ext cx="1768352" cy="203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here is only one favorable outcome. There are fraction 11 ! over 1 ! times 4 ! times 4 ! times 2 ! = 34,650 distinguishable permutations of the given letters (11 letters with 1, 4, 4, and 2 like letters). P of Mississippi = 1 over 34650 = approximately 0.0000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56" y="2086318"/>
            <a:ext cx="6693144" cy="3181732"/>
          </a:xfrm>
          <a:prstGeom prst="rect">
            <a:avLst/>
          </a:prstGeom>
        </p:spPr>
      </p:pic>
    </p:spTree>
    <p:extLst>
      <p:ext uri="{BB962C8B-B14F-4D97-AF65-F5344CB8AC3E}">
        <p14:creationId xmlns:p14="http://schemas.microsoft.com/office/powerpoint/2010/main" val="374862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4425"/>
            <a:ext cx="8229600" cy="1097280"/>
          </a:xfrm>
        </p:spPr>
        <p:txBody>
          <a:bodyPr/>
          <a:lstStyle/>
          <a:p>
            <a:r>
              <a:rPr lang="en-US" sz="3600" dirty="0">
                <a:latin typeface="+mn-lt"/>
              </a:rPr>
              <a:t>Example 3: Finding Probabilities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1"/>
            <a:ext cx="8229600" cy="2362200"/>
          </a:xfrm>
        </p:spPr>
        <p:txBody>
          <a:bodyPr/>
          <a:lstStyle/>
          <a:p>
            <a:pPr marL="0" indent="0">
              <a:buFont typeface="Arial" charset="0"/>
              <a:buNone/>
              <a:defRPr/>
            </a:pPr>
            <a:r>
              <a:rPr lang="en-US" sz="2600" dirty="0"/>
              <a:t>A food manufacturer is analyzing a sample of 400 corn kernels for the presence of a toxin. In this sample, three kernels have dangerously high levels of the toxin. If four kernels are randomly selected from the sample, what is the probability that exactly one kernel contains a dangerously high level of the toxin?</a:t>
            </a:r>
            <a:endParaRPr lang="en-IN" sz="2600" dirty="0"/>
          </a:p>
        </p:txBody>
      </p:sp>
      <p:pic>
        <p:nvPicPr>
          <p:cNvPr id="4" name="Picture 3" descr="A cartoon depicts an ear of co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900" y="4114800"/>
            <a:ext cx="5969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264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4425"/>
            <a:ext cx="8229600" cy="1097280"/>
          </a:xfrm>
        </p:spPr>
        <p:txBody>
          <a:bodyPr/>
          <a:lstStyle/>
          <a:p>
            <a:r>
              <a:rPr lang="en-US" sz="3600" dirty="0">
                <a:latin typeface="+mn-lt"/>
              </a:rPr>
              <a:t>Example 3: Finding Probabilities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487788"/>
            <a:ext cx="7239000" cy="4724400"/>
          </a:xfrm>
        </p:spPr>
        <p:txBody>
          <a:bodyPr/>
          <a:lstStyle/>
          <a:p>
            <a:pPr marL="0" indent="0">
              <a:buNone/>
            </a:pPr>
            <a:r>
              <a:rPr lang="en-US" altLang="en-US" sz="2800" b="1" dirty="0"/>
              <a:t>Solution</a:t>
            </a:r>
          </a:p>
          <a:p>
            <a:pPr marL="233363" indent="-233363">
              <a:spcBef>
                <a:spcPts val="1200"/>
              </a:spcBef>
            </a:pPr>
            <a:r>
              <a:rPr lang="en-US" altLang="en-US" sz="2400" dirty="0"/>
              <a:t>The possible number of ways of choosing one toxic kernel out of three toxic kernels is</a:t>
            </a:r>
          </a:p>
          <a:p>
            <a:pPr marL="0" indent="1376363">
              <a:spcBef>
                <a:spcPts val="600"/>
              </a:spcBef>
              <a:buNone/>
            </a:pPr>
            <a:r>
              <a:rPr lang="en-US" altLang="en-US" sz="2400" baseline="-25000" dirty="0"/>
              <a:t>3</a:t>
            </a:r>
            <a:r>
              <a:rPr lang="en-US" altLang="en-US" sz="2400" dirty="0"/>
              <a:t>C</a:t>
            </a:r>
            <a:r>
              <a:rPr lang="en-US" altLang="en-US" sz="2400" baseline="-25000" dirty="0"/>
              <a:t>1</a:t>
            </a:r>
            <a:r>
              <a:rPr lang="en-US" altLang="en-US" sz="2400" dirty="0"/>
              <a:t> = 3</a:t>
            </a:r>
          </a:p>
          <a:p>
            <a:pPr marL="233363" indent="-233363">
              <a:spcBef>
                <a:spcPts val="1200"/>
              </a:spcBef>
            </a:pPr>
            <a:r>
              <a:rPr lang="en-US" altLang="en-US" sz="2400" dirty="0"/>
              <a:t>The possible number of ways of choosing three nontoxic kernels from 397 nontoxic kernels is </a:t>
            </a:r>
          </a:p>
          <a:p>
            <a:pPr marL="0" indent="1376363">
              <a:spcBef>
                <a:spcPts val="600"/>
              </a:spcBef>
              <a:buNone/>
            </a:pPr>
            <a:r>
              <a:rPr lang="en-US" altLang="en-US" sz="2400" baseline="-25000" dirty="0"/>
              <a:t>397</a:t>
            </a:r>
            <a:r>
              <a:rPr lang="en-US" altLang="en-US" sz="2400" dirty="0"/>
              <a:t>C</a:t>
            </a:r>
            <a:r>
              <a:rPr lang="en-US" altLang="en-US" sz="2400" baseline="-25000" dirty="0"/>
              <a:t>3</a:t>
            </a:r>
            <a:r>
              <a:rPr lang="en-US" altLang="en-US" sz="2400" dirty="0"/>
              <a:t> = 10,349,790</a:t>
            </a:r>
          </a:p>
          <a:p>
            <a:pPr marL="233363" indent="-233363">
              <a:spcBef>
                <a:spcPts val="1200"/>
              </a:spcBef>
            </a:pPr>
            <a:r>
              <a:rPr lang="en-US" altLang="en-US" sz="2400" dirty="0"/>
              <a:t>Using the Multiplication Rule, the number of ways of choosing one toxic kernel and three nontoxic kernels is</a:t>
            </a:r>
          </a:p>
          <a:p>
            <a:pPr marL="0" indent="1376363">
              <a:spcBef>
                <a:spcPts val="600"/>
              </a:spcBef>
              <a:buNone/>
            </a:pPr>
            <a:r>
              <a:rPr lang="en-US" altLang="en-US" sz="2400" baseline="-25000" dirty="0"/>
              <a:t>3</a:t>
            </a:r>
            <a:r>
              <a:rPr lang="en-US" altLang="en-US" sz="2400" dirty="0"/>
              <a:t>C</a:t>
            </a:r>
            <a:r>
              <a:rPr lang="en-US" altLang="en-US" sz="2400" baseline="-25000" dirty="0"/>
              <a:t>1 </a:t>
            </a:r>
            <a:r>
              <a:rPr lang="en-US" altLang="en-US" sz="2400" dirty="0"/>
              <a:t>∙ </a:t>
            </a:r>
            <a:r>
              <a:rPr lang="en-US" altLang="en-US" sz="2400" baseline="-25000" dirty="0"/>
              <a:t>397</a:t>
            </a:r>
            <a:r>
              <a:rPr lang="en-US" altLang="en-US" sz="2400" dirty="0"/>
              <a:t>C</a:t>
            </a:r>
            <a:r>
              <a:rPr lang="en-US" altLang="en-US" sz="2400" baseline="-25000" dirty="0"/>
              <a:t>3</a:t>
            </a:r>
            <a:r>
              <a:rPr lang="en-US" altLang="en-US" sz="2400" dirty="0"/>
              <a:t> = 3 ∙ 10,349,790 = 31,049,370</a:t>
            </a:r>
            <a:endParaRPr lang="en-IN" sz="2400" dirty="0"/>
          </a:p>
        </p:txBody>
      </p:sp>
      <p:pic>
        <p:nvPicPr>
          <p:cNvPr id="6" name="Picture 5" descr="A cartoon depicts an ear of co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900" y="4114800"/>
            <a:ext cx="5969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82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24425"/>
            <a:ext cx="8229600" cy="1097280"/>
          </a:xfrm>
        </p:spPr>
        <p:txBody>
          <a:bodyPr/>
          <a:lstStyle/>
          <a:p>
            <a:r>
              <a:rPr lang="en-US" sz="3600" dirty="0">
                <a:latin typeface="+mn-lt"/>
              </a:rPr>
              <a:t>Example 3: Finding Probabilities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752600"/>
            <a:ext cx="8229600" cy="2057400"/>
          </a:xfrm>
        </p:spPr>
        <p:txBody>
          <a:bodyPr/>
          <a:lstStyle/>
          <a:p>
            <a:r>
              <a:rPr lang="en-US" altLang="en-US" sz="2600" dirty="0"/>
              <a:t>The number of possible ways of choosing 4 kernels from 400 kernels is</a:t>
            </a:r>
          </a:p>
          <a:p>
            <a:pPr marL="255588" indent="658813">
              <a:buNone/>
            </a:pPr>
            <a:r>
              <a:rPr lang="en-US" altLang="en-US" sz="2600" baseline="-25000" dirty="0"/>
              <a:t>400</a:t>
            </a:r>
            <a:r>
              <a:rPr lang="en-US" altLang="en-US" sz="2600" dirty="0"/>
              <a:t>C</a:t>
            </a:r>
            <a:r>
              <a:rPr lang="en-US" altLang="en-US" sz="2600" baseline="-25000" dirty="0"/>
              <a:t>4</a:t>
            </a:r>
            <a:r>
              <a:rPr lang="en-US" altLang="en-US" sz="2600" dirty="0"/>
              <a:t> = 1,050,739,900</a:t>
            </a:r>
          </a:p>
          <a:p>
            <a:r>
              <a:rPr lang="en-US" altLang="en-US" sz="2600" dirty="0"/>
              <a:t>The probability of selecting exactly 1 toxic kernel is</a:t>
            </a:r>
            <a:endParaRPr lang="en-IN" sz="2600" dirty="0"/>
          </a:p>
        </p:txBody>
      </p:sp>
      <p:pic>
        <p:nvPicPr>
          <p:cNvPr id="7" name="Picture 6" descr="P of 1 toxic kernel = fraction 3 C 1, times 397 C 3, over 400 C 4 = 31,049,370 over 1,050,739,900 = approximately 0.02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114800"/>
            <a:ext cx="6093854" cy="1738512"/>
          </a:xfrm>
          <a:prstGeom prst="rect">
            <a:avLst/>
          </a:prstGeom>
        </p:spPr>
      </p:pic>
      <p:pic>
        <p:nvPicPr>
          <p:cNvPr id="6" name="Picture 5" descr="A cartoon depicts an ear of co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900" y="4114800"/>
            <a:ext cx="5969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73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Section 3.4 Summary</a:t>
            </a:r>
            <a:endParaRPr lang="en-IN" sz="3600" dirty="0">
              <a:latin typeface="+mj-lt"/>
            </a:endParaRPr>
          </a:p>
        </p:txBody>
      </p:sp>
      <p:sp>
        <p:nvSpPr>
          <p:cNvPr id="3" name="Content Placeholder 2"/>
          <p:cNvSpPr>
            <a:spLocks noGrp="1"/>
          </p:cNvSpPr>
          <p:nvPr>
            <p:ph idx="1"/>
          </p:nvPr>
        </p:nvSpPr>
        <p:spPr/>
        <p:txBody>
          <a:bodyPr/>
          <a:lstStyle/>
          <a:p>
            <a:r>
              <a:rPr lang="en-US" altLang="en-US" sz="2600" dirty="0"/>
              <a:t>Found the number of ways a group of objects can be arranged in order</a:t>
            </a:r>
          </a:p>
          <a:p>
            <a:r>
              <a:rPr lang="en-US" altLang="en-US" sz="2600" dirty="0"/>
              <a:t>Found the number of ways to choose several objects from a group without regard to order</a:t>
            </a:r>
          </a:p>
          <a:p>
            <a:r>
              <a:rPr lang="en-US" altLang="en-US" sz="2600" dirty="0"/>
              <a:t>Used the counting principles to find probabilities</a:t>
            </a:r>
            <a:endParaRPr lang="en-IN" sz="2600" dirty="0"/>
          </a:p>
        </p:txBody>
      </p:sp>
    </p:spTree>
    <p:extLst>
      <p:ext uri="{BB962C8B-B14F-4D97-AF65-F5344CB8AC3E}">
        <p14:creationId xmlns:p14="http://schemas.microsoft.com/office/powerpoint/2010/main" val="24659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en-US" sz="4000" dirty="0">
                <a:latin typeface="+mj-lt"/>
              </a:rPr>
              <a:t>Section 3.4</a:t>
            </a:r>
            <a:endParaRPr lang="en-IN" sz="4000" dirty="0">
              <a:latin typeface="+mj-lt"/>
            </a:endParaRPr>
          </a:p>
        </p:txBody>
      </p:sp>
      <p:sp>
        <p:nvSpPr>
          <p:cNvPr id="3" name="Subtitle 2"/>
          <p:cNvSpPr>
            <a:spLocks noGrp="1"/>
          </p:cNvSpPr>
          <p:nvPr>
            <p:ph type="subTitle" idx="1"/>
          </p:nvPr>
        </p:nvSpPr>
        <p:spPr/>
        <p:txBody>
          <a:bodyPr/>
          <a:lstStyle/>
          <a:p>
            <a:pPr algn="ctr"/>
            <a:r>
              <a:rPr lang="en-US" sz="3600" dirty="0"/>
              <a:t>Additional Topics in Probability and Counting</a:t>
            </a:r>
            <a:endParaRPr lang="en-IN" sz="3600" dirty="0"/>
          </a:p>
        </p:txBody>
      </p:sp>
    </p:spTree>
    <p:extLst>
      <p:ext uri="{BB962C8B-B14F-4D97-AF65-F5344CB8AC3E}">
        <p14:creationId xmlns:p14="http://schemas.microsoft.com/office/powerpoint/2010/main" val="14104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Section 3.4 Objectives</a:t>
            </a:r>
            <a:endParaRPr lang="en-IN" sz="3600" dirty="0">
              <a:latin typeface="+mj-lt"/>
            </a:endParaRPr>
          </a:p>
        </p:txBody>
      </p:sp>
      <p:sp>
        <p:nvSpPr>
          <p:cNvPr id="3" name="Content Placeholder 2"/>
          <p:cNvSpPr>
            <a:spLocks noGrp="1"/>
          </p:cNvSpPr>
          <p:nvPr>
            <p:ph idx="1"/>
          </p:nvPr>
        </p:nvSpPr>
        <p:spPr/>
        <p:txBody>
          <a:bodyPr/>
          <a:lstStyle/>
          <a:p>
            <a:pPr marL="255600" indent="-255600">
              <a:buSzPct val="100000"/>
            </a:pPr>
            <a:r>
              <a:rPr lang="en-US" altLang="en-US" sz="2600" dirty="0"/>
              <a:t>How to find the number of ways a group of objects can be arranged in order</a:t>
            </a:r>
          </a:p>
          <a:p>
            <a:pPr marL="255600" indent="-255600">
              <a:buSzPct val="100000"/>
            </a:pPr>
            <a:r>
              <a:rPr lang="en-US" altLang="en-US" sz="2600" dirty="0"/>
              <a:t>How to find the number of ways to choose several objects from a group without regard to order</a:t>
            </a:r>
          </a:p>
          <a:p>
            <a:pPr marL="255600" indent="-255600">
              <a:buSzPct val="100000"/>
            </a:pPr>
            <a:r>
              <a:rPr lang="en-US" altLang="en-US" sz="2600" dirty="0"/>
              <a:t>How to use the counting principles to find probabilities</a:t>
            </a:r>
            <a:endParaRPr lang="en-IN" sz="2600" dirty="0"/>
          </a:p>
        </p:txBody>
      </p:sp>
    </p:spTree>
    <p:extLst>
      <p:ext uri="{BB962C8B-B14F-4D97-AF65-F5344CB8AC3E}">
        <p14:creationId xmlns:p14="http://schemas.microsoft.com/office/powerpoint/2010/main" val="312324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Permutations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a:buNone/>
            </a:pPr>
            <a:r>
              <a:rPr lang="en-US" altLang="en-US" sz="2800" b="1" dirty="0"/>
              <a:t>Permutation</a:t>
            </a:r>
          </a:p>
          <a:p>
            <a:r>
              <a:rPr lang="en-US" altLang="en-US" sz="2600" dirty="0"/>
              <a:t>An ordered arrangement of objects</a:t>
            </a:r>
          </a:p>
          <a:p>
            <a:pPr>
              <a:spcBef>
                <a:spcPts val="600"/>
              </a:spcBef>
            </a:pPr>
            <a:r>
              <a:rPr lang="en-US" altLang="en-US" sz="2600" dirty="0"/>
              <a:t>The number of different permutations of </a:t>
            </a:r>
            <a:r>
              <a:rPr lang="en-US" altLang="en-US" sz="2600" i="1" dirty="0"/>
              <a:t>n</a:t>
            </a:r>
            <a:r>
              <a:rPr lang="en-US" altLang="en-US" sz="2600" dirty="0"/>
              <a:t> distinct objects is </a:t>
            </a:r>
            <a:r>
              <a:rPr lang="en-US" altLang="en-US" sz="2600" i="1" dirty="0"/>
              <a:t>n</a:t>
            </a:r>
            <a:r>
              <a:rPr lang="en-US" altLang="en-US" sz="2600" dirty="0"/>
              <a:t>! (</a:t>
            </a:r>
            <a:r>
              <a:rPr lang="en-US" altLang="en-US" sz="2600" b="1" i="1" dirty="0"/>
              <a:t>n</a:t>
            </a:r>
            <a:r>
              <a:rPr lang="en-US" altLang="en-US" sz="2600" b="1" dirty="0"/>
              <a:t> factorial</a:t>
            </a:r>
            <a:r>
              <a:rPr lang="en-US" altLang="en-US" sz="2600" dirty="0"/>
              <a:t>)</a:t>
            </a:r>
          </a:p>
          <a:p>
            <a:pPr lvl="1"/>
            <a:r>
              <a:rPr lang="en-US" altLang="en-US" sz="2400" i="1" dirty="0"/>
              <a:t>n</a:t>
            </a:r>
            <a:r>
              <a:rPr lang="en-US" altLang="en-US" sz="2400" dirty="0"/>
              <a:t>! = </a:t>
            </a:r>
            <a:r>
              <a:rPr lang="en-US" altLang="en-US" sz="2400" i="1" dirty="0"/>
              <a:t>n</a:t>
            </a:r>
            <a:r>
              <a:rPr lang="en-US" altLang="en-US" sz="2400" dirty="0"/>
              <a:t>∙(</a:t>
            </a:r>
            <a:r>
              <a:rPr lang="en-US" altLang="en-US" sz="2400" i="1" dirty="0"/>
              <a:t>n</a:t>
            </a:r>
            <a:r>
              <a:rPr lang="en-US" altLang="en-US" sz="2400" dirty="0"/>
              <a:t> – 1)∙(</a:t>
            </a:r>
            <a:r>
              <a:rPr lang="en-US" altLang="en-US" sz="2400" i="1" dirty="0"/>
              <a:t>n</a:t>
            </a:r>
            <a:r>
              <a:rPr lang="en-US" altLang="en-US" sz="2400" dirty="0"/>
              <a:t> – 2)∙(</a:t>
            </a:r>
            <a:r>
              <a:rPr lang="en-US" altLang="en-US" sz="2400" i="1" dirty="0"/>
              <a:t>n</a:t>
            </a:r>
            <a:r>
              <a:rPr lang="en-US" altLang="en-US" sz="2400" dirty="0"/>
              <a:t> – 3)∙ ∙ ∙3∙2 ∙1</a:t>
            </a:r>
          </a:p>
          <a:p>
            <a:pPr lvl="1"/>
            <a:r>
              <a:rPr lang="en-US" altLang="en-US" sz="2400" dirty="0"/>
              <a:t>0! = 1</a:t>
            </a:r>
          </a:p>
          <a:p>
            <a:pPr lvl="1"/>
            <a:r>
              <a:rPr lang="en-US" altLang="en-US" sz="2400" dirty="0"/>
              <a:t>Examples:</a:t>
            </a:r>
          </a:p>
          <a:p>
            <a:pPr lvl="2"/>
            <a:r>
              <a:rPr lang="en-US" altLang="en-US" sz="2200" dirty="0"/>
              <a:t>6! = 6∙5∙4∙3∙2∙1 = 720</a:t>
            </a:r>
          </a:p>
          <a:p>
            <a:pPr lvl="2"/>
            <a:r>
              <a:rPr lang="en-US" altLang="en-US" sz="2200" dirty="0"/>
              <a:t>4! = 4∙3∙2∙1 = 24</a:t>
            </a:r>
            <a:endParaRPr lang="en-IN" sz="2200" dirty="0"/>
          </a:p>
        </p:txBody>
      </p:sp>
    </p:spTree>
    <p:extLst>
      <p:ext uri="{BB962C8B-B14F-4D97-AF65-F5344CB8AC3E}">
        <p14:creationId xmlns:p14="http://schemas.microsoft.com/office/powerpoint/2010/main" val="253700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F0DC-04D7-4A7F-92E8-F480EDE41993}"/>
              </a:ext>
            </a:extLst>
          </p:cNvPr>
          <p:cNvSpPr>
            <a:spLocks noGrp="1"/>
          </p:cNvSpPr>
          <p:nvPr>
            <p:ph type="title"/>
          </p:nvPr>
        </p:nvSpPr>
        <p:spPr/>
        <p:txBody>
          <a:bodyPr/>
          <a:lstStyle/>
          <a:p>
            <a:r>
              <a:rPr lang="en-US" dirty="0"/>
              <a:t>Factorial feature in the calculator</a:t>
            </a:r>
          </a:p>
        </p:txBody>
      </p:sp>
      <p:pic>
        <p:nvPicPr>
          <p:cNvPr id="12" name="Content Placeholder 11">
            <a:extLst>
              <a:ext uri="{FF2B5EF4-FFF2-40B4-BE49-F238E27FC236}">
                <a16:creationId xmlns:a16="http://schemas.microsoft.com/office/drawing/2014/main" id="{98015D1C-3ACA-4B89-A3EE-9A794FE919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1673" y="1600200"/>
            <a:ext cx="2545854" cy="4525963"/>
          </a:xfrm>
        </p:spPr>
      </p:pic>
      <p:pic>
        <p:nvPicPr>
          <p:cNvPr id="14" name="Content Placeholder 13">
            <a:extLst>
              <a:ext uri="{FF2B5EF4-FFF2-40B4-BE49-F238E27FC236}">
                <a16:creationId xmlns:a16="http://schemas.microsoft.com/office/drawing/2014/main" id="{99B6D86B-C9A2-4937-B461-2001E89DCC6A}"/>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356473" y="1600200"/>
            <a:ext cx="2545854" cy="4525963"/>
          </a:xfrm>
        </p:spPr>
      </p:pic>
    </p:spTree>
    <p:extLst>
      <p:ext uri="{BB962C8B-B14F-4D97-AF65-F5344CB8AC3E}">
        <p14:creationId xmlns:p14="http://schemas.microsoft.com/office/powerpoint/2010/main" val="158661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Permutation of </a:t>
            </a:r>
            <a:r>
              <a:rPr lang="en-US" sz="3600" i="1" dirty="0">
                <a:latin typeface="+mj-lt"/>
              </a:rPr>
              <a:t>n</a:t>
            </a:r>
            <a:r>
              <a:rPr lang="en-US" sz="3600" dirty="0">
                <a:latin typeface="+mj-lt"/>
              </a:rPr>
              <a:t> Objects</a:t>
            </a:r>
            <a:endParaRPr lang="en-IN" sz="3600" dirty="0">
              <a:latin typeface="+mj-lt"/>
            </a:endParaRPr>
          </a:p>
        </p:txBody>
      </p:sp>
      <p:sp>
        <p:nvSpPr>
          <p:cNvPr id="3" name="Content Placeholder 2"/>
          <p:cNvSpPr>
            <a:spLocks noGrp="1"/>
          </p:cNvSpPr>
          <p:nvPr>
            <p:ph idx="1"/>
          </p:nvPr>
        </p:nvSpPr>
        <p:spPr>
          <a:xfrm>
            <a:off x="457200" y="1600201"/>
            <a:ext cx="5334000" cy="2286000"/>
          </a:xfrm>
        </p:spPr>
        <p:txBody>
          <a:bodyPr/>
          <a:lstStyle/>
          <a:p>
            <a:pPr marL="0" indent="0">
              <a:buNone/>
            </a:pPr>
            <a:r>
              <a:rPr lang="en-US" sz="2400" dirty="0"/>
              <a:t>The objective of a 9 x 9 Sudoku number puzzle is to fill the grid so that each row, each column, and each 3 x 3 grid contain the digits 1 to 9. How many different ways can the first row of a blank 9 x 9 Sudoku grid be filled?</a:t>
            </a:r>
            <a:endParaRPr lang="en-IN" sz="2400" dirty="0"/>
          </a:p>
        </p:txBody>
      </p:sp>
      <p:pic>
        <p:nvPicPr>
          <p:cNvPr id="5" name="Picture 4" descr="A Sudoku number puzzle consists of a 9-by-9 grid of squares, divided into nine 3-by-3 squa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244" y="1651358"/>
            <a:ext cx="2377976" cy="2652098"/>
          </a:xfrm>
          <a:prstGeom prst="rect">
            <a:avLst/>
          </a:prstGeom>
        </p:spPr>
      </p:pic>
      <p:pic>
        <p:nvPicPr>
          <p:cNvPr id="4" name="Picture 3" descr="Solution: The number of permutations is 9 ! = 9 times 8 times 7 times 6 times 5 times 4 times 3 times 2 times 1 = 362,880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6" y="4495800"/>
            <a:ext cx="5930866" cy="1186174"/>
          </a:xfrm>
          <a:prstGeom prst="rect">
            <a:avLst/>
          </a:prstGeom>
        </p:spPr>
      </p:pic>
    </p:spTree>
    <p:extLst>
      <p:ext uri="{BB962C8B-B14F-4D97-AF65-F5344CB8AC3E}">
        <p14:creationId xmlns:p14="http://schemas.microsoft.com/office/powerpoint/2010/main" val="253428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Permutations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1371600"/>
          </a:xfrm>
        </p:spPr>
        <p:txBody>
          <a:bodyPr/>
          <a:lstStyle/>
          <a:p>
            <a:pPr>
              <a:buNone/>
            </a:pPr>
            <a:r>
              <a:rPr lang="en-US" altLang="en-US" sz="2800" b="1" dirty="0"/>
              <a:t>Permutation of </a:t>
            </a:r>
            <a:r>
              <a:rPr lang="en-US" altLang="en-US" sz="2800" b="1" i="1" dirty="0"/>
              <a:t>n</a:t>
            </a:r>
            <a:r>
              <a:rPr lang="en-US" altLang="en-US" sz="2800" b="1" dirty="0"/>
              <a:t> objects taken </a:t>
            </a:r>
            <a:r>
              <a:rPr lang="en-US" altLang="en-US" sz="2800" b="1" i="1" dirty="0"/>
              <a:t>r</a:t>
            </a:r>
            <a:r>
              <a:rPr lang="en-US" altLang="en-US" sz="2800" b="1" dirty="0"/>
              <a:t> at a time</a:t>
            </a:r>
          </a:p>
          <a:p>
            <a:r>
              <a:rPr lang="en-US" altLang="en-US" sz="2600" dirty="0"/>
              <a:t>The number of different permutations of </a:t>
            </a:r>
            <a:r>
              <a:rPr lang="en-US" altLang="en-US" sz="2600" i="1" dirty="0"/>
              <a:t>n</a:t>
            </a:r>
            <a:r>
              <a:rPr lang="en-US" altLang="en-US" sz="2600" dirty="0"/>
              <a:t> distinct objects taken </a:t>
            </a:r>
            <a:r>
              <a:rPr lang="en-US" altLang="en-US" sz="2600" i="1" dirty="0"/>
              <a:t>r</a:t>
            </a:r>
            <a:r>
              <a:rPr lang="en-US" altLang="en-US" sz="2600" dirty="0"/>
              <a:t> at a time</a:t>
            </a:r>
            <a:endParaRPr lang="en-IN" dirty="0"/>
          </a:p>
        </p:txBody>
      </p:sp>
      <p:pic>
        <p:nvPicPr>
          <p:cNvPr id="4" name="Picture 3" descr="n P r = fraction n ! over n minus r !, where r is less than or equal to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08" y="3124200"/>
            <a:ext cx="3984094" cy="760598"/>
          </a:xfrm>
          <a:prstGeom prst="rect">
            <a:avLst/>
          </a:prstGeom>
        </p:spPr>
      </p:pic>
    </p:spTree>
    <p:extLst>
      <p:ext uri="{BB962C8B-B14F-4D97-AF65-F5344CB8AC3E}">
        <p14:creationId xmlns:p14="http://schemas.microsoft.com/office/powerpoint/2010/main" val="136126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1: Finding </a:t>
            </a:r>
            <a:r>
              <a:rPr lang="en-US" sz="3600" baseline="-25000" dirty="0">
                <a:latin typeface="+mj-lt"/>
              </a:rPr>
              <a:t>n</a:t>
            </a:r>
            <a:r>
              <a:rPr lang="en-US" sz="3600" i="1" dirty="0">
                <a:latin typeface="+mj-lt"/>
              </a:rPr>
              <a:t>P</a:t>
            </a:r>
            <a:r>
              <a:rPr lang="en-US" sz="3600" baseline="-25000" dirty="0">
                <a:latin typeface="+mj-lt"/>
              </a:rPr>
              <a:t>r</a:t>
            </a:r>
            <a:endParaRPr lang="en-IN" sz="2000" b="0" baseline="-25000" dirty="0">
              <a:latin typeface="+mj-lt"/>
            </a:endParaRPr>
          </a:p>
        </p:txBody>
      </p:sp>
      <p:sp>
        <p:nvSpPr>
          <p:cNvPr id="3" name="Content Placeholder 2"/>
          <p:cNvSpPr>
            <a:spLocks noGrp="1"/>
          </p:cNvSpPr>
          <p:nvPr>
            <p:ph idx="1"/>
          </p:nvPr>
        </p:nvSpPr>
        <p:spPr>
          <a:xfrm>
            <a:off x="457200" y="1600201"/>
            <a:ext cx="6096000" cy="838199"/>
          </a:xfrm>
        </p:spPr>
        <p:txBody>
          <a:bodyPr/>
          <a:lstStyle/>
          <a:p>
            <a:pPr marL="0" indent="0">
              <a:buNone/>
            </a:pPr>
            <a:r>
              <a:rPr lang="en-US" altLang="en-US" sz="2600" dirty="0"/>
              <a:t>Find the number of ways of forming four-digit codes in which no digit is repeated.</a:t>
            </a:r>
            <a:endParaRPr lang="en-IN" dirty="0"/>
          </a:p>
        </p:txBody>
      </p:sp>
      <p:pic>
        <p:nvPicPr>
          <p:cNvPr id="5" name="Picture 11" descr="A cartoon depicts a 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447800"/>
            <a:ext cx="2048526" cy="162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olution: You need to select 4 digits from a group of 10. N = 10, r = 4; 10 P 4 = fraction 10 ! over 10 minus 4 ! = 10 ! over 6 ! = fraction 10 times 9 times 8 times 7 times 6 times 5 times 4 times 3 times 2 times 1 over 6 times 5 times 4 times 3 times 2 times 1 (values 6 through 1 cancel) = 5040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43671"/>
            <a:ext cx="6563016" cy="3489308"/>
          </a:xfrm>
          <a:prstGeom prst="rect">
            <a:avLst/>
          </a:prstGeom>
        </p:spPr>
      </p:pic>
    </p:spTree>
    <p:extLst>
      <p:ext uri="{BB962C8B-B14F-4D97-AF65-F5344CB8AC3E}">
        <p14:creationId xmlns:p14="http://schemas.microsoft.com/office/powerpoint/2010/main" val="376463841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1270</TotalTime>
  <Words>883</Words>
  <Application>Microsoft Office PowerPoint</Application>
  <PresentationFormat>On-screen Show (4:3)</PresentationFormat>
  <Paragraphs>77</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Verdana</vt:lpstr>
      <vt:lpstr>Wingdings</vt:lpstr>
      <vt:lpstr>508 Lecture</vt:lpstr>
      <vt:lpstr>Elementary Statistics: Picturing The World</vt:lpstr>
      <vt:lpstr>Chapter Outline</vt:lpstr>
      <vt:lpstr>Section 3.4</vt:lpstr>
      <vt:lpstr>Section 3.4 Objectives</vt:lpstr>
      <vt:lpstr>Permutations (1 of 2)</vt:lpstr>
      <vt:lpstr>Factorial feature in the calculator</vt:lpstr>
      <vt:lpstr>Example: Permutation of n Objects</vt:lpstr>
      <vt:lpstr>Permutations (2 of 2)</vt:lpstr>
      <vt:lpstr>Example 1: Finding nPr</vt:lpstr>
      <vt:lpstr>Permutation feature in the calculator</vt:lpstr>
      <vt:lpstr>Example 2: Finding nPr</vt:lpstr>
      <vt:lpstr>Distinguishable Permutations</vt:lpstr>
      <vt:lpstr>Example: Distinguishable Permutations</vt:lpstr>
      <vt:lpstr>Distinguishable Permutations in the calculator</vt:lpstr>
      <vt:lpstr>Combinations</vt:lpstr>
      <vt:lpstr>Example: Combinations (1 of 2)</vt:lpstr>
      <vt:lpstr>Example: Combinations (2 of 2)</vt:lpstr>
      <vt:lpstr>Example 1: Finding Probabilities (1 of 2)</vt:lpstr>
      <vt:lpstr>Example 1: Finding Probabilities (2 of 2)</vt:lpstr>
      <vt:lpstr>Example 2: Finding Probabilities (1 of 2)</vt:lpstr>
      <vt:lpstr>Example 2: Finding Probabilities (2 of 2)</vt:lpstr>
      <vt:lpstr>Example 3: Finding Probabilities (1 of 3)</vt:lpstr>
      <vt:lpstr>Example 3: Finding Probabilities (2 of 3)</vt:lpstr>
      <vt:lpstr>Example 3: Finding Probabilities (3 of 3)</vt:lpstr>
      <vt:lpstr>Section 3.4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Mandy</cp:lastModifiedBy>
  <cp:revision>378</cp:revision>
  <dcterms:created xsi:type="dcterms:W3CDTF">2014-07-14T20:04:21Z</dcterms:created>
  <dcterms:modified xsi:type="dcterms:W3CDTF">2018-05-15T21:56:56Z</dcterms:modified>
</cp:coreProperties>
</file>