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77" r:id="rId2"/>
    <p:sldId id="378" r:id="rId3"/>
    <p:sldId id="379" r:id="rId4"/>
    <p:sldId id="380" r:id="rId5"/>
    <p:sldId id="381" r:id="rId6"/>
    <p:sldId id="382" r:id="rId7"/>
    <p:sldId id="383" r:id="rId8"/>
    <p:sldId id="384" r:id="rId9"/>
    <p:sldId id="385" r:id="rId10"/>
    <p:sldId id="386" r:id="rId11"/>
    <p:sldId id="387" r:id="rId12"/>
    <p:sldId id="388" r:id="rId13"/>
    <p:sldId id="389" r:id="rId14"/>
    <p:sldId id="390" r:id="rId15"/>
    <p:sldId id="391" r:id="rId16"/>
    <p:sldId id="392" r:id="rId17"/>
    <p:sldId id="393" r:id="rId18"/>
    <p:sldId id="39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, Mohanapriya" initials="DM" lastIdx="4" clrIdx="0">
    <p:extLst>
      <p:ext uri="{19B8F6BF-5375-455C-9EA6-DF929625EA0E}">
        <p15:presenceInfo xmlns:p15="http://schemas.microsoft.com/office/powerpoint/2012/main" userId="S-1-5-21-617317731-1927854996-104450171-119495" providerId="AD"/>
      </p:ext>
    </p:extLst>
  </p:cmAuthor>
  <p:cmAuthor id="2" name="laser" initials="l" lastIdx="4" clrIdx="1">
    <p:extLst>
      <p:ext uri="{19B8F6BF-5375-455C-9EA6-DF929625EA0E}">
        <p15:presenceInfo xmlns:p15="http://schemas.microsoft.com/office/powerpoint/2012/main" userId="la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A3"/>
    <a:srgbClr val="FDB940"/>
    <a:srgbClr val="D4EAE4"/>
    <a:srgbClr val="0015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4" autoAdjust="0"/>
    <p:restoredTop sz="86470" autoAdjust="0"/>
  </p:normalViewPr>
  <p:slideViewPr>
    <p:cSldViewPr>
      <p:cViewPr varScale="1">
        <p:scale>
          <a:sx n="100" d="100"/>
          <a:sy n="100" d="100"/>
        </p:scale>
        <p:origin x="343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65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3174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D874E-E9D5-433B-A149-BDF6BFDD40A8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CAA22-461C-45B4-A301-BFCA580174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9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51F04-9E25-42C3-8BC5-EC2E8469D95E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D6722-9B4D-4E29-B226-C325925A81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581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647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white"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>
            <a:solidFill>
              <a:srgbClr val="007F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87" y="3962400"/>
            <a:ext cx="7794626" cy="1752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00" y="6434394"/>
            <a:ext cx="918000" cy="27991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95799" y="6438054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2015, 2012, 2009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88798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00" y="6434394"/>
            <a:ext cx="918000" cy="27991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95799" y="6438054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2015, 2012, 2009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71113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789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edition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0" y="1600201"/>
            <a:ext cx="3657600" cy="160019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000" baseline="0"/>
            </a:lvl1pPr>
            <a:lvl2pPr marL="0" indent="0">
              <a:spcBef>
                <a:spcPts val="0"/>
              </a:spcBef>
              <a:buNone/>
              <a:defRPr sz="4400"/>
            </a:lvl2pPr>
            <a:lvl3pPr marL="0" indent="0">
              <a:spcBef>
                <a:spcPts val="0"/>
              </a:spcBef>
              <a:buNone/>
              <a:defRPr sz="4400"/>
            </a:lvl3pPr>
            <a:lvl4pPr marL="0" indent="0">
              <a:spcBef>
                <a:spcPts val="0"/>
              </a:spcBef>
              <a:buNone/>
              <a:defRPr sz="4400"/>
            </a:lvl4pPr>
            <a:lvl5pPr marL="0" indent="0">
              <a:spcBef>
                <a:spcPts val="0"/>
              </a:spcBef>
              <a:buNone/>
              <a:defRPr sz="4400"/>
            </a:lvl5pPr>
            <a:lvl6pPr marL="0" indent="0">
              <a:spcBef>
                <a:spcPts val="0"/>
              </a:spcBef>
              <a:buNone/>
              <a:defRPr sz="4400"/>
            </a:lvl6pPr>
            <a:lvl7pPr marL="0" indent="0">
              <a:spcBef>
                <a:spcPts val="0"/>
              </a:spcBef>
              <a:buNone/>
              <a:defRPr sz="4400"/>
            </a:lvl7pPr>
            <a:lvl8pPr marL="0" indent="0">
              <a:spcBef>
                <a:spcPts val="0"/>
              </a:spcBef>
              <a:buNone/>
              <a:defRPr sz="4400"/>
            </a:lvl8pPr>
            <a:lvl9pPr marL="0" indent="0">
              <a:spcBef>
                <a:spcPts val="0"/>
              </a:spcBef>
              <a:buNone/>
              <a:defRPr sz="4400"/>
            </a:lvl9pPr>
          </a:lstStyle>
          <a:p>
            <a:pPr lvl="0"/>
            <a:r>
              <a:rPr lang="en-US" dirty="0"/>
              <a:t>Chapter ##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3200400"/>
            <a:ext cx="3657600" cy="2925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165337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57755" y="6407126"/>
            <a:ext cx="1611690" cy="417560"/>
            <a:chOff x="21" y="4059"/>
            <a:chExt cx="1046" cy="271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" y="4059"/>
              <a:ext cx="1046" cy="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1">
                    <a:alpha val="0"/>
                  </a:schemeClr>
                </a:solidFill>
              </a:endParaRPr>
            </a:p>
          </p:txBody>
        </p:sp>
        <p:sp>
          <p:nvSpPr>
            <p:cNvPr id="6" name="Freeform 5"/>
            <p:cNvSpPr>
              <a:spLocks noEditPoints="1"/>
            </p:cNvSpPr>
            <p:nvPr userDrawn="1"/>
          </p:nvSpPr>
          <p:spPr bwMode="auto">
            <a:xfrm>
              <a:off x="125" y="4168"/>
              <a:ext cx="838" cy="51"/>
            </a:xfrm>
            <a:custGeom>
              <a:avLst/>
              <a:gdLst>
                <a:gd name="T0" fmla="*/ 1055 w 21137"/>
                <a:gd name="T1" fmla="*/ 1285 h 1300"/>
                <a:gd name="T2" fmla="*/ 0 w 21137"/>
                <a:gd name="T3" fmla="*/ 1285 h 1300"/>
                <a:gd name="T4" fmla="*/ 417 w 21137"/>
                <a:gd name="T5" fmla="*/ 748 h 1300"/>
                <a:gd name="T6" fmla="*/ 1860 w 21137"/>
                <a:gd name="T7" fmla="*/ 1119 h 1300"/>
                <a:gd name="T8" fmla="*/ 1678 w 21137"/>
                <a:gd name="T9" fmla="*/ 16 h 1300"/>
                <a:gd name="T10" fmla="*/ 4021 w 21137"/>
                <a:gd name="T11" fmla="*/ 1290 h 1300"/>
                <a:gd name="T12" fmla="*/ 2636 w 21137"/>
                <a:gd name="T13" fmla="*/ 16 h 1300"/>
                <a:gd name="T14" fmla="*/ 3693 w 21137"/>
                <a:gd name="T15" fmla="*/ 16 h 1300"/>
                <a:gd name="T16" fmla="*/ 5470 w 21137"/>
                <a:gd name="T17" fmla="*/ 9 h 1300"/>
                <a:gd name="T18" fmla="*/ 5143 w 21137"/>
                <a:gd name="T19" fmla="*/ 909 h 1300"/>
                <a:gd name="T20" fmla="*/ 5610 w 21137"/>
                <a:gd name="T21" fmla="*/ 748 h 1300"/>
                <a:gd name="T22" fmla="*/ 7109 w 21137"/>
                <a:gd name="T23" fmla="*/ 16 h 1300"/>
                <a:gd name="T24" fmla="*/ 6675 w 21137"/>
                <a:gd name="T25" fmla="*/ 1285 h 1300"/>
                <a:gd name="T26" fmla="*/ 6765 w 21137"/>
                <a:gd name="T27" fmla="*/ 453 h 1300"/>
                <a:gd name="T28" fmla="*/ 7796 w 21137"/>
                <a:gd name="T29" fmla="*/ 514 h 1300"/>
                <a:gd name="T30" fmla="*/ 8407 w 21137"/>
                <a:gd name="T31" fmla="*/ 89 h 1300"/>
                <a:gd name="T32" fmla="*/ 7908 w 21137"/>
                <a:gd name="T33" fmla="*/ 309 h 1300"/>
                <a:gd name="T34" fmla="*/ 8457 w 21137"/>
                <a:gd name="T35" fmla="*/ 956 h 1300"/>
                <a:gd name="T36" fmla="*/ 7746 w 21137"/>
                <a:gd name="T37" fmla="*/ 953 h 1300"/>
                <a:gd name="T38" fmla="*/ 8119 w 21137"/>
                <a:gd name="T39" fmla="*/ 754 h 1300"/>
                <a:gd name="T40" fmla="*/ 10671 w 21137"/>
                <a:gd name="T41" fmla="*/ 1119 h 1300"/>
                <a:gd name="T42" fmla="*/ 11202 w 21137"/>
                <a:gd name="T43" fmla="*/ 16 h 1300"/>
                <a:gd name="T44" fmla="*/ 11383 w 21137"/>
                <a:gd name="T45" fmla="*/ 565 h 1300"/>
                <a:gd name="T46" fmla="*/ 11383 w 21137"/>
                <a:gd name="T47" fmla="*/ 1122 h 1300"/>
                <a:gd name="T48" fmla="*/ 11202 w 21137"/>
                <a:gd name="T49" fmla="*/ 16 h 1300"/>
                <a:gd name="T50" fmla="*/ 13458 w 21137"/>
                <a:gd name="T51" fmla="*/ 1285 h 1300"/>
                <a:gd name="T52" fmla="*/ 12402 w 21137"/>
                <a:gd name="T53" fmla="*/ 1285 h 1300"/>
                <a:gd name="T54" fmla="*/ 12819 w 21137"/>
                <a:gd name="T55" fmla="*/ 748 h 1300"/>
                <a:gd name="T56" fmla="*/ 14478 w 21137"/>
                <a:gd name="T57" fmla="*/ 16 h 1300"/>
                <a:gd name="T58" fmla="*/ 14682 w 21137"/>
                <a:gd name="T59" fmla="*/ 682 h 1300"/>
                <a:gd name="T60" fmla="*/ 15138 w 21137"/>
                <a:gd name="T61" fmla="*/ 1285 h 1300"/>
                <a:gd name="T62" fmla="*/ 14820 w 21137"/>
                <a:gd name="T63" fmla="*/ 1136 h 1300"/>
                <a:gd name="T64" fmla="*/ 14516 w 21137"/>
                <a:gd name="T65" fmla="*/ 754 h 1300"/>
                <a:gd name="T66" fmla="*/ 14160 w 21137"/>
                <a:gd name="T67" fmla="*/ 1285 h 1300"/>
                <a:gd name="T68" fmla="*/ 14411 w 21137"/>
                <a:gd name="T69" fmla="*/ 572 h 1300"/>
                <a:gd name="T70" fmla="*/ 14677 w 21137"/>
                <a:gd name="T71" fmla="*/ 260 h 1300"/>
                <a:gd name="T72" fmla="*/ 16830 w 21137"/>
                <a:gd name="T73" fmla="*/ 16 h 1300"/>
                <a:gd name="T74" fmla="*/ 15827 w 21137"/>
                <a:gd name="T75" fmla="*/ 1285 h 1300"/>
                <a:gd name="T76" fmla="*/ 16658 w 21137"/>
                <a:gd name="T77" fmla="*/ 1002 h 1300"/>
                <a:gd name="T78" fmla="*/ 17658 w 21137"/>
                <a:gd name="T79" fmla="*/ 1285 h 1300"/>
                <a:gd name="T80" fmla="*/ 19493 w 21137"/>
                <a:gd name="T81" fmla="*/ 16 h 1300"/>
                <a:gd name="T82" fmla="*/ 18488 w 21137"/>
                <a:gd name="T83" fmla="*/ 1285 h 1300"/>
                <a:gd name="T84" fmla="*/ 19320 w 21137"/>
                <a:gd name="T85" fmla="*/ 1002 h 1300"/>
                <a:gd name="T86" fmla="*/ 21137 w 21137"/>
                <a:gd name="T87" fmla="*/ 1198 h 1300"/>
                <a:gd name="T88" fmla="*/ 20176 w 21137"/>
                <a:gd name="T89" fmla="*/ 189 h 1300"/>
                <a:gd name="T90" fmla="*/ 21112 w 21137"/>
                <a:gd name="T91" fmla="*/ 293 h 1300"/>
                <a:gd name="T92" fmla="*/ 20311 w 21137"/>
                <a:gd name="T93" fmla="*/ 1004 h 1300"/>
                <a:gd name="T94" fmla="*/ 20956 w 21137"/>
                <a:gd name="T95" fmla="*/ 821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137" h="1300">
                  <a:moveTo>
                    <a:pt x="545" y="9"/>
                  </a:moveTo>
                  <a:cubicBezTo>
                    <a:pt x="672" y="9"/>
                    <a:pt x="672" y="9"/>
                    <a:pt x="672" y="9"/>
                  </a:cubicBezTo>
                  <a:cubicBezTo>
                    <a:pt x="1241" y="1285"/>
                    <a:pt x="1241" y="1285"/>
                    <a:pt x="1241" y="1285"/>
                  </a:cubicBezTo>
                  <a:cubicBezTo>
                    <a:pt x="1055" y="1285"/>
                    <a:pt x="1055" y="1285"/>
                    <a:pt x="1055" y="1285"/>
                  </a:cubicBezTo>
                  <a:cubicBezTo>
                    <a:pt x="886" y="909"/>
                    <a:pt x="886" y="909"/>
                    <a:pt x="886" y="909"/>
                  </a:cubicBezTo>
                  <a:cubicBezTo>
                    <a:pt x="345" y="909"/>
                    <a:pt x="345" y="909"/>
                    <a:pt x="345" y="909"/>
                  </a:cubicBezTo>
                  <a:cubicBezTo>
                    <a:pt x="186" y="1285"/>
                    <a:pt x="186" y="1285"/>
                    <a:pt x="186" y="1285"/>
                  </a:cubicBezTo>
                  <a:cubicBezTo>
                    <a:pt x="0" y="1285"/>
                    <a:pt x="0" y="1285"/>
                    <a:pt x="0" y="1285"/>
                  </a:cubicBezTo>
                  <a:lnTo>
                    <a:pt x="545" y="9"/>
                  </a:lnTo>
                  <a:close/>
                  <a:moveTo>
                    <a:pt x="812" y="748"/>
                  </a:moveTo>
                  <a:cubicBezTo>
                    <a:pt x="607" y="287"/>
                    <a:pt x="607" y="287"/>
                    <a:pt x="607" y="287"/>
                  </a:cubicBezTo>
                  <a:cubicBezTo>
                    <a:pt x="417" y="748"/>
                    <a:pt x="417" y="748"/>
                    <a:pt x="417" y="748"/>
                  </a:cubicBezTo>
                  <a:lnTo>
                    <a:pt x="812" y="748"/>
                  </a:lnTo>
                  <a:close/>
                  <a:moveTo>
                    <a:pt x="1678" y="16"/>
                  </a:moveTo>
                  <a:cubicBezTo>
                    <a:pt x="1860" y="16"/>
                    <a:pt x="1860" y="16"/>
                    <a:pt x="1860" y="16"/>
                  </a:cubicBezTo>
                  <a:cubicBezTo>
                    <a:pt x="1860" y="1119"/>
                    <a:pt x="1860" y="1119"/>
                    <a:pt x="1860" y="1119"/>
                  </a:cubicBezTo>
                  <a:cubicBezTo>
                    <a:pt x="2431" y="1119"/>
                    <a:pt x="2431" y="1119"/>
                    <a:pt x="2431" y="1119"/>
                  </a:cubicBezTo>
                  <a:cubicBezTo>
                    <a:pt x="2431" y="1285"/>
                    <a:pt x="2431" y="1285"/>
                    <a:pt x="2431" y="1285"/>
                  </a:cubicBezTo>
                  <a:cubicBezTo>
                    <a:pt x="1678" y="1285"/>
                    <a:pt x="1678" y="1285"/>
                    <a:pt x="1678" y="1285"/>
                  </a:cubicBezTo>
                  <a:lnTo>
                    <a:pt x="1678" y="16"/>
                  </a:lnTo>
                  <a:close/>
                  <a:moveTo>
                    <a:pt x="4392" y="16"/>
                  </a:moveTo>
                  <a:cubicBezTo>
                    <a:pt x="4573" y="16"/>
                    <a:pt x="4573" y="16"/>
                    <a:pt x="4573" y="16"/>
                  </a:cubicBezTo>
                  <a:cubicBezTo>
                    <a:pt x="4061" y="1290"/>
                    <a:pt x="4061" y="1290"/>
                    <a:pt x="4061" y="1290"/>
                  </a:cubicBezTo>
                  <a:cubicBezTo>
                    <a:pt x="4021" y="1290"/>
                    <a:pt x="4021" y="1290"/>
                    <a:pt x="4021" y="1290"/>
                  </a:cubicBezTo>
                  <a:cubicBezTo>
                    <a:pt x="3606" y="258"/>
                    <a:pt x="3606" y="258"/>
                    <a:pt x="3606" y="258"/>
                  </a:cubicBezTo>
                  <a:cubicBezTo>
                    <a:pt x="3187" y="1290"/>
                    <a:pt x="3187" y="1290"/>
                    <a:pt x="3187" y="1290"/>
                  </a:cubicBezTo>
                  <a:cubicBezTo>
                    <a:pt x="3147" y="1290"/>
                    <a:pt x="3147" y="1290"/>
                    <a:pt x="3147" y="1290"/>
                  </a:cubicBezTo>
                  <a:cubicBezTo>
                    <a:pt x="2636" y="16"/>
                    <a:pt x="2636" y="16"/>
                    <a:pt x="2636" y="16"/>
                  </a:cubicBezTo>
                  <a:cubicBezTo>
                    <a:pt x="2819" y="16"/>
                    <a:pt x="2819" y="16"/>
                    <a:pt x="2819" y="16"/>
                  </a:cubicBezTo>
                  <a:cubicBezTo>
                    <a:pt x="3168" y="891"/>
                    <a:pt x="3168" y="891"/>
                    <a:pt x="3168" y="891"/>
                  </a:cubicBezTo>
                  <a:cubicBezTo>
                    <a:pt x="3521" y="16"/>
                    <a:pt x="3521" y="16"/>
                    <a:pt x="3521" y="16"/>
                  </a:cubicBezTo>
                  <a:cubicBezTo>
                    <a:pt x="3693" y="16"/>
                    <a:pt x="3693" y="16"/>
                    <a:pt x="3693" y="16"/>
                  </a:cubicBezTo>
                  <a:cubicBezTo>
                    <a:pt x="4047" y="891"/>
                    <a:pt x="4047" y="891"/>
                    <a:pt x="4047" y="891"/>
                  </a:cubicBezTo>
                  <a:lnTo>
                    <a:pt x="4392" y="16"/>
                  </a:lnTo>
                  <a:close/>
                  <a:moveTo>
                    <a:pt x="5343" y="9"/>
                  </a:moveTo>
                  <a:cubicBezTo>
                    <a:pt x="5470" y="9"/>
                    <a:pt x="5470" y="9"/>
                    <a:pt x="5470" y="9"/>
                  </a:cubicBezTo>
                  <a:cubicBezTo>
                    <a:pt x="6039" y="1285"/>
                    <a:pt x="6039" y="1285"/>
                    <a:pt x="6039" y="1285"/>
                  </a:cubicBezTo>
                  <a:cubicBezTo>
                    <a:pt x="5853" y="1285"/>
                    <a:pt x="5853" y="1285"/>
                    <a:pt x="5853" y="1285"/>
                  </a:cubicBezTo>
                  <a:cubicBezTo>
                    <a:pt x="5685" y="909"/>
                    <a:pt x="5685" y="909"/>
                    <a:pt x="5685" y="909"/>
                  </a:cubicBezTo>
                  <a:cubicBezTo>
                    <a:pt x="5143" y="909"/>
                    <a:pt x="5143" y="909"/>
                    <a:pt x="5143" y="909"/>
                  </a:cubicBezTo>
                  <a:cubicBezTo>
                    <a:pt x="4984" y="1285"/>
                    <a:pt x="4984" y="1285"/>
                    <a:pt x="4984" y="1285"/>
                  </a:cubicBezTo>
                  <a:cubicBezTo>
                    <a:pt x="4798" y="1285"/>
                    <a:pt x="4798" y="1285"/>
                    <a:pt x="4798" y="1285"/>
                  </a:cubicBezTo>
                  <a:lnTo>
                    <a:pt x="5343" y="9"/>
                  </a:lnTo>
                  <a:close/>
                  <a:moveTo>
                    <a:pt x="5610" y="748"/>
                  </a:moveTo>
                  <a:cubicBezTo>
                    <a:pt x="5405" y="287"/>
                    <a:pt x="5405" y="287"/>
                    <a:pt x="5405" y="287"/>
                  </a:cubicBezTo>
                  <a:cubicBezTo>
                    <a:pt x="5215" y="748"/>
                    <a:pt x="5215" y="748"/>
                    <a:pt x="5215" y="748"/>
                  </a:cubicBezTo>
                  <a:lnTo>
                    <a:pt x="5610" y="748"/>
                  </a:lnTo>
                  <a:close/>
                  <a:moveTo>
                    <a:pt x="7109" y="16"/>
                  </a:moveTo>
                  <a:cubicBezTo>
                    <a:pt x="7330" y="16"/>
                    <a:pt x="7330" y="16"/>
                    <a:pt x="7330" y="16"/>
                  </a:cubicBezTo>
                  <a:cubicBezTo>
                    <a:pt x="6861" y="614"/>
                    <a:pt x="6861" y="614"/>
                    <a:pt x="6861" y="614"/>
                  </a:cubicBezTo>
                  <a:cubicBezTo>
                    <a:pt x="6861" y="1285"/>
                    <a:pt x="6861" y="1285"/>
                    <a:pt x="6861" y="1285"/>
                  </a:cubicBezTo>
                  <a:cubicBezTo>
                    <a:pt x="6675" y="1285"/>
                    <a:pt x="6675" y="1285"/>
                    <a:pt x="6675" y="1285"/>
                  </a:cubicBezTo>
                  <a:cubicBezTo>
                    <a:pt x="6675" y="614"/>
                    <a:pt x="6675" y="614"/>
                    <a:pt x="6675" y="614"/>
                  </a:cubicBezTo>
                  <a:cubicBezTo>
                    <a:pt x="6206" y="16"/>
                    <a:pt x="6206" y="16"/>
                    <a:pt x="6206" y="16"/>
                  </a:cubicBezTo>
                  <a:cubicBezTo>
                    <a:pt x="6426" y="16"/>
                    <a:pt x="6426" y="16"/>
                    <a:pt x="6426" y="16"/>
                  </a:cubicBezTo>
                  <a:cubicBezTo>
                    <a:pt x="6765" y="453"/>
                    <a:pt x="6765" y="453"/>
                    <a:pt x="6765" y="453"/>
                  </a:cubicBezTo>
                  <a:lnTo>
                    <a:pt x="7109" y="16"/>
                  </a:lnTo>
                  <a:close/>
                  <a:moveTo>
                    <a:pt x="8119" y="754"/>
                  </a:moveTo>
                  <a:cubicBezTo>
                    <a:pt x="7981" y="670"/>
                    <a:pt x="7981" y="670"/>
                    <a:pt x="7981" y="670"/>
                  </a:cubicBezTo>
                  <a:cubicBezTo>
                    <a:pt x="7894" y="617"/>
                    <a:pt x="7833" y="565"/>
                    <a:pt x="7796" y="514"/>
                  </a:cubicBezTo>
                  <a:cubicBezTo>
                    <a:pt x="7759" y="463"/>
                    <a:pt x="7741" y="404"/>
                    <a:pt x="7741" y="337"/>
                  </a:cubicBezTo>
                  <a:cubicBezTo>
                    <a:pt x="7741" y="236"/>
                    <a:pt x="7776" y="157"/>
                    <a:pt x="7845" y="93"/>
                  </a:cubicBezTo>
                  <a:cubicBezTo>
                    <a:pt x="7914" y="31"/>
                    <a:pt x="8005" y="0"/>
                    <a:pt x="8115" y="0"/>
                  </a:cubicBezTo>
                  <a:cubicBezTo>
                    <a:pt x="8221" y="0"/>
                    <a:pt x="8318" y="30"/>
                    <a:pt x="8407" y="89"/>
                  </a:cubicBezTo>
                  <a:cubicBezTo>
                    <a:pt x="8407" y="295"/>
                    <a:pt x="8407" y="295"/>
                    <a:pt x="8407" y="295"/>
                  </a:cubicBezTo>
                  <a:cubicBezTo>
                    <a:pt x="8315" y="208"/>
                    <a:pt x="8217" y="164"/>
                    <a:pt x="8112" y="164"/>
                  </a:cubicBezTo>
                  <a:cubicBezTo>
                    <a:pt x="8052" y="164"/>
                    <a:pt x="8004" y="177"/>
                    <a:pt x="7965" y="204"/>
                  </a:cubicBezTo>
                  <a:cubicBezTo>
                    <a:pt x="7927" y="232"/>
                    <a:pt x="7908" y="267"/>
                    <a:pt x="7908" y="309"/>
                  </a:cubicBezTo>
                  <a:cubicBezTo>
                    <a:pt x="7908" y="348"/>
                    <a:pt x="7922" y="384"/>
                    <a:pt x="7950" y="416"/>
                  </a:cubicBezTo>
                  <a:cubicBezTo>
                    <a:pt x="7979" y="450"/>
                    <a:pt x="8023" y="485"/>
                    <a:pt x="8086" y="521"/>
                  </a:cubicBezTo>
                  <a:cubicBezTo>
                    <a:pt x="8224" y="603"/>
                    <a:pt x="8224" y="603"/>
                    <a:pt x="8224" y="603"/>
                  </a:cubicBezTo>
                  <a:cubicBezTo>
                    <a:pt x="8379" y="696"/>
                    <a:pt x="8457" y="813"/>
                    <a:pt x="8457" y="956"/>
                  </a:cubicBezTo>
                  <a:cubicBezTo>
                    <a:pt x="8457" y="1057"/>
                    <a:pt x="8423" y="1141"/>
                    <a:pt x="8355" y="1204"/>
                  </a:cubicBezTo>
                  <a:cubicBezTo>
                    <a:pt x="8287" y="1268"/>
                    <a:pt x="8198" y="1300"/>
                    <a:pt x="8089" y="1300"/>
                  </a:cubicBezTo>
                  <a:cubicBezTo>
                    <a:pt x="7964" y="1300"/>
                    <a:pt x="7849" y="1261"/>
                    <a:pt x="7746" y="1185"/>
                  </a:cubicBezTo>
                  <a:cubicBezTo>
                    <a:pt x="7746" y="953"/>
                    <a:pt x="7746" y="953"/>
                    <a:pt x="7746" y="953"/>
                  </a:cubicBezTo>
                  <a:cubicBezTo>
                    <a:pt x="7845" y="1077"/>
                    <a:pt x="7958" y="1140"/>
                    <a:pt x="8087" y="1140"/>
                  </a:cubicBezTo>
                  <a:cubicBezTo>
                    <a:pt x="8144" y="1140"/>
                    <a:pt x="8192" y="1124"/>
                    <a:pt x="8229" y="1092"/>
                  </a:cubicBezTo>
                  <a:cubicBezTo>
                    <a:pt x="8267" y="1061"/>
                    <a:pt x="8286" y="1021"/>
                    <a:pt x="8286" y="973"/>
                  </a:cubicBezTo>
                  <a:cubicBezTo>
                    <a:pt x="8286" y="896"/>
                    <a:pt x="8230" y="823"/>
                    <a:pt x="8119" y="754"/>
                  </a:cubicBezTo>
                  <a:moveTo>
                    <a:pt x="9917" y="16"/>
                  </a:moveTo>
                  <a:cubicBezTo>
                    <a:pt x="10099" y="16"/>
                    <a:pt x="10099" y="16"/>
                    <a:pt x="10099" y="16"/>
                  </a:cubicBezTo>
                  <a:cubicBezTo>
                    <a:pt x="10099" y="1119"/>
                    <a:pt x="10099" y="1119"/>
                    <a:pt x="10099" y="1119"/>
                  </a:cubicBezTo>
                  <a:cubicBezTo>
                    <a:pt x="10671" y="1119"/>
                    <a:pt x="10671" y="1119"/>
                    <a:pt x="10671" y="1119"/>
                  </a:cubicBezTo>
                  <a:cubicBezTo>
                    <a:pt x="10671" y="1285"/>
                    <a:pt x="10671" y="1285"/>
                    <a:pt x="10671" y="1285"/>
                  </a:cubicBezTo>
                  <a:cubicBezTo>
                    <a:pt x="9917" y="1285"/>
                    <a:pt x="9917" y="1285"/>
                    <a:pt x="9917" y="1285"/>
                  </a:cubicBezTo>
                  <a:lnTo>
                    <a:pt x="9917" y="16"/>
                  </a:lnTo>
                  <a:close/>
                  <a:moveTo>
                    <a:pt x="11202" y="16"/>
                  </a:moveTo>
                  <a:cubicBezTo>
                    <a:pt x="11921" y="16"/>
                    <a:pt x="11921" y="16"/>
                    <a:pt x="11921" y="16"/>
                  </a:cubicBezTo>
                  <a:cubicBezTo>
                    <a:pt x="11921" y="177"/>
                    <a:pt x="11921" y="177"/>
                    <a:pt x="11921" y="177"/>
                  </a:cubicBezTo>
                  <a:cubicBezTo>
                    <a:pt x="11383" y="177"/>
                    <a:pt x="11383" y="177"/>
                    <a:pt x="11383" y="177"/>
                  </a:cubicBezTo>
                  <a:cubicBezTo>
                    <a:pt x="11383" y="565"/>
                    <a:pt x="11383" y="565"/>
                    <a:pt x="11383" y="565"/>
                  </a:cubicBezTo>
                  <a:cubicBezTo>
                    <a:pt x="11903" y="565"/>
                    <a:pt x="11903" y="565"/>
                    <a:pt x="11903" y="565"/>
                  </a:cubicBezTo>
                  <a:cubicBezTo>
                    <a:pt x="11903" y="727"/>
                    <a:pt x="11903" y="727"/>
                    <a:pt x="11903" y="727"/>
                  </a:cubicBezTo>
                  <a:cubicBezTo>
                    <a:pt x="11383" y="727"/>
                    <a:pt x="11383" y="727"/>
                    <a:pt x="11383" y="727"/>
                  </a:cubicBezTo>
                  <a:cubicBezTo>
                    <a:pt x="11383" y="1122"/>
                    <a:pt x="11383" y="1122"/>
                    <a:pt x="11383" y="1122"/>
                  </a:cubicBezTo>
                  <a:cubicBezTo>
                    <a:pt x="11939" y="1122"/>
                    <a:pt x="11939" y="1122"/>
                    <a:pt x="11939" y="1122"/>
                  </a:cubicBezTo>
                  <a:cubicBezTo>
                    <a:pt x="11939" y="1283"/>
                    <a:pt x="11939" y="1283"/>
                    <a:pt x="11939" y="1283"/>
                  </a:cubicBezTo>
                  <a:cubicBezTo>
                    <a:pt x="11202" y="1283"/>
                    <a:pt x="11202" y="1283"/>
                    <a:pt x="11202" y="1283"/>
                  </a:cubicBezTo>
                  <a:lnTo>
                    <a:pt x="11202" y="16"/>
                  </a:lnTo>
                  <a:close/>
                  <a:moveTo>
                    <a:pt x="12946" y="9"/>
                  </a:moveTo>
                  <a:cubicBezTo>
                    <a:pt x="13075" y="9"/>
                    <a:pt x="13075" y="9"/>
                    <a:pt x="13075" y="9"/>
                  </a:cubicBezTo>
                  <a:cubicBezTo>
                    <a:pt x="13643" y="1285"/>
                    <a:pt x="13643" y="1285"/>
                    <a:pt x="13643" y="1285"/>
                  </a:cubicBezTo>
                  <a:cubicBezTo>
                    <a:pt x="13458" y="1285"/>
                    <a:pt x="13458" y="1285"/>
                    <a:pt x="13458" y="1285"/>
                  </a:cubicBezTo>
                  <a:cubicBezTo>
                    <a:pt x="13288" y="909"/>
                    <a:pt x="13288" y="909"/>
                    <a:pt x="13288" y="909"/>
                  </a:cubicBezTo>
                  <a:cubicBezTo>
                    <a:pt x="12746" y="909"/>
                    <a:pt x="12746" y="909"/>
                    <a:pt x="12746" y="909"/>
                  </a:cubicBezTo>
                  <a:cubicBezTo>
                    <a:pt x="12588" y="1285"/>
                    <a:pt x="12588" y="1285"/>
                    <a:pt x="12588" y="1285"/>
                  </a:cubicBezTo>
                  <a:cubicBezTo>
                    <a:pt x="12402" y="1285"/>
                    <a:pt x="12402" y="1285"/>
                    <a:pt x="12402" y="1285"/>
                  </a:cubicBezTo>
                  <a:lnTo>
                    <a:pt x="12946" y="9"/>
                  </a:lnTo>
                  <a:close/>
                  <a:moveTo>
                    <a:pt x="13214" y="748"/>
                  </a:moveTo>
                  <a:cubicBezTo>
                    <a:pt x="13009" y="287"/>
                    <a:pt x="13009" y="287"/>
                    <a:pt x="13009" y="287"/>
                  </a:cubicBezTo>
                  <a:cubicBezTo>
                    <a:pt x="12819" y="748"/>
                    <a:pt x="12819" y="748"/>
                    <a:pt x="12819" y="748"/>
                  </a:cubicBezTo>
                  <a:lnTo>
                    <a:pt x="13214" y="748"/>
                  </a:lnTo>
                  <a:close/>
                  <a:moveTo>
                    <a:pt x="14160" y="1285"/>
                  </a:moveTo>
                  <a:cubicBezTo>
                    <a:pt x="14160" y="16"/>
                    <a:pt x="14160" y="16"/>
                    <a:pt x="14160" y="16"/>
                  </a:cubicBezTo>
                  <a:cubicBezTo>
                    <a:pt x="14478" y="16"/>
                    <a:pt x="14478" y="16"/>
                    <a:pt x="14478" y="16"/>
                  </a:cubicBezTo>
                  <a:cubicBezTo>
                    <a:pt x="14606" y="16"/>
                    <a:pt x="14708" y="48"/>
                    <a:pt x="14784" y="112"/>
                  </a:cubicBezTo>
                  <a:cubicBezTo>
                    <a:pt x="14859" y="175"/>
                    <a:pt x="14896" y="261"/>
                    <a:pt x="14896" y="369"/>
                  </a:cubicBezTo>
                  <a:cubicBezTo>
                    <a:pt x="14896" y="444"/>
                    <a:pt x="14878" y="507"/>
                    <a:pt x="14841" y="560"/>
                  </a:cubicBezTo>
                  <a:cubicBezTo>
                    <a:pt x="14804" y="616"/>
                    <a:pt x="14751" y="655"/>
                    <a:pt x="14682" y="682"/>
                  </a:cubicBezTo>
                  <a:cubicBezTo>
                    <a:pt x="14723" y="708"/>
                    <a:pt x="14762" y="745"/>
                    <a:pt x="14801" y="791"/>
                  </a:cubicBezTo>
                  <a:cubicBezTo>
                    <a:pt x="14840" y="837"/>
                    <a:pt x="14895" y="917"/>
                    <a:pt x="14964" y="1031"/>
                  </a:cubicBezTo>
                  <a:cubicBezTo>
                    <a:pt x="15008" y="1103"/>
                    <a:pt x="15045" y="1158"/>
                    <a:pt x="15071" y="1195"/>
                  </a:cubicBezTo>
                  <a:cubicBezTo>
                    <a:pt x="15138" y="1285"/>
                    <a:pt x="15138" y="1285"/>
                    <a:pt x="15138" y="1285"/>
                  </a:cubicBezTo>
                  <a:cubicBezTo>
                    <a:pt x="14922" y="1285"/>
                    <a:pt x="14922" y="1285"/>
                    <a:pt x="14922" y="1285"/>
                  </a:cubicBezTo>
                  <a:cubicBezTo>
                    <a:pt x="14867" y="1201"/>
                    <a:pt x="14867" y="1201"/>
                    <a:pt x="14867" y="1201"/>
                  </a:cubicBezTo>
                  <a:cubicBezTo>
                    <a:pt x="14865" y="1199"/>
                    <a:pt x="14861" y="1193"/>
                    <a:pt x="14856" y="1186"/>
                  </a:cubicBezTo>
                  <a:cubicBezTo>
                    <a:pt x="14820" y="1136"/>
                    <a:pt x="14820" y="1136"/>
                    <a:pt x="14820" y="1136"/>
                  </a:cubicBezTo>
                  <a:cubicBezTo>
                    <a:pt x="14764" y="1043"/>
                    <a:pt x="14764" y="1043"/>
                    <a:pt x="14764" y="1043"/>
                  </a:cubicBezTo>
                  <a:cubicBezTo>
                    <a:pt x="14704" y="944"/>
                    <a:pt x="14704" y="944"/>
                    <a:pt x="14704" y="944"/>
                  </a:cubicBezTo>
                  <a:cubicBezTo>
                    <a:pt x="14666" y="893"/>
                    <a:pt x="14631" y="851"/>
                    <a:pt x="14600" y="820"/>
                  </a:cubicBezTo>
                  <a:cubicBezTo>
                    <a:pt x="14569" y="788"/>
                    <a:pt x="14541" y="767"/>
                    <a:pt x="14516" y="754"/>
                  </a:cubicBezTo>
                  <a:cubicBezTo>
                    <a:pt x="14490" y="740"/>
                    <a:pt x="14449" y="733"/>
                    <a:pt x="14389" y="733"/>
                  </a:cubicBezTo>
                  <a:cubicBezTo>
                    <a:pt x="14342" y="733"/>
                    <a:pt x="14342" y="733"/>
                    <a:pt x="14342" y="733"/>
                  </a:cubicBezTo>
                  <a:cubicBezTo>
                    <a:pt x="14342" y="1285"/>
                    <a:pt x="14342" y="1285"/>
                    <a:pt x="14342" y="1285"/>
                  </a:cubicBezTo>
                  <a:lnTo>
                    <a:pt x="14160" y="1285"/>
                  </a:lnTo>
                  <a:close/>
                  <a:moveTo>
                    <a:pt x="14396" y="170"/>
                  </a:moveTo>
                  <a:cubicBezTo>
                    <a:pt x="14342" y="170"/>
                    <a:pt x="14342" y="170"/>
                    <a:pt x="14342" y="170"/>
                  </a:cubicBezTo>
                  <a:cubicBezTo>
                    <a:pt x="14342" y="572"/>
                    <a:pt x="14342" y="572"/>
                    <a:pt x="14342" y="572"/>
                  </a:cubicBezTo>
                  <a:cubicBezTo>
                    <a:pt x="14411" y="572"/>
                    <a:pt x="14411" y="572"/>
                    <a:pt x="14411" y="572"/>
                  </a:cubicBezTo>
                  <a:cubicBezTo>
                    <a:pt x="14503" y="572"/>
                    <a:pt x="14566" y="564"/>
                    <a:pt x="14600" y="548"/>
                  </a:cubicBezTo>
                  <a:cubicBezTo>
                    <a:pt x="14634" y="531"/>
                    <a:pt x="14661" y="508"/>
                    <a:pt x="14680" y="476"/>
                  </a:cubicBezTo>
                  <a:cubicBezTo>
                    <a:pt x="14699" y="445"/>
                    <a:pt x="14709" y="408"/>
                    <a:pt x="14709" y="368"/>
                  </a:cubicBezTo>
                  <a:cubicBezTo>
                    <a:pt x="14709" y="327"/>
                    <a:pt x="14698" y="292"/>
                    <a:pt x="14677" y="260"/>
                  </a:cubicBezTo>
                  <a:cubicBezTo>
                    <a:pt x="14655" y="227"/>
                    <a:pt x="14626" y="204"/>
                    <a:pt x="14587" y="191"/>
                  </a:cubicBezTo>
                  <a:cubicBezTo>
                    <a:pt x="14548" y="177"/>
                    <a:pt x="14485" y="170"/>
                    <a:pt x="14396" y="170"/>
                  </a:cubicBezTo>
                  <a:moveTo>
                    <a:pt x="16658" y="16"/>
                  </a:moveTo>
                  <a:cubicBezTo>
                    <a:pt x="16830" y="16"/>
                    <a:pt x="16830" y="16"/>
                    <a:pt x="16830" y="16"/>
                  </a:cubicBezTo>
                  <a:cubicBezTo>
                    <a:pt x="16830" y="1285"/>
                    <a:pt x="16830" y="1285"/>
                    <a:pt x="16830" y="1285"/>
                  </a:cubicBezTo>
                  <a:cubicBezTo>
                    <a:pt x="16675" y="1285"/>
                    <a:pt x="16675" y="1285"/>
                    <a:pt x="16675" y="1285"/>
                  </a:cubicBezTo>
                  <a:cubicBezTo>
                    <a:pt x="15827" y="308"/>
                    <a:pt x="15827" y="308"/>
                    <a:pt x="15827" y="308"/>
                  </a:cubicBezTo>
                  <a:cubicBezTo>
                    <a:pt x="15827" y="1285"/>
                    <a:pt x="15827" y="1285"/>
                    <a:pt x="15827" y="1285"/>
                  </a:cubicBezTo>
                  <a:cubicBezTo>
                    <a:pt x="15656" y="1285"/>
                    <a:pt x="15656" y="1285"/>
                    <a:pt x="15656" y="1285"/>
                  </a:cubicBezTo>
                  <a:cubicBezTo>
                    <a:pt x="15656" y="16"/>
                    <a:pt x="15656" y="16"/>
                    <a:pt x="15656" y="16"/>
                  </a:cubicBezTo>
                  <a:cubicBezTo>
                    <a:pt x="15803" y="16"/>
                    <a:pt x="15803" y="16"/>
                    <a:pt x="15803" y="16"/>
                  </a:cubicBezTo>
                  <a:cubicBezTo>
                    <a:pt x="16658" y="1002"/>
                    <a:pt x="16658" y="1002"/>
                    <a:pt x="16658" y="1002"/>
                  </a:cubicBezTo>
                  <a:lnTo>
                    <a:pt x="16658" y="16"/>
                  </a:lnTo>
                  <a:close/>
                  <a:moveTo>
                    <a:pt x="17477" y="16"/>
                  </a:moveTo>
                  <a:cubicBezTo>
                    <a:pt x="17658" y="16"/>
                    <a:pt x="17658" y="16"/>
                    <a:pt x="17658" y="16"/>
                  </a:cubicBezTo>
                  <a:cubicBezTo>
                    <a:pt x="17658" y="1285"/>
                    <a:pt x="17658" y="1285"/>
                    <a:pt x="17658" y="1285"/>
                  </a:cubicBezTo>
                  <a:cubicBezTo>
                    <a:pt x="17477" y="1285"/>
                    <a:pt x="17477" y="1285"/>
                    <a:pt x="17477" y="1285"/>
                  </a:cubicBezTo>
                  <a:lnTo>
                    <a:pt x="17477" y="16"/>
                  </a:lnTo>
                  <a:close/>
                  <a:moveTo>
                    <a:pt x="19320" y="16"/>
                  </a:moveTo>
                  <a:cubicBezTo>
                    <a:pt x="19493" y="16"/>
                    <a:pt x="19493" y="16"/>
                    <a:pt x="19493" y="16"/>
                  </a:cubicBezTo>
                  <a:cubicBezTo>
                    <a:pt x="19493" y="1285"/>
                    <a:pt x="19493" y="1285"/>
                    <a:pt x="19493" y="1285"/>
                  </a:cubicBezTo>
                  <a:cubicBezTo>
                    <a:pt x="19337" y="1285"/>
                    <a:pt x="19337" y="1285"/>
                    <a:pt x="19337" y="1285"/>
                  </a:cubicBezTo>
                  <a:cubicBezTo>
                    <a:pt x="18488" y="308"/>
                    <a:pt x="18488" y="308"/>
                    <a:pt x="18488" y="308"/>
                  </a:cubicBezTo>
                  <a:cubicBezTo>
                    <a:pt x="18488" y="1285"/>
                    <a:pt x="18488" y="1285"/>
                    <a:pt x="18488" y="1285"/>
                  </a:cubicBezTo>
                  <a:cubicBezTo>
                    <a:pt x="18317" y="1285"/>
                    <a:pt x="18317" y="1285"/>
                    <a:pt x="18317" y="1285"/>
                  </a:cubicBezTo>
                  <a:cubicBezTo>
                    <a:pt x="18317" y="16"/>
                    <a:pt x="18317" y="16"/>
                    <a:pt x="18317" y="16"/>
                  </a:cubicBezTo>
                  <a:cubicBezTo>
                    <a:pt x="18464" y="16"/>
                    <a:pt x="18464" y="16"/>
                    <a:pt x="18464" y="16"/>
                  </a:cubicBezTo>
                  <a:cubicBezTo>
                    <a:pt x="19320" y="1002"/>
                    <a:pt x="19320" y="1002"/>
                    <a:pt x="19320" y="1002"/>
                  </a:cubicBezTo>
                  <a:lnTo>
                    <a:pt x="19320" y="16"/>
                  </a:lnTo>
                  <a:close/>
                  <a:moveTo>
                    <a:pt x="20712" y="659"/>
                  </a:moveTo>
                  <a:cubicBezTo>
                    <a:pt x="21137" y="659"/>
                    <a:pt x="21137" y="659"/>
                    <a:pt x="21137" y="659"/>
                  </a:cubicBezTo>
                  <a:cubicBezTo>
                    <a:pt x="21137" y="1198"/>
                    <a:pt x="21137" y="1198"/>
                    <a:pt x="21137" y="1198"/>
                  </a:cubicBezTo>
                  <a:cubicBezTo>
                    <a:pt x="20981" y="1266"/>
                    <a:pt x="20826" y="1300"/>
                    <a:pt x="20673" y="1300"/>
                  </a:cubicBezTo>
                  <a:cubicBezTo>
                    <a:pt x="20463" y="1300"/>
                    <a:pt x="20294" y="1239"/>
                    <a:pt x="20169" y="1115"/>
                  </a:cubicBezTo>
                  <a:cubicBezTo>
                    <a:pt x="20043" y="994"/>
                    <a:pt x="19980" y="842"/>
                    <a:pt x="19980" y="662"/>
                  </a:cubicBezTo>
                  <a:cubicBezTo>
                    <a:pt x="19980" y="473"/>
                    <a:pt x="20045" y="314"/>
                    <a:pt x="20176" y="189"/>
                  </a:cubicBezTo>
                  <a:cubicBezTo>
                    <a:pt x="20306" y="63"/>
                    <a:pt x="20469" y="0"/>
                    <a:pt x="20666" y="0"/>
                  </a:cubicBezTo>
                  <a:cubicBezTo>
                    <a:pt x="20736" y="0"/>
                    <a:pt x="20804" y="8"/>
                    <a:pt x="20869" y="22"/>
                  </a:cubicBezTo>
                  <a:cubicBezTo>
                    <a:pt x="20933" y="39"/>
                    <a:pt x="21014" y="66"/>
                    <a:pt x="21112" y="109"/>
                  </a:cubicBezTo>
                  <a:cubicBezTo>
                    <a:pt x="21112" y="293"/>
                    <a:pt x="21112" y="293"/>
                    <a:pt x="21112" y="293"/>
                  </a:cubicBezTo>
                  <a:cubicBezTo>
                    <a:pt x="20961" y="205"/>
                    <a:pt x="20811" y="161"/>
                    <a:pt x="20661" y="161"/>
                  </a:cubicBezTo>
                  <a:cubicBezTo>
                    <a:pt x="20523" y="161"/>
                    <a:pt x="20407" y="209"/>
                    <a:pt x="20311" y="303"/>
                  </a:cubicBezTo>
                  <a:cubicBezTo>
                    <a:pt x="20215" y="397"/>
                    <a:pt x="20169" y="514"/>
                    <a:pt x="20169" y="651"/>
                  </a:cubicBezTo>
                  <a:cubicBezTo>
                    <a:pt x="20169" y="795"/>
                    <a:pt x="20215" y="913"/>
                    <a:pt x="20311" y="1004"/>
                  </a:cubicBezTo>
                  <a:cubicBezTo>
                    <a:pt x="20407" y="1096"/>
                    <a:pt x="20528" y="1142"/>
                    <a:pt x="20678" y="1142"/>
                  </a:cubicBezTo>
                  <a:cubicBezTo>
                    <a:pt x="20750" y="1142"/>
                    <a:pt x="20838" y="1125"/>
                    <a:pt x="20939" y="1092"/>
                  </a:cubicBezTo>
                  <a:cubicBezTo>
                    <a:pt x="20956" y="1087"/>
                    <a:pt x="20956" y="1087"/>
                    <a:pt x="20956" y="1087"/>
                  </a:cubicBezTo>
                  <a:cubicBezTo>
                    <a:pt x="20956" y="821"/>
                    <a:pt x="20956" y="821"/>
                    <a:pt x="20956" y="821"/>
                  </a:cubicBezTo>
                  <a:cubicBezTo>
                    <a:pt x="20712" y="821"/>
                    <a:pt x="20712" y="821"/>
                    <a:pt x="20712" y="821"/>
                  </a:cubicBezTo>
                  <a:lnTo>
                    <a:pt x="20712" y="65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tx1">
                    <a:alpha val="0"/>
                  </a:schemeClr>
                </a:solidFill>
              </a:endParaRPr>
            </a:p>
          </p:txBody>
        </p:sp>
      </p:grp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1752600" y="6529254"/>
            <a:ext cx="5867400" cy="187537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add copyright line</a:t>
            </a:r>
            <a:endParaRPr lang="en-IN" dirty="0"/>
          </a:p>
        </p:txBody>
      </p:sp>
      <p:pic>
        <p:nvPicPr>
          <p:cNvPr id="15" name="Picture 14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00" y="6434394"/>
            <a:ext cx="918000" cy="279915"/>
          </a:xfrm>
          <a:prstGeom prst="rect">
            <a:avLst/>
          </a:prstGeom>
        </p:spPr>
      </p:pic>
      <p:pic>
        <p:nvPicPr>
          <p:cNvPr id="14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21" y="1794433"/>
            <a:ext cx="3530579" cy="451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06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earning Objectiv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Learning Objectives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027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Learning Objective(s)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6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FA3"/>
              </a:buClr>
              <a:buSzPct val="100000"/>
              <a:defRPr/>
            </a:lvl1pPr>
            <a:lvl2pPr>
              <a:buClr>
                <a:srgbClr val="007FA3"/>
              </a:buClr>
              <a:defRPr/>
            </a:lvl2pPr>
            <a:lvl3pPr>
              <a:buClr>
                <a:srgbClr val="007FA3"/>
              </a:buClr>
              <a:defRPr/>
            </a:lvl3pPr>
            <a:lvl4pPr>
              <a:buClr>
                <a:srgbClr val="007FA3"/>
              </a:buClr>
              <a:defRPr/>
            </a:lvl4pPr>
            <a:lvl5pPr>
              <a:buClr>
                <a:srgbClr val="007FA3"/>
              </a:buClr>
              <a:defRPr/>
            </a:lvl5pPr>
            <a:lvl6pPr>
              <a:buClr>
                <a:srgbClr val="007FA3"/>
              </a:buClr>
              <a:defRPr/>
            </a:lvl6pPr>
            <a:lvl7pPr>
              <a:buClr>
                <a:srgbClr val="007FA3"/>
              </a:buClr>
              <a:defRPr/>
            </a:lvl7pPr>
            <a:lvl8pPr>
              <a:buClr>
                <a:srgbClr val="007FA3"/>
              </a:buClr>
              <a:defRPr/>
            </a:lvl8pPr>
            <a:lvl9pPr>
              <a:buClr>
                <a:srgbClr val="007FA3"/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</p:spPr>
        <p:txBody>
          <a:bodyPr/>
          <a:lstStyle/>
          <a:p>
            <a:fld id="{A9DF6EFB-3F44-496C-A842-1E0B3D3B975A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9312" y="113072"/>
            <a:ext cx="551783" cy="182880"/>
          </a:xfr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0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18872" indent="-118872">
              <a:buClr>
                <a:srgbClr val="007FA3"/>
              </a:buClr>
              <a:buSzPct val="25000"/>
              <a:defRPr sz="1600"/>
            </a:lvl1pPr>
            <a:lvl2pPr marL="569913" indent="-285750">
              <a:buClr>
                <a:srgbClr val="007FA3"/>
              </a:buClr>
              <a:defRPr sz="1600"/>
            </a:lvl2pPr>
            <a:lvl3pPr>
              <a:buClr>
                <a:srgbClr val="007FA3"/>
              </a:buClr>
              <a:defRPr sz="1600"/>
            </a:lvl3pPr>
            <a:lvl4pPr>
              <a:buClr>
                <a:srgbClr val="007FA3"/>
              </a:buClr>
              <a:defRPr sz="1600"/>
            </a:lvl4pPr>
            <a:lvl5pPr>
              <a:buClr>
                <a:srgbClr val="007FA3"/>
              </a:buClr>
              <a:defRPr sz="1600"/>
            </a:lvl5pPr>
            <a:lvl6pPr>
              <a:buClr>
                <a:srgbClr val="007FA3"/>
              </a:buClr>
              <a:defRPr sz="1600"/>
            </a:lvl6pPr>
            <a:lvl7pPr>
              <a:buClr>
                <a:srgbClr val="007FA3"/>
              </a:buClr>
              <a:defRPr sz="1600"/>
            </a:lvl7pPr>
            <a:lvl8pPr>
              <a:buClr>
                <a:srgbClr val="007FA3"/>
              </a:buClr>
              <a:defRPr sz="1600"/>
            </a:lvl8pPr>
            <a:lvl9pPr>
              <a:buClr>
                <a:srgbClr val="007FA3"/>
              </a:buCl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1066800"/>
          </a:xfrm>
        </p:spPr>
        <p:txBody>
          <a:bodyPr anchor="t"/>
          <a:lstStyle>
            <a:lvl1pPr>
              <a:defRPr sz="3400">
                <a:solidFill>
                  <a:srgbClr val="007FA3"/>
                </a:solidFill>
              </a:defRPr>
            </a:lvl1pPr>
          </a:lstStyle>
          <a:p>
            <a:r>
              <a:rPr lang="en-US" dirty="0"/>
              <a:t>Click to add figure number and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68160"/>
            <a:ext cx="8229600" cy="9168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00" y="6434394"/>
            <a:ext cx="918000" cy="27991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95799" y="6438054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2015, 2012, 2009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20379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637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3962400"/>
            <a:ext cx="8229600" cy="21637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9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2152651"/>
          </a:xfrm>
        </p:spPr>
        <p:txBody>
          <a:bodyPr anchor="b">
            <a:noAutofit/>
          </a:bodyPr>
          <a:lstStyle>
            <a:lvl1pPr algn="l">
              <a:defRPr sz="3400" b="1" cap="none" baseline="0">
                <a:solidFill>
                  <a:srgbClr val="007FA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87" y="3962400"/>
            <a:ext cx="7794627" cy="17526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7FA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0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2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969" y="6172200"/>
            <a:ext cx="8595360" cy="235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earson Logo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00" y="6434394"/>
            <a:ext cx="918000" cy="27991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95799" y="6438054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2015, 2012, 2009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915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0" r:id="rId4"/>
    <p:sldLayoutId id="2147483659" r:id="rId5"/>
    <p:sldLayoutId id="2147483658" r:id="rId6"/>
    <p:sldLayoutId id="2147483660" r:id="rId7"/>
    <p:sldLayoutId id="2147483651" r:id="rId8"/>
    <p:sldLayoutId id="2147483654" r:id="rId9"/>
    <p:sldLayoutId id="2147483655" r:id="rId1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rgbClr val="007FA3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56032" indent="-256032" algn="l" defTabSz="914400" rtl="0" eaLnBrk="1" latinLnBrk="0" hangingPunct="1">
        <a:spcBef>
          <a:spcPts val="15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Clr>
          <a:srgbClr val="007FA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599"/>
            <a:ext cx="8229600" cy="1111068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Elementary Statistics: Picturing The World</a:t>
            </a:r>
            <a:endParaRPr lang="en-IN" sz="36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339670"/>
            <a:ext cx="8229600" cy="326570"/>
          </a:xfrm>
        </p:spPr>
        <p:txBody>
          <a:bodyPr/>
          <a:lstStyle/>
          <a:p>
            <a:r>
              <a:rPr lang="en-IN" sz="2400" dirty="0">
                <a:latin typeface="+mj-lt"/>
              </a:rPr>
              <a:t>Sixth Edition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IN" sz="4000" b="1" dirty="0"/>
              <a:t>Chapter 3</a:t>
            </a:r>
            <a:endParaRPr lang="en-IN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029200" y="3322637"/>
            <a:ext cx="3657600" cy="2925763"/>
          </a:xfrm>
        </p:spPr>
        <p:txBody>
          <a:bodyPr/>
          <a:lstStyle/>
          <a:p>
            <a:pPr algn="ctr"/>
            <a:r>
              <a:rPr lang="en-US" altLang="en-US" sz="3600" dirty="0">
                <a:cs typeface="Times New Roman" pitchFamily="18" charset="0"/>
              </a:rPr>
              <a:t>Probability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828800" y="6508934"/>
            <a:ext cx="5867400" cy="187537"/>
          </a:xfrm>
        </p:spPr>
        <p:txBody>
          <a:bodyPr/>
          <a:lstStyle/>
          <a:p>
            <a:pPr>
              <a:spcBef>
                <a:spcPts val="0"/>
              </a:spcBef>
              <a:buClrTx/>
              <a:defRPr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2015, 2012, 2009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645556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4425"/>
            <a:ext cx="7315200" cy="1097280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Example 2: Using the Addition Rule </a:t>
            </a:r>
            <a:r>
              <a:rPr lang="en-US" sz="2000" b="0" dirty="0">
                <a:latin typeface="+mj-lt"/>
              </a:rPr>
              <a:t>(1 of 2)</a:t>
            </a:r>
            <a:endParaRPr lang="en-IN" sz="2000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6610985" cy="223119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600" dirty="0"/>
              <a:t>You roll a die. Find the probability of rolling a number less than 3 or rolling an odd number.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en-US" sz="2800" b="1" dirty="0"/>
              <a:t>Solution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sz="2600" dirty="0"/>
              <a:t>The events are not mutually exclusive (1 is an outcome of both events)</a:t>
            </a:r>
            <a:endParaRPr lang="en-IN" sz="2600" dirty="0"/>
          </a:p>
        </p:txBody>
      </p:sp>
      <p:pic>
        <p:nvPicPr>
          <p:cNvPr id="4" name="Picture 3" descr="A cartoon depicts a di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1828800"/>
            <a:ext cx="1669534" cy="146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A rectangle representing rolling a die has a circle representing odd containing 3 and 5, a circle representing less than three containing 2, the overlap between the two circles containing 1, and the area outside the circles inside the rectangle containing 4 and 6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104608"/>
            <a:ext cx="3357282" cy="215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46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24425"/>
            <a:ext cx="7315200" cy="1097280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Example 2: Using the Addition Rule </a:t>
            </a:r>
            <a:r>
              <a:rPr lang="en-US" sz="2000" b="0" dirty="0">
                <a:latin typeface="+mj-lt"/>
              </a:rPr>
              <a:t>(2 of 2)</a:t>
            </a:r>
            <a:endParaRPr lang="en-IN" sz="2000" b="0" dirty="0">
              <a:latin typeface="+mj-lt"/>
            </a:endParaRPr>
          </a:p>
        </p:txBody>
      </p:sp>
      <p:pic>
        <p:nvPicPr>
          <p:cNvPr id="35" name="Picture 4" descr="A rectangle representing rolling a die has a circle representing odd containing 3 and 5, a circle representing less than three containing 2, the overlap between the two circles containing 1, and the area outside the circles inside the rectangle containing 4 and 6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982" y="1538468"/>
            <a:ext cx="3882036" cy="2496939"/>
          </a:xfrm>
          <a:prstGeom prst="rect">
            <a:avLst/>
          </a:prstGeom>
        </p:spPr>
      </p:pic>
      <p:pic>
        <p:nvPicPr>
          <p:cNvPr id="34" name="Picture 3" descr="A cartoon depicts a di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1828800"/>
            <a:ext cx="1659224" cy="145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P of less than 3 or odd = P of less than 3, + P of odd, minus P of less than 3 and odd = two-sixths + three-sixths minus one-sixth = four-sixths = approximately 0.667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71" y="4495800"/>
            <a:ext cx="6989710" cy="166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46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4425"/>
            <a:ext cx="7315200" cy="1097280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Example 3: Using the Addition Rule </a:t>
            </a:r>
            <a:r>
              <a:rPr lang="en-US" sz="2000" b="0" dirty="0">
                <a:latin typeface="+mj-lt"/>
              </a:rPr>
              <a:t>(1 of 2)</a:t>
            </a:r>
            <a:endParaRPr lang="en-IN" sz="2000" b="0" dirty="0">
              <a:latin typeface="+mj-lt"/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37338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en-US" sz="2400" dirty="0"/>
              <a:t>The frequency distribution shows the volume of sales (in dollars) and the number of months a sales representative reached each sales level during the past three years. If this sales pattern continues, what is the probability that the sales representative will sell between $75,000 and $124,999 next month?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851141"/>
              </p:ext>
            </p:extLst>
          </p:nvPr>
        </p:nvGraphicFramePr>
        <p:xfrm>
          <a:off x="5257800" y="1676400"/>
          <a:ext cx="3657600" cy="39171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3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4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7712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Sales volume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 ($)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692" marB="45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Months</a:t>
                      </a:r>
                      <a:endParaRPr lang="en-US" sz="22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692" marB="456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69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+mn-lt"/>
                        </a:rPr>
                        <a:t>0–24,999</a:t>
                      </a:r>
                    </a:p>
                  </a:txBody>
                  <a:tcPr marL="91443" marR="91443" marT="45692" marB="456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3</a:t>
                      </a:r>
                    </a:p>
                  </a:txBody>
                  <a:tcPr marL="91443" marR="91443" marT="45692" marB="456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69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+mn-lt"/>
                        </a:rPr>
                        <a:t>25,000–49,999</a:t>
                      </a:r>
                    </a:p>
                  </a:txBody>
                  <a:tcPr marL="91443" marR="91443" marT="45692" marB="456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5</a:t>
                      </a:r>
                    </a:p>
                  </a:txBody>
                  <a:tcPr marL="91443" marR="91443" marT="45692" marB="456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69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+mn-lt"/>
                        </a:rPr>
                        <a:t>50,000–74,999</a:t>
                      </a:r>
                    </a:p>
                  </a:txBody>
                  <a:tcPr marL="91443" marR="91443" marT="45692" marB="456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6</a:t>
                      </a:r>
                    </a:p>
                  </a:txBody>
                  <a:tcPr marL="91443" marR="91443" marT="45692" marB="456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69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+mn-lt"/>
                        </a:rPr>
                        <a:t>75,000–99,999</a:t>
                      </a:r>
                    </a:p>
                  </a:txBody>
                  <a:tcPr marL="91443" marR="91443" marT="45692" marB="456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7</a:t>
                      </a:r>
                    </a:p>
                  </a:txBody>
                  <a:tcPr marL="91443" marR="91443" marT="45692" marB="456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169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+mn-lt"/>
                        </a:rPr>
                        <a:t>100,000–124,999</a:t>
                      </a:r>
                    </a:p>
                  </a:txBody>
                  <a:tcPr marL="91443" marR="91443" marT="45692" marB="456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9</a:t>
                      </a:r>
                    </a:p>
                  </a:txBody>
                  <a:tcPr marL="91443" marR="91443" marT="45692" marB="456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169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+mn-lt"/>
                        </a:rPr>
                        <a:t>125,000–149,999</a:t>
                      </a:r>
                    </a:p>
                  </a:txBody>
                  <a:tcPr marL="91443" marR="91443" marT="45692" marB="456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2</a:t>
                      </a:r>
                    </a:p>
                  </a:txBody>
                  <a:tcPr marL="91443" marR="91443" marT="45692" marB="456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169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+mn-lt"/>
                        </a:rPr>
                        <a:t>150,000–174,999</a:t>
                      </a:r>
                    </a:p>
                  </a:txBody>
                  <a:tcPr marL="91443" marR="91443" marT="45692" marB="456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3</a:t>
                      </a:r>
                    </a:p>
                  </a:txBody>
                  <a:tcPr marL="91443" marR="91443" marT="45692" marB="456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169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+mn-lt"/>
                        </a:rPr>
                        <a:t>175,000–199,999</a:t>
                      </a:r>
                    </a:p>
                  </a:txBody>
                  <a:tcPr marL="91443" marR="91443" marT="45692" marB="456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Times New Roman"/>
                        </a:rPr>
                        <a:t>1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91443" marR="91443" marT="45692" marB="456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5046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4425"/>
            <a:ext cx="7315200" cy="1097280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Example 3: Using the Addition Rule </a:t>
            </a:r>
            <a:r>
              <a:rPr lang="en-US" sz="2000" b="0" dirty="0">
                <a:latin typeface="+mj-lt"/>
              </a:rPr>
              <a:t>(2 of 2)</a:t>
            </a:r>
            <a:endParaRPr lang="en-IN" sz="2000" b="0" dirty="0">
              <a:latin typeface="+mj-lt"/>
            </a:endParaRPr>
          </a:p>
        </p:txBody>
      </p:sp>
      <p:pic>
        <p:nvPicPr>
          <p:cNvPr id="9" name="Picture 8" descr="A = monthly sales between 75,000 and $99,999. B = monthly sales between $100,000 and $124,999. A and B are mutually exclusive. P of A or B = P of A, + P of B = fraction 7 over 36, + fraction 9 over 36 = 16 over 36 = approximately 0.444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4270857" cy="4590945"/>
          </a:xfrm>
          <a:prstGeom prst="rect">
            <a:avLst/>
          </a:prstGeom>
        </p:spPr>
      </p:pic>
      <p:pic>
        <p:nvPicPr>
          <p:cNvPr id="7" name="Picture 6" descr="A table lists sales volume (dollars) and number of months, with 7 months for 75,000 to 99,999 and 9 months for 100,000 to 124,999 circled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32" y="1676400"/>
            <a:ext cx="3659368" cy="391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46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24425"/>
            <a:ext cx="7315200" cy="1097280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Example 4: Using the Addition Rule </a:t>
            </a:r>
            <a:r>
              <a:rPr lang="en-US" sz="2000" b="0" dirty="0">
                <a:latin typeface="+mj-lt"/>
              </a:rPr>
              <a:t>(1 of 2)</a:t>
            </a:r>
            <a:endParaRPr lang="en-IN" sz="2000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82098" cy="1142999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400" dirty="0"/>
              <a:t>A blood bank catalogs the types of blood given by donors during the last five days. A donor is selected at random. Find the probability the donor has type O or type A blood.</a:t>
            </a:r>
            <a:endParaRPr lang="en-IN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312857"/>
              </p:ext>
            </p:extLst>
          </p:nvPr>
        </p:nvGraphicFramePr>
        <p:xfrm>
          <a:off x="949618" y="2868441"/>
          <a:ext cx="7251701" cy="15844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3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12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99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</a:rPr>
                        <a:t>blank</a:t>
                      </a:r>
                    </a:p>
                  </a:txBody>
                  <a:tcPr marL="91435" marR="91435" marT="45657" marB="4565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Type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O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5" marR="91435" marT="45657" marB="456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Type A</a:t>
                      </a:r>
                      <a:endParaRPr lang="en-US" sz="20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5" marR="91435" marT="45657" marB="456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Type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B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5" marR="91435" marT="45657" marB="456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Type AB</a:t>
                      </a:r>
                      <a:endParaRPr lang="en-US" sz="20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5" marR="91435" marT="45657" marB="456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+mn-lt"/>
                        </a:rPr>
                        <a:t>Total</a:t>
                      </a:r>
                    </a:p>
                  </a:txBody>
                  <a:tcPr marL="91435" marR="91435" marT="45657" marB="456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Rh-Positive</a:t>
                      </a:r>
                    </a:p>
                  </a:txBody>
                  <a:tcPr marL="91435" marR="91435" marT="45657" marB="456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156</a:t>
                      </a:r>
                    </a:p>
                  </a:txBody>
                  <a:tcPr marL="91435" marR="91435" marT="45657" marB="45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139</a:t>
                      </a:r>
                    </a:p>
                  </a:txBody>
                  <a:tcPr marL="91435" marR="91435" marT="45657" marB="45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37</a:t>
                      </a:r>
                    </a:p>
                  </a:txBody>
                  <a:tcPr marL="91435" marR="91435" marT="45657" marB="45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12</a:t>
                      </a:r>
                    </a:p>
                  </a:txBody>
                  <a:tcPr marL="91435" marR="91435" marT="45657" marB="45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344</a:t>
                      </a:r>
                    </a:p>
                  </a:txBody>
                  <a:tcPr marL="91435" marR="91435" marT="45657" marB="45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Rh-Negative</a:t>
                      </a:r>
                    </a:p>
                  </a:txBody>
                  <a:tcPr marL="91435" marR="91435" marT="45657" marB="456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 28</a:t>
                      </a:r>
                    </a:p>
                  </a:txBody>
                  <a:tcPr marL="91435" marR="91435" marT="45657" marB="45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 25</a:t>
                      </a:r>
                    </a:p>
                  </a:txBody>
                  <a:tcPr marL="91435" marR="91435" marT="45657" marB="45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 8</a:t>
                      </a:r>
                    </a:p>
                  </a:txBody>
                  <a:tcPr marL="91435" marR="91435" marT="45657" marB="45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 4</a:t>
                      </a:r>
                    </a:p>
                  </a:txBody>
                  <a:tcPr marL="91435" marR="91435" marT="45657" marB="45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  65</a:t>
                      </a:r>
                    </a:p>
                  </a:txBody>
                  <a:tcPr marL="91435" marR="91435" marT="45657" marB="45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Total</a:t>
                      </a:r>
                    </a:p>
                  </a:txBody>
                  <a:tcPr marL="91435" marR="91435" marT="45657" marB="456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184</a:t>
                      </a:r>
                    </a:p>
                  </a:txBody>
                  <a:tcPr marL="91435" marR="91435" marT="45657" marB="45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Times New Roman"/>
                        </a:rPr>
                        <a:t>164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91435" marR="91435" marT="45657" marB="45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45</a:t>
                      </a:r>
                    </a:p>
                  </a:txBody>
                  <a:tcPr marL="91435" marR="91435" marT="45657" marB="45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Times New Roman"/>
                        </a:rPr>
                        <a:t>16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91435" marR="91435" marT="45657" marB="45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409</a:t>
                      </a:r>
                    </a:p>
                  </a:txBody>
                  <a:tcPr marL="91435" marR="91435" marT="45657" marB="45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6" descr="A cartoon depicts a bag of blood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649470"/>
            <a:ext cx="1528898" cy="175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046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24425"/>
            <a:ext cx="7315200" cy="1097280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Example 4: Using the Addition Rule </a:t>
            </a:r>
            <a:r>
              <a:rPr lang="en-US" sz="2000" b="0" dirty="0">
                <a:latin typeface="+mj-lt"/>
              </a:rPr>
              <a:t>(2 of 2)</a:t>
            </a:r>
            <a:endParaRPr lang="en-IN" sz="2000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1143001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600" b="1" dirty="0"/>
              <a:t>Solution</a:t>
            </a:r>
          </a:p>
          <a:p>
            <a:pPr marL="0" indent="0">
              <a:spcBef>
                <a:spcPts val="600"/>
              </a:spcBef>
              <a:buFont typeface="Arial" charset="0"/>
              <a:buNone/>
              <a:defRPr/>
            </a:pPr>
            <a:r>
              <a:rPr lang="en-US" sz="2200" dirty="0"/>
              <a:t>The events are mutually exclusive (a donor cannot have type O blood and type A blood)</a:t>
            </a:r>
            <a:endParaRPr lang="en-IN" sz="2200" dirty="0"/>
          </a:p>
        </p:txBody>
      </p:sp>
      <p:pic>
        <p:nvPicPr>
          <p:cNvPr id="11" name="Picture 10" descr="The table of blood type and r h positive or negative has the six values for type O and type A circled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93" y="2859828"/>
            <a:ext cx="7273520" cy="1603254"/>
          </a:xfrm>
          <a:prstGeom prst="rect">
            <a:avLst/>
          </a:prstGeom>
        </p:spPr>
      </p:pic>
      <p:pic>
        <p:nvPicPr>
          <p:cNvPr id="13" name="Picture 12" descr="P of type O or type A = P of type O, + P of type A = fraction 184 over 409, + fraction 164 over 409 = 348 over 409 = approximately 0.851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00835"/>
            <a:ext cx="5677337" cy="1883390"/>
          </a:xfrm>
          <a:prstGeom prst="rect">
            <a:avLst/>
          </a:prstGeom>
        </p:spPr>
      </p:pic>
      <p:pic>
        <p:nvPicPr>
          <p:cNvPr id="15" name="Picture 14" descr="A cartoon depicts a bag of blood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649470"/>
            <a:ext cx="1528898" cy="175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04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4425"/>
            <a:ext cx="7278624" cy="1097280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Example 5: Using the Addition Rule </a:t>
            </a:r>
            <a:r>
              <a:rPr lang="en-US" sz="2000" b="0" dirty="0">
                <a:latin typeface="+mj-lt"/>
              </a:rPr>
              <a:t>(1 of 2)</a:t>
            </a:r>
            <a:endParaRPr lang="en-IN" sz="2000" b="0" dirty="0">
              <a:latin typeface="+mj-lt"/>
            </a:endParaRPr>
          </a:p>
        </p:txBody>
      </p:sp>
      <p:pic>
        <p:nvPicPr>
          <p:cNvPr id="8" name="Picture 7" descr="Find the probability the donor has type B or is R h negative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89692"/>
            <a:ext cx="6989710" cy="672614"/>
          </a:xfrm>
          <a:prstGeom prst="rect">
            <a:avLst/>
          </a:prstGeom>
        </p:spPr>
      </p:pic>
      <p:pic>
        <p:nvPicPr>
          <p:cNvPr id="7" name="Picture 6" descr="The type of blood type and r h positive or negative has row r h negative and column type B circled, overlapping on value 8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45" y="2514600"/>
            <a:ext cx="6989710" cy="153918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6324600" cy="1371600"/>
          </a:xfrm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  <a:defRPr/>
            </a:pPr>
            <a:r>
              <a:rPr lang="en-US" sz="2800" b="1" dirty="0">
                <a:cs typeface="Times New Roman" pitchFamily="18" charset="0"/>
              </a:rPr>
              <a:t>Solution</a:t>
            </a:r>
          </a:p>
          <a:p>
            <a:pPr marL="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  <a:defRPr/>
            </a:pPr>
            <a:r>
              <a:rPr lang="en-US" sz="2400" dirty="0">
                <a:cs typeface="Times New Roman" pitchFamily="18" charset="0"/>
              </a:rPr>
              <a:t>The events are not mutually exclusive (a donor can have type B blood and be Rh-negative)</a:t>
            </a:r>
            <a:endParaRPr lang="en-IN" sz="2400" dirty="0"/>
          </a:p>
        </p:txBody>
      </p:sp>
      <p:pic>
        <p:nvPicPr>
          <p:cNvPr id="10" name="Picture 9" descr="A cartoon depicts a bag of blood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649470"/>
            <a:ext cx="1528898" cy="175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046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24425"/>
            <a:ext cx="7278624" cy="1097280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Example 5: Using the Addition Rule </a:t>
            </a:r>
            <a:r>
              <a:rPr lang="en-US" sz="2000" b="0" dirty="0">
                <a:latin typeface="+mj-lt"/>
              </a:rPr>
              <a:t>(2 of 2)</a:t>
            </a:r>
            <a:endParaRPr lang="en-IN" sz="2000" b="0" dirty="0">
              <a:latin typeface="+mj-lt"/>
            </a:endParaRPr>
          </a:p>
        </p:txBody>
      </p:sp>
      <p:pic>
        <p:nvPicPr>
          <p:cNvPr id="6" name="Picture 5" descr="The type of blood type and r h positive or negative has row r h negative and column type B circled, overlapping on value 8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45" y="2514600"/>
            <a:ext cx="6989710" cy="1539185"/>
          </a:xfrm>
          <a:prstGeom prst="rect">
            <a:avLst/>
          </a:prstGeom>
        </p:spPr>
      </p:pic>
      <p:pic>
        <p:nvPicPr>
          <p:cNvPr id="3" name="Picture 2" descr=" P of type B or R h negative = P of type B, + P of R h negative, minus P of type B and R h negative = fraction 45 over 409, + fraction 65 over 409, minus fraction 8 over 409 = 102 over 409 = approximately 0.249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91026"/>
            <a:ext cx="6111963" cy="1503091"/>
          </a:xfrm>
          <a:prstGeom prst="rect">
            <a:avLst/>
          </a:prstGeom>
        </p:spPr>
      </p:pic>
      <p:pic>
        <p:nvPicPr>
          <p:cNvPr id="7" name="Picture 6" descr="A cartoon depicts a bag of blood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649470"/>
            <a:ext cx="1528898" cy="175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04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4425"/>
            <a:ext cx="8229600" cy="1097280"/>
          </a:xfrm>
        </p:spPr>
        <p:txBody>
          <a:bodyPr/>
          <a:lstStyle/>
          <a:p>
            <a:r>
              <a:rPr lang="en-US" altLang="en-US" sz="3600" dirty="0">
                <a:latin typeface="+mj-lt"/>
              </a:rPr>
              <a:t>Section 3.3 Summary</a:t>
            </a:r>
            <a:endParaRPr lang="en-IN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 dirty="0"/>
              <a:t>Determined if two events are mutually exclusive</a:t>
            </a:r>
          </a:p>
          <a:p>
            <a:r>
              <a:rPr lang="en-US" altLang="en-US" sz="2600" dirty="0"/>
              <a:t>Used the Addition Rule to find the probability of two events</a:t>
            </a:r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val="2405046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4425"/>
            <a:ext cx="8229600" cy="1097280"/>
          </a:xfrm>
        </p:spPr>
        <p:txBody>
          <a:bodyPr/>
          <a:lstStyle/>
          <a:p>
            <a:r>
              <a:rPr lang="en-US" altLang="en-US" sz="3600" dirty="0">
                <a:latin typeface="+mj-lt"/>
              </a:rPr>
              <a:t>Chapter Outline</a:t>
            </a:r>
            <a:endParaRPr lang="en-IN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5600" indent="-255600">
              <a:buNone/>
            </a:pPr>
            <a:r>
              <a:rPr lang="en-US" altLang="en-US" sz="2600" dirty="0">
                <a:solidFill>
                  <a:srgbClr val="007FA3"/>
                </a:solidFill>
              </a:rPr>
              <a:t>3.1</a:t>
            </a:r>
            <a:r>
              <a:rPr lang="en-US" altLang="en-US" sz="2600" dirty="0"/>
              <a:t> Basic Concepts of Probability</a:t>
            </a:r>
          </a:p>
          <a:p>
            <a:pPr marL="255600" indent="-255600">
              <a:buNone/>
            </a:pPr>
            <a:r>
              <a:rPr lang="en-US" altLang="en-US" sz="2600" dirty="0">
                <a:solidFill>
                  <a:srgbClr val="007FA3"/>
                </a:solidFill>
              </a:rPr>
              <a:t>3.2</a:t>
            </a:r>
            <a:r>
              <a:rPr lang="en-US" altLang="en-US" sz="2600" dirty="0"/>
              <a:t> Conditional Probability and the Multiplication Rule</a:t>
            </a:r>
          </a:p>
          <a:p>
            <a:pPr marL="255600" indent="-255600">
              <a:buNone/>
            </a:pPr>
            <a:r>
              <a:rPr lang="en-US" altLang="en-US" sz="2600" dirty="0">
                <a:solidFill>
                  <a:srgbClr val="007FA3"/>
                </a:solidFill>
              </a:rPr>
              <a:t>3.3</a:t>
            </a:r>
            <a:r>
              <a:rPr lang="en-US" altLang="en-US" sz="2600" dirty="0"/>
              <a:t> The Addition Rule</a:t>
            </a:r>
          </a:p>
          <a:p>
            <a:pPr marL="255600" indent="-255600">
              <a:buNone/>
            </a:pPr>
            <a:r>
              <a:rPr lang="en-US" altLang="en-US" sz="2600" dirty="0">
                <a:solidFill>
                  <a:srgbClr val="007FA3"/>
                </a:solidFill>
              </a:rPr>
              <a:t>3.4</a:t>
            </a:r>
            <a:r>
              <a:rPr lang="en-US" altLang="en-US" sz="2600" dirty="0"/>
              <a:t> Additional Topics in Probability and Counting</a:t>
            </a:r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val="2643335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19149"/>
            <a:ext cx="7772400" cy="2838451"/>
          </a:xfrm>
        </p:spPr>
        <p:txBody>
          <a:bodyPr/>
          <a:lstStyle/>
          <a:p>
            <a:pPr algn="ctr"/>
            <a:r>
              <a:rPr lang="en-US" altLang="en-US" sz="4000" dirty="0">
                <a:latin typeface="+mj-lt"/>
              </a:rPr>
              <a:t>Section 3.3</a:t>
            </a:r>
            <a:endParaRPr lang="en-IN" sz="4000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3600" dirty="0"/>
              <a:t>The Addition Rule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2812086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4425"/>
            <a:ext cx="8229600" cy="1097280"/>
          </a:xfrm>
        </p:spPr>
        <p:txBody>
          <a:bodyPr/>
          <a:lstStyle/>
          <a:p>
            <a:r>
              <a:rPr lang="en-US" altLang="en-US" sz="3600" dirty="0">
                <a:latin typeface="+mj-lt"/>
              </a:rPr>
              <a:t>Section 3.3 Objectives</a:t>
            </a:r>
            <a:endParaRPr lang="en-IN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5600" indent="-255600">
              <a:buSzPct val="100000"/>
            </a:pPr>
            <a:r>
              <a:rPr lang="en-US" altLang="en-US" sz="2600" dirty="0"/>
              <a:t>How to determine whether two events are mutually exclusive</a:t>
            </a:r>
          </a:p>
          <a:p>
            <a:pPr marL="255600" indent="-255600">
              <a:buSzPct val="100000"/>
            </a:pPr>
            <a:r>
              <a:rPr lang="en-US" altLang="en-US" sz="2600" dirty="0"/>
              <a:t>How to use the Addition Rule to find the probability of two events</a:t>
            </a:r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val="3466541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4425"/>
            <a:ext cx="8229600" cy="1097280"/>
          </a:xfrm>
        </p:spPr>
        <p:txBody>
          <a:bodyPr/>
          <a:lstStyle/>
          <a:p>
            <a:r>
              <a:rPr lang="en-US" altLang="en-US" sz="3600" dirty="0">
                <a:latin typeface="+mj-lt"/>
              </a:rPr>
              <a:t>Mutually Exclusive Events</a:t>
            </a:r>
            <a:endParaRPr lang="en-IN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2984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sz="2800" b="1" dirty="0"/>
              <a:t>Mutually exclusive</a:t>
            </a:r>
          </a:p>
          <a:p>
            <a:r>
              <a:rPr lang="en-US" altLang="en-US" sz="2600" dirty="0"/>
              <a:t>Two events </a:t>
            </a:r>
            <a:r>
              <a:rPr lang="en-US" altLang="en-US" sz="2600" i="1" dirty="0"/>
              <a:t>A</a:t>
            </a:r>
            <a:r>
              <a:rPr lang="en-US" altLang="en-US" sz="2600" dirty="0"/>
              <a:t> and </a:t>
            </a:r>
            <a:r>
              <a:rPr lang="en-US" altLang="en-US" sz="2600" i="1" dirty="0"/>
              <a:t>B</a:t>
            </a:r>
            <a:r>
              <a:rPr lang="en-US" altLang="en-US" sz="2600" dirty="0"/>
              <a:t> cannot occur at the same time</a:t>
            </a:r>
            <a:endParaRPr lang="en-IN" sz="2600" dirty="0"/>
          </a:p>
        </p:txBody>
      </p:sp>
      <p:pic>
        <p:nvPicPr>
          <p:cNvPr id="26" name="Picture 3" descr="Separate circles A and B depict that A and B are mutually exclusive. Circles A and B with a section overlapping depict A and B are not mutually exclusive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47" y="2971800"/>
            <a:ext cx="7201505" cy="301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90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4425"/>
            <a:ext cx="7620000" cy="1097280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Example 1: Mutually Exclusive Events</a:t>
            </a:r>
            <a:endParaRPr lang="en-IN" sz="2000" b="0" dirty="0">
              <a:latin typeface="+mj-lt"/>
            </a:endParaRPr>
          </a:p>
        </p:txBody>
      </p:sp>
      <p:pic>
        <p:nvPicPr>
          <p:cNvPr id="4" name="Picture 3" descr="Decide if the events are mutually exclusive. Event A: roll a 3 on a die. Event B: roll a 4 on a die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09" y="1691984"/>
            <a:ext cx="6284753" cy="1413362"/>
          </a:xfrm>
          <a:prstGeom prst="rect">
            <a:avLst/>
          </a:prstGeom>
        </p:spPr>
      </p:pic>
      <p:pic>
        <p:nvPicPr>
          <p:cNvPr id="8" name="Picture 7" descr="A cartoon depicts a set of dic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058" y="3276600"/>
            <a:ext cx="2762142" cy="157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001000" cy="17065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b="1" dirty="0"/>
              <a:t>Solution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US" sz="2600" b="1" dirty="0"/>
              <a:t>Mutually exclusive </a:t>
            </a:r>
            <a:r>
              <a:rPr lang="en-US" sz="2600" dirty="0">
                <a:solidFill>
                  <a:prstClr val="black"/>
                </a:solidFill>
                <a:latin typeface="Times New Roman"/>
              </a:rPr>
              <a:t>(</a:t>
            </a:r>
            <a:r>
              <a:rPr lang="en-US" sz="2600" dirty="0"/>
              <a:t>The first event has one outcome, a 3. The second event also has one outcome, a 4. These outcomes cannot occur at the same time.)</a:t>
            </a:r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val="240504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4425"/>
            <a:ext cx="7620000" cy="1097280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Example 2: Mutually Exclusive Events</a:t>
            </a:r>
            <a:endParaRPr lang="en-IN" sz="2000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en-US" sz="2600" dirty="0"/>
              <a:t>Decide if the events are mutually exclusive.</a:t>
            </a:r>
          </a:p>
          <a:p>
            <a:pPr marL="0" indent="832104">
              <a:buFont typeface="Arial" charset="0"/>
              <a:buNone/>
            </a:pPr>
            <a:r>
              <a:rPr lang="en-US" altLang="en-US" sz="2600" dirty="0"/>
              <a:t>Event </a:t>
            </a:r>
            <a:r>
              <a:rPr lang="en-US" altLang="en-US" sz="2600" i="1" dirty="0"/>
              <a:t>A</a:t>
            </a:r>
            <a:r>
              <a:rPr lang="en-US" altLang="en-US" sz="2600" dirty="0"/>
              <a:t>: Randomly select a male student.</a:t>
            </a:r>
          </a:p>
          <a:p>
            <a:pPr marL="0" indent="832104">
              <a:buFont typeface="Arial" charset="0"/>
              <a:buNone/>
            </a:pPr>
            <a:r>
              <a:rPr lang="en-US" altLang="en-US" sz="2600" dirty="0"/>
              <a:t>Event </a:t>
            </a:r>
            <a:r>
              <a:rPr lang="en-US" altLang="en-US" sz="2600" i="1" dirty="0"/>
              <a:t>B</a:t>
            </a:r>
            <a:r>
              <a:rPr lang="en-US" altLang="en-US" sz="2600" dirty="0"/>
              <a:t>: Randomly select a nursing major.</a:t>
            </a:r>
          </a:p>
        </p:txBody>
      </p:sp>
      <p:pic>
        <p:nvPicPr>
          <p:cNvPr id="4" name="Picture 7" descr="A cartoon depicts a male nurs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089" y="3382374"/>
            <a:ext cx="1621164" cy="167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olution: Not mutually exclusive (the student can be a male and a nursing major.)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5" y="5055700"/>
            <a:ext cx="7644543" cy="11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4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4425"/>
            <a:ext cx="8229600" cy="1097280"/>
          </a:xfrm>
        </p:spPr>
        <p:txBody>
          <a:bodyPr/>
          <a:lstStyle/>
          <a:p>
            <a:r>
              <a:rPr lang="en-US" altLang="en-US" sz="3600" dirty="0">
                <a:latin typeface="+mj-lt"/>
              </a:rPr>
              <a:t>The Addition Rule</a:t>
            </a:r>
            <a:endParaRPr lang="en-IN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z="2800" b="1" dirty="0"/>
              <a:t>Addition rule for the probability of </a:t>
            </a:r>
            <a:r>
              <a:rPr lang="en-US" altLang="en-US" sz="2800" b="1" i="1" dirty="0"/>
              <a:t>A</a:t>
            </a:r>
            <a:r>
              <a:rPr lang="en-US" altLang="en-US" sz="2800" b="1" dirty="0"/>
              <a:t> or </a:t>
            </a:r>
            <a:r>
              <a:rPr lang="en-US" altLang="en-US" sz="2800" b="1" i="1" dirty="0"/>
              <a:t>B</a:t>
            </a:r>
          </a:p>
          <a:p>
            <a:r>
              <a:rPr lang="en-US" altLang="en-US" sz="2600" dirty="0"/>
              <a:t>The probability that events </a:t>
            </a:r>
            <a:r>
              <a:rPr lang="en-US" altLang="en-US" sz="2600" i="1" dirty="0"/>
              <a:t>A</a:t>
            </a:r>
            <a:r>
              <a:rPr lang="en-US" altLang="en-US" sz="2600" dirty="0"/>
              <a:t> or </a:t>
            </a:r>
            <a:r>
              <a:rPr lang="en-US" altLang="en-US" sz="2600" i="1" dirty="0"/>
              <a:t>B</a:t>
            </a:r>
            <a:r>
              <a:rPr lang="en-US" altLang="en-US" sz="2600" dirty="0"/>
              <a:t> will occur is</a:t>
            </a:r>
          </a:p>
          <a:p>
            <a:pPr lvl="1"/>
            <a:r>
              <a:rPr lang="en-US" altLang="en-US" sz="2400" b="1" dirty="0"/>
              <a:t>P(</a:t>
            </a:r>
            <a:r>
              <a:rPr lang="en-US" altLang="en-US" sz="2400" b="1" i="1" dirty="0"/>
              <a:t>A</a:t>
            </a:r>
            <a:r>
              <a:rPr lang="en-US" altLang="en-US" sz="2400" b="1" dirty="0"/>
              <a:t> or </a:t>
            </a:r>
            <a:r>
              <a:rPr lang="en-US" altLang="en-US" sz="2400" b="1" i="1" dirty="0"/>
              <a:t>B</a:t>
            </a:r>
            <a:r>
              <a:rPr lang="en-US" altLang="en-US" sz="2400" b="1" dirty="0"/>
              <a:t>) = P(</a:t>
            </a:r>
            <a:r>
              <a:rPr lang="en-US" altLang="en-US" sz="2400" b="1" i="1" dirty="0"/>
              <a:t>A</a:t>
            </a:r>
            <a:r>
              <a:rPr lang="en-US" altLang="en-US" sz="2400" b="1" dirty="0"/>
              <a:t>) + P(</a:t>
            </a:r>
            <a:r>
              <a:rPr lang="en-US" altLang="en-US" sz="2400" b="1" i="1" dirty="0"/>
              <a:t>B</a:t>
            </a:r>
            <a:r>
              <a:rPr lang="en-US" altLang="en-US" sz="2400" b="1" dirty="0"/>
              <a:t>) – P(</a:t>
            </a:r>
            <a:r>
              <a:rPr lang="en-US" altLang="en-US" sz="2400" b="1" i="1" dirty="0"/>
              <a:t>A</a:t>
            </a:r>
            <a:r>
              <a:rPr lang="en-US" altLang="en-US" sz="2400" b="1" dirty="0"/>
              <a:t> and </a:t>
            </a:r>
            <a:r>
              <a:rPr lang="en-US" altLang="en-US" sz="2400" b="1" i="1" dirty="0"/>
              <a:t>B</a:t>
            </a:r>
            <a:r>
              <a:rPr lang="en-US" altLang="en-US" sz="2400" b="1" dirty="0"/>
              <a:t>)</a:t>
            </a:r>
          </a:p>
          <a:p>
            <a:r>
              <a:rPr lang="en-US" altLang="en-US" sz="2600" dirty="0"/>
              <a:t>For mutually exclusive events </a:t>
            </a:r>
            <a:r>
              <a:rPr lang="en-US" altLang="en-US" sz="2600" i="1" dirty="0"/>
              <a:t>A</a:t>
            </a:r>
            <a:r>
              <a:rPr lang="en-US" altLang="en-US" sz="2600" dirty="0"/>
              <a:t> and </a:t>
            </a:r>
            <a:r>
              <a:rPr lang="en-US" altLang="en-US" sz="2600" i="1" dirty="0"/>
              <a:t>B</a:t>
            </a:r>
            <a:r>
              <a:rPr lang="en-US" altLang="en-US" sz="2600" dirty="0"/>
              <a:t>, the rule can be simplified to</a:t>
            </a:r>
          </a:p>
          <a:p>
            <a:pPr lvl="1"/>
            <a:r>
              <a:rPr lang="en-US" altLang="en-US" sz="2400" b="1" dirty="0"/>
              <a:t>P(</a:t>
            </a:r>
            <a:r>
              <a:rPr lang="en-US" altLang="en-US" sz="2400" b="1" i="1" dirty="0"/>
              <a:t>A</a:t>
            </a:r>
            <a:r>
              <a:rPr lang="en-US" altLang="en-US" sz="2400" b="1" dirty="0"/>
              <a:t> or </a:t>
            </a:r>
            <a:r>
              <a:rPr lang="en-US" altLang="en-US" sz="2400" b="1" i="1" dirty="0"/>
              <a:t>B</a:t>
            </a:r>
            <a:r>
              <a:rPr lang="en-US" altLang="en-US" sz="2400" b="1" dirty="0"/>
              <a:t>) = P(</a:t>
            </a:r>
            <a:r>
              <a:rPr lang="en-US" altLang="en-US" sz="2400" b="1" i="1" dirty="0"/>
              <a:t>A</a:t>
            </a:r>
            <a:r>
              <a:rPr lang="en-US" altLang="en-US" sz="2400" b="1" dirty="0"/>
              <a:t>) + P(</a:t>
            </a:r>
            <a:r>
              <a:rPr lang="en-US" altLang="en-US" sz="2400" b="1" i="1" dirty="0"/>
              <a:t>B</a:t>
            </a:r>
            <a:r>
              <a:rPr lang="en-US" altLang="en-US" sz="2400" b="1" dirty="0"/>
              <a:t>)</a:t>
            </a:r>
          </a:p>
          <a:p>
            <a:pPr lvl="1"/>
            <a:r>
              <a:rPr lang="en-US" altLang="en-US" sz="2400" dirty="0"/>
              <a:t>Can be extended to any number of mutually exclusive events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40504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4425"/>
            <a:ext cx="7314422" cy="1097280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Example 1: Using the Addition Rule </a:t>
            </a:r>
            <a:endParaRPr lang="en-IN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1126827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You select a card from a standard deck. Find the probability that the card is a 4 or an ace.</a:t>
            </a:r>
            <a:endParaRPr lang="en-IN" sz="2400" dirty="0"/>
          </a:p>
        </p:txBody>
      </p:sp>
      <p:pic>
        <p:nvPicPr>
          <p:cNvPr id="5" name="Picture 8" descr="A cartoon depicts a set of playing card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578" y="1447800"/>
            <a:ext cx="1669492" cy="141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Solution: The events are mutually exclusive (if the card is a 4, it cannot be an ace). P of 4 or ace = P of 4 + P of ace = fraction 4 over 52, + fraction 4 over 52 = 8 over 52 = approximately 0.154. A rectangle representing a desk of 52 cards has the four 4 cards in a circle and the four ace cards in a separate circle, with 44 other cards outside the circles within the rectangle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13" y="2981227"/>
            <a:ext cx="7720988" cy="340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4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08 Lecture">
  <a:themeElements>
    <a:clrScheme name="Custom 7">
      <a:dk1>
        <a:sysClr val="windowText" lastClr="000000"/>
      </a:dk1>
      <a:lt1>
        <a:sysClr val="window" lastClr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1092</TotalTime>
  <Words>622</Words>
  <Application>Microsoft Office PowerPoint</Application>
  <PresentationFormat>On-screen Show (4:3)</PresentationFormat>
  <Paragraphs>98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Verdana</vt:lpstr>
      <vt:lpstr>Wingdings</vt:lpstr>
      <vt:lpstr>508 Lecture</vt:lpstr>
      <vt:lpstr>Elementary Statistics: Picturing The World</vt:lpstr>
      <vt:lpstr>Chapter Outline</vt:lpstr>
      <vt:lpstr>Section 3.3</vt:lpstr>
      <vt:lpstr>Section 3.3 Objectives</vt:lpstr>
      <vt:lpstr>Mutually Exclusive Events</vt:lpstr>
      <vt:lpstr>Example 1: Mutually Exclusive Events</vt:lpstr>
      <vt:lpstr>Example 2: Mutually Exclusive Events</vt:lpstr>
      <vt:lpstr>The Addition Rule</vt:lpstr>
      <vt:lpstr>Example 1: Using the Addition Rule </vt:lpstr>
      <vt:lpstr>Example 2: Using the Addition Rule (1 of 2)</vt:lpstr>
      <vt:lpstr>Example 2: Using the Addition Rule (2 of 2)</vt:lpstr>
      <vt:lpstr>Example 3: Using the Addition Rule (1 of 2)</vt:lpstr>
      <vt:lpstr>Example 3: Using the Addition Rule (2 of 2)</vt:lpstr>
      <vt:lpstr>Example 4: Using the Addition Rule (1 of 2)</vt:lpstr>
      <vt:lpstr>Example 4: Using the Addition Rule (2 of 2)</vt:lpstr>
      <vt:lpstr>Example 5: Using the Addition Rule (1 of 2)</vt:lpstr>
      <vt:lpstr>Example 5: Using the Addition Rule (2 of 2)</vt:lpstr>
      <vt:lpstr>Section 3.3 Summary</vt:lpstr>
    </vt:vector>
  </TitlesOfParts>
  <Company>echosvoice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Statistics: Picturing The World, 6e</dc:title>
  <dc:subject>Statistics</dc:subject>
  <dc:creator>Larson/Farber</dc:creator>
  <cp:lastModifiedBy>Mandy</cp:lastModifiedBy>
  <cp:revision>447</cp:revision>
  <dcterms:created xsi:type="dcterms:W3CDTF">2014-07-14T20:04:21Z</dcterms:created>
  <dcterms:modified xsi:type="dcterms:W3CDTF">2018-05-15T19:35:51Z</dcterms:modified>
</cp:coreProperties>
</file>