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77" r:id="rId2"/>
    <p:sldId id="378" r:id="rId3"/>
    <p:sldId id="379" r:id="rId4"/>
    <p:sldId id="380" r:id="rId5"/>
    <p:sldId id="381" r:id="rId6"/>
    <p:sldId id="382" r:id="rId7"/>
    <p:sldId id="383" r:id="rId8"/>
    <p:sldId id="384" r:id="rId9"/>
    <p:sldId id="385" r:id="rId10"/>
    <p:sldId id="386" r:id="rId11"/>
    <p:sldId id="400" r:id="rId12"/>
    <p:sldId id="398" r:id="rId13"/>
    <p:sldId id="388" r:id="rId14"/>
    <p:sldId id="389" r:id="rId15"/>
    <p:sldId id="390" r:id="rId16"/>
    <p:sldId id="391" r:id="rId17"/>
    <p:sldId id="392" r:id="rId18"/>
    <p:sldId id="393" r:id="rId19"/>
    <p:sldId id="394" r:id="rId20"/>
    <p:sldId id="396" r:id="rId21"/>
    <p:sldId id="39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FDB940"/>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70" autoAdjust="0"/>
  </p:normalViewPr>
  <p:slideViewPr>
    <p:cSldViewPr>
      <p:cViewPr varScale="1">
        <p:scale>
          <a:sx n="102" d="100"/>
          <a:sy n="102" d="100"/>
        </p:scale>
        <p:origin x="150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5/14/2018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5/14/2018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t>1</a:t>
            </a:fld>
            <a:endParaRPr lang="en-US" dirty="0"/>
          </a:p>
        </p:txBody>
      </p:sp>
    </p:spTree>
    <p:extLst>
      <p:ext uri="{BB962C8B-B14F-4D97-AF65-F5344CB8AC3E}">
        <p14:creationId xmlns:p14="http://schemas.microsoft.com/office/powerpoint/2010/main" val="12795816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5/14/2018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9" name="TextBox 8"/>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887980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5/14/2018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3711136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5/14/2018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smtClean="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pic>
        <p:nvPicPr>
          <p:cNvPr id="14"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6621" y="1794433"/>
            <a:ext cx="3530579" cy="451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5/14/2018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5/14/2018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5/14/2018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75200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5/14/2018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5/14/2018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154799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5/14/2018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754704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Click to edit Master title style</a:t>
            </a:r>
            <a:endParaRPr lang="en-US" dirty="0"/>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t>5/14/2018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855126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5/14/2018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8" name="TextBox 7"/>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229600" cy="1111068"/>
          </a:xfrm>
        </p:spPr>
        <p:txBody>
          <a:bodyPr/>
          <a:lstStyle/>
          <a:p>
            <a:r>
              <a:rPr lang="en-US" sz="3600" dirty="0" smtClean="0">
                <a:latin typeface="+mj-lt"/>
              </a:rPr>
              <a:t>Elementary Statistics: Picturing The World</a:t>
            </a:r>
            <a:endParaRPr lang="en-IN" sz="3600" dirty="0">
              <a:latin typeface="+mj-lt"/>
            </a:endParaRPr>
          </a:p>
        </p:txBody>
      </p:sp>
      <p:sp>
        <p:nvSpPr>
          <p:cNvPr id="3" name="Text Placeholder 2"/>
          <p:cNvSpPr>
            <a:spLocks noGrp="1"/>
          </p:cNvSpPr>
          <p:nvPr>
            <p:ph type="body" sz="quarter" idx="13"/>
          </p:nvPr>
        </p:nvSpPr>
        <p:spPr>
          <a:xfrm>
            <a:off x="457200" y="1339670"/>
            <a:ext cx="8229600" cy="326570"/>
          </a:xfrm>
        </p:spPr>
        <p:txBody>
          <a:bodyPr/>
          <a:lstStyle/>
          <a:p>
            <a:r>
              <a:rPr lang="en-IN" sz="2400" dirty="0" smtClean="0">
                <a:latin typeface="+mj-lt"/>
              </a:rPr>
              <a:t>Sixth Edition</a:t>
            </a:r>
          </a:p>
        </p:txBody>
      </p:sp>
      <p:sp>
        <p:nvSpPr>
          <p:cNvPr id="4" name="Text Placeholder 3"/>
          <p:cNvSpPr>
            <a:spLocks noGrp="1"/>
          </p:cNvSpPr>
          <p:nvPr>
            <p:ph type="body" sz="quarter" idx="14"/>
          </p:nvPr>
        </p:nvSpPr>
        <p:spPr/>
        <p:txBody>
          <a:bodyPr/>
          <a:lstStyle/>
          <a:p>
            <a:pPr algn="ctr"/>
            <a:r>
              <a:rPr lang="en-IN" sz="4000" b="1" dirty="0"/>
              <a:t>Chapter 3</a:t>
            </a:r>
            <a:endParaRPr lang="en-IN" sz="4000" dirty="0"/>
          </a:p>
        </p:txBody>
      </p:sp>
      <p:sp>
        <p:nvSpPr>
          <p:cNvPr id="5" name="Text Placeholder 4"/>
          <p:cNvSpPr>
            <a:spLocks noGrp="1"/>
          </p:cNvSpPr>
          <p:nvPr>
            <p:ph type="body" sz="quarter" idx="15"/>
          </p:nvPr>
        </p:nvSpPr>
        <p:spPr>
          <a:xfrm>
            <a:off x="5029200" y="3322637"/>
            <a:ext cx="3657600" cy="2925763"/>
          </a:xfrm>
        </p:spPr>
        <p:txBody>
          <a:bodyPr/>
          <a:lstStyle/>
          <a:p>
            <a:pPr algn="ctr"/>
            <a:r>
              <a:rPr lang="en-US" altLang="en-US" sz="3600" dirty="0" smtClean="0">
                <a:cs typeface="Times New Roman" pitchFamily="18" charset="0"/>
              </a:rPr>
              <a:t>Probability</a:t>
            </a:r>
            <a:endParaRPr lang="en-US" altLang="en-US" sz="3600" dirty="0">
              <a:cs typeface="Times New Roman" pitchFamily="18" charset="0"/>
            </a:endParaRPr>
          </a:p>
        </p:txBody>
      </p:sp>
      <p:sp>
        <p:nvSpPr>
          <p:cNvPr id="6" name="Text Placeholder 5"/>
          <p:cNvSpPr>
            <a:spLocks noGrp="1"/>
          </p:cNvSpPr>
          <p:nvPr>
            <p:ph type="body" sz="quarter" idx="16"/>
          </p:nvPr>
        </p:nvSpPr>
        <p:spPr>
          <a:xfrm>
            <a:off x="1828800" y="6508934"/>
            <a:ext cx="5867400" cy="187537"/>
          </a:xfrm>
        </p:spPr>
        <p:txBody>
          <a:bodyPr/>
          <a:lstStyle/>
          <a:p>
            <a:pPr>
              <a:spcBef>
                <a:spcPts val="0"/>
              </a:spcBef>
              <a:buClrTx/>
              <a:defRPr/>
            </a:pPr>
            <a:r>
              <a:rPr lang="en-US" altLang="en-US" dirty="0">
                <a:latin typeface="Verdana" panose="020B0604030504040204" pitchFamily="34" charset="0"/>
                <a:ea typeface="Verdana" panose="020B0604030504040204" pitchFamily="34" charset="0"/>
                <a:cs typeface="Verdana" panose="020B0604030504040204" pitchFamily="34" charset="0"/>
              </a:rPr>
              <a:t>Copyright © </a:t>
            </a:r>
            <a:r>
              <a:rPr lang="en-US" altLang="en-US" dirty="0" smtClean="0">
                <a:latin typeface="Verdana" panose="020B0604030504040204" pitchFamily="34" charset="0"/>
                <a:ea typeface="Verdana" panose="020B0604030504040204" pitchFamily="34" charset="0"/>
                <a:cs typeface="Verdana" panose="020B0604030504040204" pitchFamily="34" charset="0"/>
              </a:rPr>
              <a:t>2015, 2012, 2009 </a:t>
            </a:r>
            <a:r>
              <a:rPr lang="en-US" altLang="en-US" dirty="0">
                <a:latin typeface="Verdana" panose="020B0604030504040204" pitchFamily="34" charset="0"/>
                <a:ea typeface="Verdana" panose="020B0604030504040204" pitchFamily="34" charset="0"/>
                <a:cs typeface="Verdana" panose="020B0604030504040204" pitchFamily="34" charset="0"/>
              </a:rPr>
              <a:t>Pearson Education, Inc. All Rights Reserved</a:t>
            </a:r>
          </a:p>
        </p:txBody>
      </p:sp>
    </p:spTree>
    <p:extLst>
      <p:ext uri="{BB962C8B-B14F-4D97-AF65-F5344CB8AC3E}">
        <p14:creationId xmlns:p14="http://schemas.microsoft.com/office/powerpoint/2010/main" val="2645556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660"/>
            <a:ext cx="8229600" cy="1097280"/>
          </a:xfrm>
        </p:spPr>
        <p:txBody>
          <a:bodyPr/>
          <a:lstStyle/>
          <a:p>
            <a:r>
              <a:rPr lang="en-US" sz="3600" dirty="0" smtClean="0">
                <a:latin typeface="+mj-lt"/>
              </a:rPr>
              <a:t>Example 1: </a:t>
            </a:r>
            <a:r>
              <a:rPr lang="en-US" sz="3600" dirty="0">
                <a:latin typeface="+mj-lt"/>
              </a:rPr>
              <a:t>Independent and Dependent </a:t>
            </a:r>
            <a:r>
              <a:rPr lang="en-US" sz="3600" dirty="0" smtClean="0">
                <a:latin typeface="+mj-lt"/>
              </a:rPr>
              <a:t>Events</a:t>
            </a:r>
            <a:endParaRPr lang="en-IN" sz="2000" b="0" dirty="0">
              <a:latin typeface="+mj-lt"/>
            </a:endParaRPr>
          </a:p>
        </p:txBody>
      </p:sp>
      <p:sp>
        <p:nvSpPr>
          <p:cNvPr id="3" name="Content Placeholder 2"/>
          <p:cNvSpPr>
            <a:spLocks noGrp="1"/>
          </p:cNvSpPr>
          <p:nvPr>
            <p:ph idx="1"/>
          </p:nvPr>
        </p:nvSpPr>
        <p:spPr>
          <a:xfrm>
            <a:off x="457200" y="1524000"/>
            <a:ext cx="6400800" cy="2133600"/>
          </a:xfrm>
        </p:spPr>
        <p:txBody>
          <a:bodyPr/>
          <a:lstStyle/>
          <a:p>
            <a:pPr marL="0" indent="0">
              <a:buNone/>
            </a:pPr>
            <a:r>
              <a:rPr lang="en-US" altLang="en-US" sz="2600" dirty="0" smtClean="0"/>
              <a:t>Decide whether the events are independent or dependent.</a:t>
            </a:r>
            <a:endParaRPr lang="en-US" altLang="en-US" sz="2600" dirty="0" smtClean="0">
              <a:cs typeface="Arial" charset="0"/>
            </a:endParaRPr>
          </a:p>
          <a:p>
            <a:pPr marL="514350" indent="-514350">
              <a:buFont typeface="+mj-lt"/>
              <a:buAutoNum type="arabicPeriod"/>
            </a:pPr>
            <a:r>
              <a:rPr lang="en-US" altLang="en-US" sz="2400" dirty="0" smtClean="0"/>
              <a:t>Selecting a king from a standard deck (</a:t>
            </a:r>
            <a:r>
              <a:rPr lang="en-US" altLang="en-US" sz="2400" i="1" dirty="0" smtClean="0"/>
              <a:t>A</a:t>
            </a:r>
            <a:r>
              <a:rPr lang="en-US" altLang="en-US" sz="2400" dirty="0" smtClean="0"/>
              <a:t>), not replacing it, and then selecting a queen from the deck (</a:t>
            </a:r>
            <a:r>
              <a:rPr lang="en-US" altLang="en-US" sz="2400" i="1" dirty="0" smtClean="0"/>
              <a:t>B</a:t>
            </a:r>
            <a:r>
              <a:rPr lang="en-US" altLang="en-US" sz="2400" dirty="0" smtClean="0"/>
              <a:t>).</a:t>
            </a:r>
            <a:endParaRPr lang="en-US" sz="2600" dirty="0" smtClean="0"/>
          </a:p>
        </p:txBody>
      </p:sp>
      <p:pic>
        <p:nvPicPr>
          <p:cNvPr id="8" name="Picture 8" descr="A carton depicts a set of playing car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1752600"/>
            <a:ext cx="1703049" cy="144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Solution: P of B and A = P of second card is a queen and first card is a king = 4 over 51; P of B = P of queen = 4 over 52. Dependent (the occurrence of A changes the probability of the occurrence of B)."/>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540" y="3860390"/>
            <a:ext cx="8195984" cy="2464210"/>
          </a:xfrm>
          <a:prstGeom prst="rect">
            <a:avLst/>
          </a:prstGeom>
        </p:spPr>
      </p:pic>
    </p:spTree>
    <p:extLst>
      <p:ext uri="{BB962C8B-B14F-4D97-AF65-F5344CB8AC3E}">
        <p14:creationId xmlns:p14="http://schemas.microsoft.com/office/powerpoint/2010/main" val="670799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33478"/>
            <a:ext cx="8229600" cy="1097280"/>
          </a:xfrm>
        </p:spPr>
        <p:txBody>
          <a:bodyPr/>
          <a:lstStyle/>
          <a:p>
            <a:r>
              <a:rPr lang="en-US" sz="3600" dirty="0" smtClean="0">
                <a:latin typeface="+mj-lt"/>
              </a:rPr>
              <a:t>Example 2: </a:t>
            </a:r>
            <a:r>
              <a:rPr lang="en-US" sz="3600" dirty="0">
                <a:latin typeface="+mj-lt"/>
              </a:rPr>
              <a:t>Independent and Dependent </a:t>
            </a:r>
            <a:r>
              <a:rPr lang="en-US" sz="3600" dirty="0" smtClean="0">
                <a:latin typeface="+mj-lt"/>
              </a:rPr>
              <a:t>Events</a:t>
            </a:r>
            <a:endParaRPr lang="en-IN" sz="2000" b="0" dirty="0">
              <a:latin typeface="+mj-lt"/>
            </a:endParaRPr>
          </a:p>
        </p:txBody>
      </p:sp>
      <p:sp>
        <p:nvSpPr>
          <p:cNvPr id="3" name="Content Placeholder 2"/>
          <p:cNvSpPr>
            <a:spLocks noGrp="1"/>
          </p:cNvSpPr>
          <p:nvPr>
            <p:ph idx="1"/>
          </p:nvPr>
        </p:nvSpPr>
        <p:spPr>
          <a:xfrm>
            <a:off x="457200" y="1600201"/>
            <a:ext cx="6781800" cy="2209800"/>
          </a:xfrm>
        </p:spPr>
        <p:txBody>
          <a:bodyPr/>
          <a:lstStyle/>
          <a:p>
            <a:pPr marL="0" indent="-457200">
              <a:buFont typeface="Arial" charset="0"/>
              <a:buNone/>
            </a:pPr>
            <a:r>
              <a:rPr lang="en-US" altLang="en-US" sz="2600" dirty="0"/>
              <a:t>Decide whether the events are independent or dependent.</a:t>
            </a:r>
          </a:p>
          <a:p>
            <a:pPr marL="457200" indent="-457200">
              <a:buFont typeface="Arial" charset="0"/>
              <a:buAutoNum type="arabicPeriod" startAt="2"/>
            </a:pPr>
            <a:r>
              <a:rPr lang="en-US" altLang="en-US" sz="2400" dirty="0"/>
              <a:t>Tossing a coin and getting a head (</a:t>
            </a:r>
            <a:r>
              <a:rPr lang="en-US" altLang="en-US" sz="2400" i="1" dirty="0"/>
              <a:t>A</a:t>
            </a:r>
            <a:r>
              <a:rPr lang="en-US" altLang="en-US" sz="2400" dirty="0"/>
              <a:t>)</a:t>
            </a:r>
            <a:r>
              <a:rPr lang="en-US" altLang="en-US" sz="2400" i="1" dirty="0"/>
              <a:t>,</a:t>
            </a:r>
            <a:r>
              <a:rPr lang="en-US" altLang="en-US" sz="2400" dirty="0"/>
              <a:t> and then rolling a six-sided die and obtaining a 6 (</a:t>
            </a:r>
            <a:r>
              <a:rPr lang="en-US" altLang="en-US" sz="2400" i="1" dirty="0"/>
              <a:t>B</a:t>
            </a:r>
            <a:r>
              <a:rPr lang="en-US" altLang="en-US" sz="2400" dirty="0" smtClean="0"/>
              <a:t>).</a:t>
            </a:r>
            <a:endParaRPr lang="en-US" sz="2400" dirty="0"/>
          </a:p>
        </p:txBody>
      </p:sp>
      <p:pic>
        <p:nvPicPr>
          <p:cNvPr id="5" name="Picture 4" descr="A cartoon depicts a coin and a di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400" y="2103815"/>
            <a:ext cx="2047826" cy="973968"/>
          </a:xfrm>
          <a:prstGeom prst="rect">
            <a:avLst/>
          </a:prstGeom>
        </p:spPr>
      </p:pic>
      <p:pic>
        <p:nvPicPr>
          <p:cNvPr id="6" name="Picture 5" descr="Solution: P of B and A = P of rolling a 6 and head on coin = one-sixth; P of B = P of rolling a 6 = one-sixth. Independent (the occurrence of A does not change the probability of the occurrence of B)"/>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128" y="3962400"/>
            <a:ext cx="7750942" cy="2369552"/>
          </a:xfrm>
          <a:prstGeom prst="rect">
            <a:avLst/>
          </a:prstGeom>
        </p:spPr>
      </p:pic>
    </p:spTree>
    <p:extLst>
      <p:ext uri="{BB962C8B-B14F-4D97-AF65-F5344CB8AC3E}">
        <p14:creationId xmlns:p14="http://schemas.microsoft.com/office/powerpoint/2010/main" val="3029978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478"/>
            <a:ext cx="8229600" cy="1097280"/>
          </a:xfrm>
        </p:spPr>
        <p:txBody>
          <a:bodyPr/>
          <a:lstStyle/>
          <a:p>
            <a:r>
              <a:rPr lang="en-US" altLang="en-US" sz="3600" dirty="0">
                <a:latin typeface="+mj-lt"/>
              </a:rPr>
              <a:t>The Multiplication Rule</a:t>
            </a:r>
            <a:endParaRPr lang="en-IN" sz="3600" dirty="0">
              <a:latin typeface="+mj-lt"/>
            </a:endParaRPr>
          </a:p>
        </p:txBody>
      </p:sp>
      <p:sp>
        <p:nvSpPr>
          <p:cNvPr id="3" name="Content Placeholder 2"/>
          <p:cNvSpPr>
            <a:spLocks noGrp="1"/>
          </p:cNvSpPr>
          <p:nvPr>
            <p:ph idx="1"/>
          </p:nvPr>
        </p:nvSpPr>
        <p:spPr>
          <a:xfrm>
            <a:off x="457200" y="1524000"/>
            <a:ext cx="8229600" cy="4525963"/>
          </a:xfrm>
        </p:spPr>
        <p:txBody>
          <a:bodyPr/>
          <a:lstStyle/>
          <a:p>
            <a:pPr>
              <a:buFont typeface="Arial" charset="0"/>
              <a:buNone/>
            </a:pPr>
            <a:r>
              <a:rPr lang="en-US" altLang="en-US" sz="2800" b="1" dirty="0" smtClean="0"/>
              <a:t>Multiplication rule for the probability of</a:t>
            </a:r>
            <a:r>
              <a:rPr lang="en-US" altLang="en-US" sz="2800" b="1" i="1" dirty="0" smtClean="0"/>
              <a:t> A </a:t>
            </a:r>
            <a:r>
              <a:rPr lang="en-US" altLang="en-US" sz="2800" b="1" dirty="0" smtClean="0"/>
              <a:t>and </a:t>
            </a:r>
            <a:r>
              <a:rPr lang="en-US" altLang="en-US" sz="2800" b="1" i="1" dirty="0" smtClean="0"/>
              <a:t>B</a:t>
            </a:r>
            <a:endParaRPr lang="en-US" altLang="en-US" sz="2800" b="1" i="1" dirty="0"/>
          </a:p>
          <a:p>
            <a:r>
              <a:rPr lang="en-US" altLang="en-US" sz="2600" dirty="0"/>
              <a:t>The probability that two events </a:t>
            </a:r>
            <a:r>
              <a:rPr lang="en-US" altLang="en-US" sz="2600" i="1" dirty="0"/>
              <a:t>A</a:t>
            </a:r>
            <a:r>
              <a:rPr lang="en-US" altLang="en-US" sz="2600" dirty="0"/>
              <a:t> and </a:t>
            </a:r>
            <a:r>
              <a:rPr lang="en-US" altLang="en-US" sz="2600" i="1" dirty="0"/>
              <a:t>B</a:t>
            </a:r>
            <a:r>
              <a:rPr lang="en-US" altLang="en-US" sz="2600" dirty="0"/>
              <a:t> will occur in sequence </a:t>
            </a:r>
            <a:r>
              <a:rPr lang="en-US" altLang="en-US" sz="2600" dirty="0" smtClean="0"/>
              <a:t>is</a:t>
            </a:r>
          </a:p>
          <a:p>
            <a:pPr lvl="1"/>
            <a:r>
              <a:rPr lang="en-US" altLang="en-US" sz="2400" b="1" i="1" dirty="0" smtClean="0"/>
              <a:t>P</a:t>
            </a:r>
            <a:r>
              <a:rPr lang="en-US" altLang="en-US" sz="2400" b="1" dirty="0" smtClean="0"/>
              <a:t>(</a:t>
            </a:r>
            <a:r>
              <a:rPr lang="en-US" altLang="en-US" sz="2400" b="1" i="1" dirty="0" smtClean="0"/>
              <a:t>A</a:t>
            </a:r>
            <a:r>
              <a:rPr lang="en-US" altLang="en-US" sz="2400" b="1" dirty="0" smtClean="0"/>
              <a:t> </a:t>
            </a:r>
            <a:r>
              <a:rPr lang="en-US" altLang="en-US" sz="2400" b="1" dirty="0"/>
              <a:t>and </a:t>
            </a:r>
            <a:r>
              <a:rPr lang="en-US" altLang="en-US" sz="2400" b="1" i="1" dirty="0"/>
              <a:t>B</a:t>
            </a:r>
            <a:r>
              <a:rPr lang="en-US" altLang="en-US" sz="2400" b="1" dirty="0"/>
              <a:t>) = </a:t>
            </a:r>
            <a:r>
              <a:rPr lang="en-US" altLang="en-US" sz="2400" b="1" i="1" dirty="0"/>
              <a:t>P</a:t>
            </a:r>
            <a:r>
              <a:rPr lang="en-US" altLang="en-US" sz="2400" b="1" dirty="0"/>
              <a:t>(</a:t>
            </a:r>
            <a:r>
              <a:rPr lang="en-US" altLang="en-US" sz="2400" b="1" i="1" dirty="0"/>
              <a:t>A</a:t>
            </a:r>
            <a:r>
              <a:rPr lang="en-US" altLang="en-US" sz="2400" b="1" dirty="0"/>
              <a:t>) ∙ </a:t>
            </a:r>
            <a:r>
              <a:rPr lang="en-US" altLang="en-US" sz="2400" b="1" i="1" dirty="0" smtClean="0"/>
              <a:t>P</a:t>
            </a:r>
            <a:r>
              <a:rPr lang="en-US" altLang="en-US" sz="2400" b="1" dirty="0" smtClean="0"/>
              <a:t>(</a:t>
            </a:r>
            <a:r>
              <a:rPr lang="en-US" altLang="en-US" sz="2400" b="1" i="1" dirty="0" smtClean="0"/>
              <a:t>B </a:t>
            </a:r>
            <a:r>
              <a:rPr lang="en-US" altLang="en-US" sz="2400" b="1" dirty="0" smtClean="0"/>
              <a:t>| </a:t>
            </a:r>
            <a:r>
              <a:rPr lang="en-US" altLang="en-US" sz="2400" b="1" i="1" dirty="0" smtClean="0"/>
              <a:t>A</a:t>
            </a:r>
            <a:r>
              <a:rPr lang="en-US" altLang="en-US" sz="2400" b="1" dirty="0"/>
              <a:t>)</a:t>
            </a:r>
          </a:p>
          <a:p>
            <a:r>
              <a:rPr lang="en-US" altLang="en-US" sz="2600" dirty="0"/>
              <a:t>For independent events the rule can be simplified </a:t>
            </a:r>
            <a:r>
              <a:rPr lang="en-US" altLang="en-US" sz="2600" dirty="0" smtClean="0"/>
              <a:t>to</a:t>
            </a:r>
          </a:p>
          <a:p>
            <a:pPr lvl="1"/>
            <a:r>
              <a:rPr lang="en-US" altLang="en-US" sz="2400" b="1" i="1" dirty="0" smtClean="0"/>
              <a:t>P</a:t>
            </a:r>
            <a:r>
              <a:rPr lang="en-US" altLang="en-US" sz="2400" b="1" dirty="0" smtClean="0"/>
              <a:t>(</a:t>
            </a:r>
            <a:r>
              <a:rPr lang="en-US" altLang="en-US" sz="2400" b="1" i="1" dirty="0" smtClean="0"/>
              <a:t>A</a:t>
            </a:r>
            <a:r>
              <a:rPr lang="en-US" altLang="en-US" sz="2400" b="1" dirty="0" smtClean="0"/>
              <a:t> </a:t>
            </a:r>
            <a:r>
              <a:rPr lang="en-US" altLang="en-US" sz="2400" b="1" dirty="0"/>
              <a:t>and </a:t>
            </a:r>
            <a:r>
              <a:rPr lang="en-US" altLang="en-US" sz="2400" b="1" i="1" dirty="0"/>
              <a:t>B</a:t>
            </a:r>
            <a:r>
              <a:rPr lang="en-US" altLang="en-US" sz="2400" b="1" dirty="0"/>
              <a:t>) = </a:t>
            </a:r>
            <a:r>
              <a:rPr lang="en-US" altLang="en-US" sz="2400" b="1" i="1" dirty="0"/>
              <a:t>P</a:t>
            </a:r>
            <a:r>
              <a:rPr lang="en-US" altLang="en-US" sz="2400" b="1" dirty="0"/>
              <a:t>(</a:t>
            </a:r>
            <a:r>
              <a:rPr lang="en-US" altLang="en-US" sz="2400" b="1" i="1" dirty="0"/>
              <a:t>A</a:t>
            </a:r>
            <a:r>
              <a:rPr lang="en-US" altLang="en-US" sz="2400" b="1" dirty="0"/>
              <a:t>) ∙ </a:t>
            </a:r>
            <a:r>
              <a:rPr lang="en-US" altLang="en-US" sz="2400" b="1" i="1" dirty="0" smtClean="0"/>
              <a:t>P</a:t>
            </a:r>
            <a:r>
              <a:rPr lang="en-US" altLang="en-US" sz="2400" b="1" dirty="0" smtClean="0"/>
              <a:t>(</a:t>
            </a:r>
            <a:r>
              <a:rPr lang="en-US" altLang="en-US" sz="2400" b="1" i="1" dirty="0" smtClean="0"/>
              <a:t>B</a:t>
            </a:r>
            <a:r>
              <a:rPr lang="en-US" altLang="en-US" sz="2400" b="1" dirty="0" smtClean="0"/>
              <a:t>)</a:t>
            </a:r>
          </a:p>
          <a:p>
            <a:pPr lvl="1"/>
            <a:r>
              <a:rPr lang="en-US" altLang="en-US" sz="2400" dirty="0" smtClean="0"/>
              <a:t>Can </a:t>
            </a:r>
            <a:r>
              <a:rPr lang="en-US" altLang="en-US" sz="2400" dirty="0"/>
              <a:t>be extended for any number of independent </a:t>
            </a:r>
            <a:r>
              <a:rPr lang="en-US" altLang="en-US" sz="2400" dirty="0" smtClean="0"/>
              <a:t>events</a:t>
            </a:r>
            <a:endParaRPr lang="en-IN" sz="2400" dirty="0"/>
          </a:p>
        </p:txBody>
      </p:sp>
    </p:spTree>
    <p:extLst>
      <p:ext uri="{BB962C8B-B14F-4D97-AF65-F5344CB8AC3E}">
        <p14:creationId xmlns:p14="http://schemas.microsoft.com/office/powerpoint/2010/main" val="80145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478"/>
            <a:ext cx="8229600" cy="1097280"/>
          </a:xfrm>
        </p:spPr>
        <p:txBody>
          <a:bodyPr/>
          <a:lstStyle/>
          <a:p>
            <a:r>
              <a:rPr lang="en-US" sz="3600" dirty="0" smtClean="0">
                <a:latin typeface="+mj-lt"/>
              </a:rPr>
              <a:t>Example 1: </a:t>
            </a:r>
            <a:r>
              <a:rPr lang="en-US" sz="3600" dirty="0">
                <a:latin typeface="+mj-lt"/>
              </a:rPr>
              <a:t>Using the Multiplication </a:t>
            </a:r>
            <a:r>
              <a:rPr lang="en-US" sz="3600" dirty="0" smtClean="0">
                <a:latin typeface="+mj-lt"/>
              </a:rPr>
              <a:t>Rule</a:t>
            </a:r>
            <a:endParaRPr lang="en-IN" sz="2000" b="0" dirty="0">
              <a:latin typeface="+mj-lt"/>
            </a:endParaRPr>
          </a:p>
        </p:txBody>
      </p:sp>
      <p:sp>
        <p:nvSpPr>
          <p:cNvPr id="3" name="Content Placeholder 2"/>
          <p:cNvSpPr>
            <a:spLocks noGrp="1"/>
          </p:cNvSpPr>
          <p:nvPr>
            <p:ph idx="1"/>
          </p:nvPr>
        </p:nvSpPr>
        <p:spPr>
          <a:xfrm>
            <a:off x="457200" y="1600200"/>
            <a:ext cx="6019800" cy="1524000"/>
          </a:xfrm>
        </p:spPr>
        <p:txBody>
          <a:bodyPr/>
          <a:lstStyle/>
          <a:p>
            <a:pPr marL="0" indent="0">
              <a:buNone/>
            </a:pPr>
            <a:r>
              <a:rPr lang="en-US" altLang="en-US" sz="2400" dirty="0"/>
              <a:t>Two cards are selected, without replacing the first card, from a standard deck. Find the probability of selecting a king and then selecting a queen</a:t>
            </a:r>
            <a:r>
              <a:rPr lang="en-US" altLang="en-US" sz="2400" dirty="0" smtClean="0"/>
              <a:t>.</a:t>
            </a:r>
            <a:endParaRPr lang="en-IN" sz="2400" dirty="0"/>
          </a:p>
        </p:txBody>
      </p:sp>
      <p:pic>
        <p:nvPicPr>
          <p:cNvPr id="4" name="Picture 8" descr="A cartoon depicts a set of playing car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3751" y="1578196"/>
            <a:ext cx="1703049" cy="1447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Solution: Because the first card is not replaced, the events are dependent. P of K and Q = P of K times P of Q and K = fraction 4 over 52, times fraction 4 over 51 = 16 over 2652 = approximately 0.00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354" y="3273013"/>
            <a:ext cx="7212776" cy="3105628"/>
          </a:xfrm>
          <a:prstGeom prst="rect">
            <a:avLst/>
          </a:prstGeom>
        </p:spPr>
      </p:pic>
    </p:spTree>
    <p:extLst>
      <p:ext uri="{BB962C8B-B14F-4D97-AF65-F5344CB8AC3E}">
        <p14:creationId xmlns:p14="http://schemas.microsoft.com/office/powerpoint/2010/main" val="670799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478"/>
            <a:ext cx="8229600" cy="1097280"/>
          </a:xfrm>
        </p:spPr>
        <p:txBody>
          <a:bodyPr/>
          <a:lstStyle/>
          <a:p>
            <a:r>
              <a:rPr lang="en-US" sz="3600" dirty="0" smtClean="0">
                <a:latin typeface="+mj-lt"/>
              </a:rPr>
              <a:t>Example 2: </a:t>
            </a:r>
            <a:r>
              <a:rPr lang="en-US" sz="3600" dirty="0">
                <a:latin typeface="+mj-lt"/>
              </a:rPr>
              <a:t>Using the Multiplication </a:t>
            </a:r>
            <a:r>
              <a:rPr lang="en-US" sz="3600" dirty="0" smtClean="0">
                <a:latin typeface="+mj-lt"/>
              </a:rPr>
              <a:t>Rule</a:t>
            </a:r>
            <a:endParaRPr lang="en-IN" sz="2000" b="0" dirty="0">
              <a:latin typeface="+mj-lt"/>
            </a:endParaRPr>
          </a:p>
        </p:txBody>
      </p:sp>
      <p:sp>
        <p:nvSpPr>
          <p:cNvPr id="3" name="Content Placeholder 2"/>
          <p:cNvSpPr>
            <a:spLocks noGrp="1"/>
          </p:cNvSpPr>
          <p:nvPr>
            <p:ph idx="1"/>
          </p:nvPr>
        </p:nvSpPr>
        <p:spPr>
          <a:xfrm>
            <a:off x="477984" y="1600200"/>
            <a:ext cx="6037561" cy="1066800"/>
          </a:xfrm>
        </p:spPr>
        <p:txBody>
          <a:bodyPr/>
          <a:lstStyle/>
          <a:p>
            <a:pPr marL="0" indent="0">
              <a:buNone/>
            </a:pPr>
            <a:r>
              <a:rPr lang="en-US" altLang="en-US" sz="2400" dirty="0"/>
              <a:t>A coin is tossed and a die is rolled. Find the probability of getting a head and then rolling a 6</a:t>
            </a:r>
            <a:r>
              <a:rPr lang="en-US" altLang="en-US" sz="2400" dirty="0" smtClean="0"/>
              <a:t>.</a:t>
            </a:r>
            <a:endParaRPr lang="en-IN" sz="2400" dirty="0"/>
          </a:p>
        </p:txBody>
      </p:sp>
      <p:pic>
        <p:nvPicPr>
          <p:cNvPr id="4" name="Picture 3" descr="A cartoon depicts a coin and a di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1905000"/>
            <a:ext cx="2272308" cy="1080734"/>
          </a:xfrm>
          <a:prstGeom prst="rect">
            <a:avLst/>
          </a:prstGeom>
        </p:spPr>
      </p:pic>
      <p:pic>
        <p:nvPicPr>
          <p:cNvPr id="9" name="Picture 8" descr="Solution: The outcome of the coin does not affect the probability of rolling a 6 on the die. These two events are independent. P of H and 6 = P of H times P of 6 = one-half times one-sixth = 1 over 12 = approximately 0.08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570" y="3131678"/>
            <a:ext cx="7668491" cy="3306177"/>
          </a:xfrm>
          <a:prstGeom prst="rect">
            <a:avLst/>
          </a:prstGeom>
        </p:spPr>
      </p:pic>
    </p:spTree>
    <p:extLst>
      <p:ext uri="{BB962C8B-B14F-4D97-AF65-F5344CB8AC3E}">
        <p14:creationId xmlns:p14="http://schemas.microsoft.com/office/powerpoint/2010/main" val="670799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478"/>
            <a:ext cx="8229600" cy="1097280"/>
          </a:xfrm>
        </p:spPr>
        <p:txBody>
          <a:bodyPr/>
          <a:lstStyle/>
          <a:p>
            <a:r>
              <a:rPr lang="en-US" sz="3600" dirty="0" smtClean="0">
                <a:latin typeface="+mj-lt"/>
              </a:rPr>
              <a:t>Example 3: </a:t>
            </a:r>
            <a:r>
              <a:rPr lang="en-US" sz="3600" dirty="0">
                <a:latin typeface="+mj-lt"/>
              </a:rPr>
              <a:t>Using the Multiplication </a:t>
            </a:r>
            <a:r>
              <a:rPr lang="en-US" sz="3600" dirty="0" smtClean="0">
                <a:latin typeface="+mj-lt"/>
              </a:rPr>
              <a:t>Rule</a:t>
            </a:r>
            <a:endParaRPr lang="en-IN" sz="2000" b="0" dirty="0">
              <a:latin typeface="+mj-lt"/>
            </a:endParaRPr>
          </a:p>
        </p:txBody>
      </p:sp>
      <p:pic>
        <p:nvPicPr>
          <p:cNvPr id="7" name="Picture 6" descr="The probability that a particular knee surgery is successful is 0.85. Find the probability that three knee surgeries are successfu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895" y="1691990"/>
            <a:ext cx="5253105" cy="1422783"/>
          </a:xfrm>
          <a:prstGeom prst="rect">
            <a:avLst/>
          </a:prstGeom>
        </p:spPr>
      </p:pic>
      <p:pic>
        <p:nvPicPr>
          <p:cNvPr id="8" name="Picture 9" descr="A cartoon depicts a surger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42" y="1522504"/>
            <a:ext cx="3322580" cy="201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3733800"/>
            <a:ext cx="8229600" cy="2590800"/>
          </a:xfrm>
        </p:spPr>
        <p:txBody>
          <a:bodyPr/>
          <a:lstStyle/>
          <a:p>
            <a:pPr marL="0" indent="0">
              <a:buNone/>
              <a:defRPr/>
            </a:pPr>
            <a:r>
              <a:rPr lang="en-US" sz="2800" b="1" dirty="0" smtClean="0"/>
              <a:t>Solution</a:t>
            </a:r>
            <a:endParaRPr lang="en-US" sz="2800" b="1" dirty="0"/>
          </a:p>
          <a:p>
            <a:pPr marL="0" indent="0">
              <a:spcBef>
                <a:spcPts val="600"/>
              </a:spcBef>
              <a:buNone/>
              <a:defRPr/>
            </a:pPr>
            <a:r>
              <a:rPr lang="en-US" sz="2600" dirty="0"/>
              <a:t>The probability that each knee surgery is successful is 0.85. The chance for success for one surgery is independent of the chances for the other surgeries</a:t>
            </a:r>
            <a:r>
              <a:rPr lang="en-US" sz="2600" dirty="0" smtClean="0"/>
              <a:t>.</a:t>
            </a:r>
          </a:p>
          <a:p>
            <a:pPr marL="0" indent="0">
              <a:buNone/>
              <a:defRPr/>
            </a:pPr>
            <a:r>
              <a:rPr lang="en-US" sz="2400" i="1" dirty="0"/>
              <a:t>P</a:t>
            </a:r>
            <a:r>
              <a:rPr lang="en-US" sz="2400" dirty="0"/>
              <a:t>(3 surgeries are successful) </a:t>
            </a:r>
            <a:r>
              <a:rPr lang="en-US" sz="2400" dirty="0" smtClean="0"/>
              <a:t>= </a:t>
            </a:r>
            <a:r>
              <a:rPr lang="en-US" sz="2400" dirty="0"/>
              <a:t>(0.85)(0.85)(0.85</a:t>
            </a:r>
            <a:r>
              <a:rPr lang="en-US" sz="2400" dirty="0" smtClean="0"/>
              <a:t>)</a:t>
            </a:r>
          </a:p>
          <a:p>
            <a:pPr marL="4344988" indent="-292100">
              <a:spcBef>
                <a:spcPts val="0"/>
              </a:spcBef>
              <a:buNone/>
              <a:defRPr/>
            </a:pPr>
            <a:r>
              <a:rPr lang="en-US" sz="2400" dirty="0" smtClean="0"/>
              <a:t>≈ 0.614</a:t>
            </a:r>
            <a:endParaRPr lang="en-IN" sz="2400" dirty="0"/>
          </a:p>
        </p:txBody>
      </p:sp>
    </p:spTree>
    <p:extLst>
      <p:ext uri="{BB962C8B-B14F-4D97-AF65-F5344CB8AC3E}">
        <p14:creationId xmlns:p14="http://schemas.microsoft.com/office/powerpoint/2010/main" val="670799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478"/>
            <a:ext cx="8229600" cy="1097280"/>
          </a:xfrm>
        </p:spPr>
        <p:txBody>
          <a:bodyPr/>
          <a:lstStyle/>
          <a:p>
            <a:r>
              <a:rPr lang="en-US" sz="3600" dirty="0" smtClean="0">
                <a:latin typeface="+mj-lt"/>
              </a:rPr>
              <a:t>Example 4: </a:t>
            </a:r>
            <a:r>
              <a:rPr lang="en-US" sz="3600" dirty="0">
                <a:latin typeface="+mj-lt"/>
              </a:rPr>
              <a:t>Using the Multiplication </a:t>
            </a:r>
            <a:r>
              <a:rPr lang="en-US" sz="3600" dirty="0" smtClean="0">
                <a:latin typeface="+mj-lt"/>
              </a:rPr>
              <a:t>Rule</a:t>
            </a:r>
            <a:endParaRPr lang="en-IN" sz="2000" b="0" dirty="0">
              <a:latin typeface="+mj-lt"/>
            </a:endParaRPr>
          </a:p>
        </p:txBody>
      </p:sp>
      <p:pic>
        <p:nvPicPr>
          <p:cNvPr id="7" name="Picture 6" descr="Find the probability that none of the three knee surgeries is successfu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881" y="1685827"/>
            <a:ext cx="5172909" cy="697257"/>
          </a:xfrm>
          <a:prstGeom prst="rect">
            <a:avLst/>
          </a:prstGeom>
        </p:spPr>
      </p:pic>
      <p:pic>
        <p:nvPicPr>
          <p:cNvPr id="9" name="Picture 9" descr="A cartoon depicts a surger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1600200"/>
            <a:ext cx="3296568" cy="2003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3505200"/>
            <a:ext cx="8458200" cy="2667000"/>
          </a:xfrm>
        </p:spPr>
        <p:txBody>
          <a:bodyPr/>
          <a:lstStyle/>
          <a:p>
            <a:pPr marL="0" indent="0">
              <a:buNone/>
              <a:defRPr/>
            </a:pPr>
            <a:r>
              <a:rPr lang="en-US" sz="2800" b="1" dirty="0" smtClean="0"/>
              <a:t>Solution</a:t>
            </a:r>
            <a:endParaRPr lang="en-US" sz="2800" b="1" dirty="0"/>
          </a:p>
          <a:p>
            <a:pPr marL="0" indent="0">
              <a:spcBef>
                <a:spcPts val="600"/>
              </a:spcBef>
              <a:buNone/>
              <a:defRPr/>
            </a:pPr>
            <a:r>
              <a:rPr lang="en-US" sz="2600" dirty="0"/>
              <a:t>Because the probability of success for one surgery is 0.85. The probability of failure for one surgery is </a:t>
            </a:r>
            <a:r>
              <a:rPr lang="en-US" sz="2600" dirty="0" smtClean="0"/>
              <a:t>1 – 0.85 = 0.15</a:t>
            </a:r>
          </a:p>
          <a:p>
            <a:pPr marL="0" indent="0">
              <a:buNone/>
              <a:defRPr/>
            </a:pPr>
            <a:r>
              <a:rPr lang="en-US" sz="2400" i="1" dirty="0"/>
              <a:t>P</a:t>
            </a:r>
            <a:r>
              <a:rPr lang="en-US" sz="2400" dirty="0"/>
              <a:t>(none of the 3 surgeries is successful) = (0.15)(0.15)(0.15)</a:t>
            </a:r>
          </a:p>
          <a:p>
            <a:pPr marL="5429250" indent="0">
              <a:spcBef>
                <a:spcPts val="600"/>
              </a:spcBef>
              <a:buNone/>
              <a:defRPr/>
            </a:pPr>
            <a:r>
              <a:rPr lang="en-US" sz="2400" dirty="0" smtClean="0"/>
              <a:t>≈ 0.003</a:t>
            </a:r>
            <a:endParaRPr lang="en-IN" sz="2600" dirty="0"/>
          </a:p>
        </p:txBody>
      </p:sp>
    </p:spTree>
    <p:extLst>
      <p:ext uri="{BB962C8B-B14F-4D97-AF65-F5344CB8AC3E}">
        <p14:creationId xmlns:p14="http://schemas.microsoft.com/office/powerpoint/2010/main" val="670799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478"/>
            <a:ext cx="8229600" cy="1097280"/>
          </a:xfrm>
        </p:spPr>
        <p:txBody>
          <a:bodyPr/>
          <a:lstStyle/>
          <a:p>
            <a:r>
              <a:rPr lang="en-US" sz="3600" dirty="0" smtClean="0">
                <a:latin typeface="+mj-lt"/>
              </a:rPr>
              <a:t>Example 5: </a:t>
            </a:r>
            <a:r>
              <a:rPr lang="en-US" sz="3600" dirty="0">
                <a:latin typeface="+mj-lt"/>
              </a:rPr>
              <a:t>Using the Multiplication </a:t>
            </a:r>
            <a:r>
              <a:rPr lang="en-US" sz="3600" dirty="0" smtClean="0">
                <a:latin typeface="+mj-lt"/>
              </a:rPr>
              <a:t>Rule</a:t>
            </a:r>
            <a:endParaRPr lang="en-IN" sz="2000" b="0" dirty="0">
              <a:latin typeface="+mj-lt"/>
            </a:endParaRPr>
          </a:p>
        </p:txBody>
      </p:sp>
      <p:pic>
        <p:nvPicPr>
          <p:cNvPr id="7" name="Picture 6" descr="Find the probability that at least one of the three knee surgeries is successfu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138" y="1687091"/>
            <a:ext cx="4588718" cy="1027044"/>
          </a:xfrm>
          <a:prstGeom prst="rect">
            <a:avLst/>
          </a:prstGeom>
        </p:spPr>
      </p:pic>
      <p:pic>
        <p:nvPicPr>
          <p:cNvPr id="8" name="Picture 9" descr="A cartoon depicts a surger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1650123"/>
            <a:ext cx="3384852"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3429000"/>
            <a:ext cx="8229600" cy="2971800"/>
          </a:xfrm>
        </p:spPr>
        <p:txBody>
          <a:bodyPr/>
          <a:lstStyle/>
          <a:p>
            <a:pPr marL="0" indent="0">
              <a:buNone/>
              <a:defRPr/>
            </a:pPr>
            <a:r>
              <a:rPr lang="en-US" sz="2800" b="1" dirty="0" smtClean="0"/>
              <a:t>Solution</a:t>
            </a:r>
          </a:p>
          <a:p>
            <a:pPr marL="0" indent="0">
              <a:spcBef>
                <a:spcPts val="600"/>
              </a:spcBef>
              <a:buNone/>
              <a:defRPr/>
            </a:pPr>
            <a:r>
              <a:rPr lang="en-US" sz="2600" dirty="0" smtClean="0"/>
              <a:t>“</a:t>
            </a:r>
            <a:r>
              <a:rPr lang="en-US" sz="2600" dirty="0"/>
              <a:t>At least one” means one or more. The complement to the event “at least one successful” is the event “none are successful.” Using the complement </a:t>
            </a:r>
            <a:r>
              <a:rPr lang="en-US" sz="2600" dirty="0" smtClean="0"/>
              <a:t>rule</a:t>
            </a:r>
          </a:p>
          <a:p>
            <a:pPr marL="0" indent="0">
              <a:buNone/>
              <a:defRPr/>
            </a:pPr>
            <a:r>
              <a:rPr lang="en-US" sz="2400" i="1" dirty="0"/>
              <a:t>P</a:t>
            </a:r>
            <a:r>
              <a:rPr lang="en-US" sz="2400" dirty="0"/>
              <a:t>(at least 1 is successful) </a:t>
            </a:r>
            <a:r>
              <a:rPr lang="en-US" sz="2400" dirty="0" smtClean="0"/>
              <a:t>= </a:t>
            </a:r>
            <a:r>
              <a:rPr lang="en-US" sz="2400" dirty="0"/>
              <a:t>1 – </a:t>
            </a:r>
            <a:r>
              <a:rPr lang="en-US" sz="2400" i="1" dirty="0"/>
              <a:t>P(</a:t>
            </a:r>
            <a:r>
              <a:rPr lang="en-US" sz="2400" dirty="0"/>
              <a:t>none are successful)</a:t>
            </a:r>
          </a:p>
          <a:p>
            <a:pPr marL="3544888" indent="0">
              <a:spcBef>
                <a:spcPts val="0"/>
              </a:spcBef>
              <a:buNone/>
              <a:defRPr/>
            </a:pPr>
            <a:r>
              <a:rPr lang="en-US" sz="2400" dirty="0" smtClean="0"/>
              <a:t>≈ </a:t>
            </a:r>
            <a:r>
              <a:rPr lang="en-US" sz="2400" dirty="0"/>
              <a:t>1 – </a:t>
            </a:r>
            <a:r>
              <a:rPr lang="en-US" sz="2400" dirty="0" smtClean="0"/>
              <a:t>0.003</a:t>
            </a:r>
          </a:p>
          <a:p>
            <a:pPr marL="3544888" indent="0">
              <a:spcBef>
                <a:spcPts val="0"/>
              </a:spcBef>
              <a:buNone/>
              <a:defRPr/>
            </a:pPr>
            <a:r>
              <a:rPr lang="en-US" sz="2400" dirty="0" smtClean="0"/>
              <a:t>= 0.997</a:t>
            </a:r>
            <a:endParaRPr lang="en-IN" sz="2600" dirty="0"/>
          </a:p>
        </p:txBody>
      </p:sp>
    </p:spTree>
    <p:extLst>
      <p:ext uri="{BB962C8B-B14F-4D97-AF65-F5344CB8AC3E}">
        <p14:creationId xmlns:p14="http://schemas.microsoft.com/office/powerpoint/2010/main" val="670799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478"/>
            <a:ext cx="8229600" cy="1097280"/>
          </a:xfrm>
        </p:spPr>
        <p:txBody>
          <a:bodyPr/>
          <a:lstStyle/>
          <a:p>
            <a:r>
              <a:rPr lang="en-US" sz="3600" dirty="0">
                <a:latin typeface="+mj-lt"/>
              </a:rPr>
              <a:t>Example: Using the Multiplication Rule to Find </a:t>
            </a:r>
            <a:r>
              <a:rPr lang="en-US" sz="3600" dirty="0" smtClean="0">
                <a:latin typeface="+mj-lt"/>
              </a:rPr>
              <a:t>Probabilities</a:t>
            </a:r>
            <a:endParaRPr lang="en-IN" sz="2000" b="0" dirty="0">
              <a:latin typeface="+mj-lt"/>
            </a:endParaRPr>
          </a:p>
        </p:txBody>
      </p:sp>
      <p:sp>
        <p:nvSpPr>
          <p:cNvPr id="3" name="Content Placeholder 2"/>
          <p:cNvSpPr>
            <a:spLocks noGrp="1"/>
          </p:cNvSpPr>
          <p:nvPr>
            <p:ph idx="1"/>
          </p:nvPr>
        </p:nvSpPr>
        <p:spPr>
          <a:xfrm>
            <a:off x="457200" y="1524000"/>
            <a:ext cx="8305800" cy="4648200"/>
          </a:xfrm>
        </p:spPr>
        <p:txBody>
          <a:bodyPr/>
          <a:lstStyle/>
          <a:p>
            <a:pPr marL="0" indent="0">
              <a:buNone/>
            </a:pPr>
            <a:r>
              <a:rPr lang="en-US" altLang="en-US" sz="2400" dirty="0"/>
              <a:t>More than 15,000 U.S. medical school seniors applied to residency programs in 2009. Of those, 93% were matched to a residency position. Eighty-two percent of the seniors matched to a residency position were matched to one of their top two choices. Medical students electronically rank the residency programs in their order of preference and program directors across the United States do the same. The term “match” refers to the process where a student’s preference list and a program director’s preference list overlap, resulting </a:t>
            </a:r>
            <a:r>
              <a:rPr lang="en-US" altLang="en-US" sz="2400" dirty="0" smtClean="0"/>
              <a:t>in the </a:t>
            </a:r>
            <a:r>
              <a:rPr lang="en-US" altLang="en-US" sz="2400" dirty="0"/>
              <a:t>placement of the student for a residency position. </a:t>
            </a:r>
            <a:r>
              <a:rPr lang="en-US" altLang="en-US" sz="2000" b="1" dirty="0">
                <a:solidFill>
                  <a:schemeClr val="tx2"/>
                </a:solidFill>
              </a:rPr>
              <a:t>(</a:t>
            </a:r>
            <a:r>
              <a:rPr lang="en-US" altLang="en-US" sz="2000" b="1" dirty="0" smtClean="0">
                <a:solidFill>
                  <a:schemeClr val="tx2"/>
                </a:solidFill>
              </a:rPr>
              <a:t>Source</a:t>
            </a:r>
            <a:r>
              <a:rPr lang="en-US" altLang="en-US" sz="2000" b="1" dirty="0">
                <a:solidFill>
                  <a:schemeClr val="tx2"/>
                </a:solidFill>
              </a:rPr>
              <a:t>: National Resident Matching </a:t>
            </a:r>
            <a:r>
              <a:rPr lang="en-US" altLang="en-US" sz="2000" b="1" dirty="0" smtClean="0">
                <a:solidFill>
                  <a:schemeClr val="tx2"/>
                </a:solidFill>
              </a:rPr>
              <a:t>Program)</a:t>
            </a:r>
            <a:endParaRPr lang="en-IN" sz="2400" dirty="0"/>
          </a:p>
        </p:txBody>
      </p:sp>
    </p:spTree>
    <p:extLst>
      <p:ext uri="{BB962C8B-B14F-4D97-AF65-F5344CB8AC3E}">
        <p14:creationId xmlns:p14="http://schemas.microsoft.com/office/powerpoint/2010/main" val="670799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478"/>
            <a:ext cx="8229600" cy="1097280"/>
          </a:xfrm>
        </p:spPr>
        <p:txBody>
          <a:bodyPr/>
          <a:lstStyle/>
          <a:p>
            <a:r>
              <a:rPr lang="en-US" sz="3600" dirty="0" smtClean="0">
                <a:latin typeface="+mj-lt"/>
              </a:rPr>
              <a:t>Example 1: Using the Multiplication Rule to Find Probabilities</a:t>
            </a:r>
            <a:endParaRPr lang="en-IN" sz="2000" b="0" dirty="0">
              <a:latin typeface="+mj-lt"/>
            </a:endParaRPr>
          </a:p>
        </p:txBody>
      </p:sp>
      <p:sp>
        <p:nvSpPr>
          <p:cNvPr id="3" name="Content Placeholder 2"/>
          <p:cNvSpPr>
            <a:spLocks noGrp="1"/>
          </p:cNvSpPr>
          <p:nvPr>
            <p:ph idx="1"/>
          </p:nvPr>
        </p:nvSpPr>
        <p:spPr>
          <a:xfrm>
            <a:off x="457200" y="1600200"/>
            <a:ext cx="8229600" cy="4724400"/>
          </a:xfrm>
        </p:spPr>
        <p:txBody>
          <a:bodyPr/>
          <a:lstStyle/>
          <a:p>
            <a:pPr marL="514350" indent="-514350">
              <a:buFont typeface="+mj-lt"/>
              <a:buAutoNum type="arabicPeriod"/>
            </a:pPr>
            <a:r>
              <a:rPr lang="en-US" altLang="en-US" sz="2600" dirty="0"/>
              <a:t>Find the probability that a randomly selected senior was matched a residency position </a:t>
            </a:r>
            <a:r>
              <a:rPr lang="en-US" altLang="en-US" sz="2600" b="1" dirty="0"/>
              <a:t>and</a:t>
            </a:r>
            <a:r>
              <a:rPr lang="en-US" altLang="en-US" sz="2600" dirty="0"/>
              <a:t> it was one of the senior’s top two choices.</a:t>
            </a:r>
            <a:endParaRPr lang="en-US" altLang="en-US" sz="2600" i="1" dirty="0">
              <a:solidFill>
                <a:schemeClr val="tx2"/>
              </a:solidFill>
            </a:endParaRPr>
          </a:p>
          <a:p>
            <a:pPr marL="0" indent="0">
              <a:buNone/>
              <a:defRPr/>
            </a:pPr>
            <a:r>
              <a:rPr lang="en-US" sz="2800" b="1" dirty="0" smtClean="0"/>
              <a:t>Solution</a:t>
            </a:r>
            <a:endParaRPr lang="en-US" sz="2800" b="1" dirty="0"/>
          </a:p>
          <a:p>
            <a:pPr marL="0" indent="0">
              <a:spcBef>
                <a:spcPts val="600"/>
              </a:spcBef>
              <a:buNone/>
              <a:defRPr/>
            </a:pPr>
            <a:r>
              <a:rPr lang="en-US" sz="2600" i="1" dirty="0"/>
              <a:t>A</a:t>
            </a:r>
            <a:r>
              <a:rPr lang="en-US" sz="2600" dirty="0"/>
              <a:t> = {matched to residency position}</a:t>
            </a:r>
          </a:p>
          <a:p>
            <a:pPr marL="0" indent="0">
              <a:buNone/>
              <a:defRPr/>
            </a:pPr>
            <a:r>
              <a:rPr lang="en-US" sz="2600" i="1" dirty="0"/>
              <a:t>B</a:t>
            </a:r>
            <a:r>
              <a:rPr lang="en-US" sz="2600" dirty="0"/>
              <a:t> = {matched to one of two top choices</a:t>
            </a:r>
            <a:r>
              <a:rPr lang="en-US" sz="2600" dirty="0" smtClean="0"/>
              <a:t>}</a:t>
            </a:r>
          </a:p>
          <a:p>
            <a:pPr marL="0" indent="0">
              <a:buNone/>
              <a:defRPr/>
            </a:pPr>
            <a:r>
              <a:rPr lang="en-US" altLang="en-US" sz="2600" i="1" dirty="0">
                <a:cs typeface="Arial" charset="0"/>
              </a:rPr>
              <a:t>P</a:t>
            </a:r>
            <a:r>
              <a:rPr lang="en-US" altLang="en-US" sz="2600" dirty="0">
                <a:cs typeface="Arial" charset="0"/>
              </a:rPr>
              <a:t>(</a:t>
            </a:r>
            <a:r>
              <a:rPr lang="en-US" altLang="en-US" sz="2600" i="1" dirty="0">
                <a:cs typeface="Arial" charset="0"/>
              </a:rPr>
              <a:t>A</a:t>
            </a:r>
            <a:r>
              <a:rPr lang="en-US" altLang="en-US" sz="2600" dirty="0">
                <a:cs typeface="Arial" charset="0"/>
              </a:rPr>
              <a:t>) = 0.93  and </a:t>
            </a:r>
            <a:r>
              <a:rPr lang="en-US" altLang="en-US" sz="2600" i="1" dirty="0" smtClean="0">
                <a:cs typeface="Arial" charset="0"/>
              </a:rPr>
              <a:t>P</a:t>
            </a:r>
            <a:r>
              <a:rPr lang="en-US" altLang="en-US" sz="2600" dirty="0" smtClean="0">
                <a:cs typeface="Arial" charset="0"/>
              </a:rPr>
              <a:t>(</a:t>
            </a:r>
            <a:r>
              <a:rPr lang="en-US" altLang="en-US" sz="2600" i="1" dirty="0" smtClean="0">
                <a:cs typeface="Arial" charset="0"/>
              </a:rPr>
              <a:t>B </a:t>
            </a:r>
            <a:r>
              <a:rPr lang="en-US" altLang="en-US" sz="2600" dirty="0" smtClean="0">
                <a:cs typeface="Arial" charset="0"/>
              </a:rPr>
              <a:t>| </a:t>
            </a:r>
            <a:r>
              <a:rPr lang="en-US" altLang="en-US" sz="2600" i="1" dirty="0" smtClean="0">
                <a:cs typeface="Arial" charset="0"/>
              </a:rPr>
              <a:t>A</a:t>
            </a:r>
            <a:r>
              <a:rPr lang="en-US" altLang="en-US" sz="2600" dirty="0">
                <a:cs typeface="Arial" charset="0"/>
              </a:rPr>
              <a:t>) = </a:t>
            </a:r>
            <a:r>
              <a:rPr lang="en-US" altLang="en-US" sz="2600" dirty="0" smtClean="0">
                <a:cs typeface="Arial" charset="0"/>
              </a:rPr>
              <a:t>0.82</a:t>
            </a:r>
            <a:endParaRPr lang="en-US" sz="2600" dirty="0"/>
          </a:p>
          <a:p>
            <a:pPr marL="1998663" indent="-1998663">
              <a:buNone/>
              <a:defRPr/>
            </a:pPr>
            <a:r>
              <a:rPr lang="en-US" sz="2600" i="1" dirty="0" smtClean="0"/>
              <a:t>P</a:t>
            </a:r>
            <a:r>
              <a:rPr lang="en-US" sz="2600" dirty="0" smtClean="0"/>
              <a:t>(A and B) = </a:t>
            </a:r>
            <a:r>
              <a:rPr lang="en-US" altLang="en-US" sz="2600" i="1" dirty="0" smtClean="0">
                <a:solidFill>
                  <a:srgbClr val="000000"/>
                </a:solidFill>
              </a:rPr>
              <a:t>P</a:t>
            </a:r>
            <a:r>
              <a:rPr lang="en-US" altLang="en-US" sz="2600" dirty="0" smtClean="0">
                <a:solidFill>
                  <a:srgbClr val="000000"/>
                </a:solidFill>
              </a:rPr>
              <a:t>(</a:t>
            </a:r>
            <a:r>
              <a:rPr lang="en-US" altLang="en-US" sz="2600" i="1" dirty="0" smtClean="0">
                <a:solidFill>
                  <a:srgbClr val="000000"/>
                </a:solidFill>
              </a:rPr>
              <a:t>A</a:t>
            </a:r>
            <a:r>
              <a:rPr lang="en-US" altLang="en-US" sz="2600" dirty="0" smtClean="0">
                <a:solidFill>
                  <a:srgbClr val="000000"/>
                </a:solidFill>
              </a:rPr>
              <a:t>)∙</a:t>
            </a:r>
            <a:r>
              <a:rPr lang="en-US" altLang="en-US" sz="2600" i="1" dirty="0" smtClean="0">
                <a:solidFill>
                  <a:srgbClr val="000000"/>
                </a:solidFill>
              </a:rPr>
              <a:t>P</a:t>
            </a:r>
            <a:r>
              <a:rPr lang="en-US" altLang="en-US" sz="2600" dirty="0" smtClean="0">
                <a:solidFill>
                  <a:srgbClr val="000000"/>
                </a:solidFill>
              </a:rPr>
              <a:t>(</a:t>
            </a:r>
            <a:r>
              <a:rPr lang="en-US" altLang="en-US" sz="2600" i="1" dirty="0" smtClean="0">
                <a:solidFill>
                  <a:srgbClr val="000000"/>
                </a:solidFill>
              </a:rPr>
              <a:t>B </a:t>
            </a:r>
            <a:r>
              <a:rPr lang="en-US" altLang="en-US" sz="2600" dirty="0" smtClean="0">
                <a:solidFill>
                  <a:srgbClr val="000000"/>
                </a:solidFill>
              </a:rPr>
              <a:t>| </a:t>
            </a:r>
            <a:r>
              <a:rPr lang="en-US" altLang="en-US" sz="2600" i="1" dirty="0" smtClean="0">
                <a:solidFill>
                  <a:srgbClr val="000000"/>
                </a:solidFill>
              </a:rPr>
              <a:t>A</a:t>
            </a:r>
            <a:r>
              <a:rPr lang="en-US" altLang="en-US" sz="2600" dirty="0">
                <a:solidFill>
                  <a:srgbClr val="000000"/>
                </a:solidFill>
              </a:rPr>
              <a:t>) = </a:t>
            </a:r>
            <a:r>
              <a:rPr lang="en-US" altLang="en-US" sz="2600" b="1" dirty="0"/>
              <a:t>(0.93)(0.82) ≈ </a:t>
            </a:r>
            <a:r>
              <a:rPr lang="en-US" altLang="en-US" sz="2600" b="1" dirty="0" smtClean="0"/>
              <a:t>0.763</a:t>
            </a:r>
            <a:r>
              <a:rPr lang="en-US" altLang="en-US" sz="2600" dirty="0"/>
              <a:t/>
            </a:r>
            <a:br>
              <a:rPr lang="en-US" altLang="en-US" sz="2600" dirty="0"/>
            </a:br>
            <a:r>
              <a:rPr lang="en-IN" sz="2400" dirty="0" smtClean="0"/>
              <a:t>dependent events</a:t>
            </a:r>
            <a:endParaRPr lang="en-US" sz="2400" dirty="0"/>
          </a:p>
        </p:txBody>
      </p:sp>
    </p:spTree>
    <p:extLst>
      <p:ext uri="{BB962C8B-B14F-4D97-AF65-F5344CB8AC3E}">
        <p14:creationId xmlns:p14="http://schemas.microsoft.com/office/powerpoint/2010/main" val="670799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478"/>
            <a:ext cx="8229600" cy="1097280"/>
          </a:xfrm>
        </p:spPr>
        <p:txBody>
          <a:bodyPr/>
          <a:lstStyle/>
          <a:p>
            <a:r>
              <a:rPr lang="en-US" altLang="en-US" sz="3600" dirty="0" smtClean="0">
                <a:latin typeface="+mj-lt"/>
              </a:rPr>
              <a:t>Chapter Outline</a:t>
            </a:r>
            <a:endParaRPr lang="en-IN" sz="3600" dirty="0">
              <a:latin typeface="+mj-lt"/>
            </a:endParaRPr>
          </a:p>
        </p:txBody>
      </p:sp>
      <p:sp>
        <p:nvSpPr>
          <p:cNvPr id="3" name="Content Placeholder 2"/>
          <p:cNvSpPr>
            <a:spLocks noGrp="1"/>
          </p:cNvSpPr>
          <p:nvPr>
            <p:ph idx="1"/>
          </p:nvPr>
        </p:nvSpPr>
        <p:spPr/>
        <p:txBody>
          <a:bodyPr/>
          <a:lstStyle/>
          <a:p>
            <a:pPr marL="255600" indent="-255600">
              <a:buNone/>
            </a:pPr>
            <a:r>
              <a:rPr lang="en-US" altLang="en-US" sz="2600" dirty="0" smtClean="0">
                <a:solidFill>
                  <a:srgbClr val="007FA3"/>
                </a:solidFill>
              </a:rPr>
              <a:t>3.1</a:t>
            </a:r>
            <a:r>
              <a:rPr lang="en-US" altLang="en-US" sz="2600" dirty="0" smtClean="0"/>
              <a:t> Basic Concepts of Probability</a:t>
            </a:r>
          </a:p>
          <a:p>
            <a:pPr marL="255600" indent="-255600">
              <a:buNone/>
            </a:pPr>
            <a:r>
              <a:rPr lang="en-US" altLang="en-US" sz="2600" dirty="0" smtClean="0">
                <a:solidFill>
                  <a:srgbClr val="007FA3"/>
                </a:solidFill>
              </a:rPr>
              <a:t>3.2</a:t>
            </a:r>
            <a:r>
              <a:rPr lang="en-US" altLang="en-US" sz="2600" dirty="0" smtClean="0"/>
              <a:t> Conditional Probability and the Multiplication Rule</a:t>
            </a:r>
          </a:p>
          <a:p>
            <a:pPr marL="255600" indent="-255600">
              <a:buNone/>
            </a:pPr>
            <a:r>
              <a:rPr lang="en-US" altLang="en-US" sz="2600" dirty="0" smtClean="0">
                <a:solidFill>
                  <a:srgbClr val="007FA3"/>
                </a:solidFill>
              </a:rPr>
              <a:t>3.3</a:t>
            </a:r>
            <a:r>
              <a:rPr lang="en-US" altLang="en-US" sz="2600" dirty="0" smtClean="0"/>
              <a:t> The Addition Rule</a:t>
            </a:r>
          </a:p>
          <a:p>
            <a:pPr marL="255600" indent="-255600">
              <a:buNone/>
            </a:pPr>
            <a:r>
              <a:rPr lang="en-US" altLang="en-US" sz="2600" dirty="0" smtClean="0">
                <a:solidFill>
                  <a:srgbClr val="007FA3"/>
                </a:solidFill>
              </a:rPr>
              <a:t>3.4</a:t>
            </a:r>
            <a:r>
              <a:rPr lang="en-US" altLang="en-US" sz="2600" dirty="0" smtClean="0"/>
              <a:t> Additional Topics in Probability and Counting</a:t>
            </a:r>
            <a:endParaRPr lang="en-IN" sz="2600" dirty="0"/>
          </a:p>
        </p:txBody>
      </p:sp>
    </p:spTree>
    <p:extLst>
      <p:ext uri="{BB962C8B-B14F-4D97-AF65-F5344CB8AC3E}">
        <p14:creationId xmlns:p14="http://schemas.microsoft.com/office/powerpoint/2010/main" val="200677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478"/>
            <a:ext cx="8229600" cy="1097280"/>
          </a:xfrm>
        </p:spPr>
        <p:txBody>
          <a:bodyPr/>
          <a:lstStyle/>
          <a:p>
            <a:r>
              <a:rPr lang="en-US" sz="3600" dirty="0" smtClean="0">
                <a:latin typeface="+mj-lt"/>
              </a:rPr>
              <a:t>Example 2: </a:t>
            </a:r>
            <a:r>
              <a:rPr lang="en-US" sz="3600" dirty="0">
                <a:latin typeface="+mj-lt"/>
              </a:rPr>
              <a:t>Using the Multiplication Rule to Find </a:t>
            </a:r>
            <a:r>
              <a:rPr lang="en-US" sz="3600" dirty="0" smtClean="0">
                <a:latin typeface="+mj-lt"/>
              </a:rPr>
              <a:t>Probabilities</a:t>
            </a:r>
            <a:endParaRPr lang="en-IN" sz="2000" b="0" dirty="0">
              <a:latin typeface="+mj-lt"/>
            </a:endParaRPr>
          </a:p>
        </p:txBody>
      </p:sp>
      <p:sp>
        <p:nvSpPr>
          <p:cNvPr id="3" name="Content Placeholder 2"/>
          <p:cNvSpPr>
            <a:spLocks noGrp="1"/>
          </p:cNvSpPr>
          <p:nvPr>
            <p:ph idx="1"/>
          </p:nvPr>
        </p:nvSpPr>
        <p:spPr/>
        <p:txBody>
          <a:bodyPr/>
          <a:lstStyle/>
          <a:p>
            <a:pPr marL="514350" indent="-514350">
              <a:buFont typeface="+mj-lt"/>
              <a:buAutoNum type="arabicPeriod" startAt="2"/>
            </a:pPr>
            <a:r>
              <a:rPr lang="en-US" altLang="en-US" sz="2600" dirty="0" smtClean="0"/>
              <a:t>Find the probability that a randomly selected senior that was matched to a residency position did not get matched with one of the senior’s top two choices.</a:t>
            </a:r>
          </a:p>
          <a:p>
            <a:pPr marL="0" indent="0">
              <a:buNone/>
            </a:pPr>
            <a:r>
              <a:rPr lang="en-US" altLang="en-US" sz="2800" b="1" dirty="0" smtClean="0"/>
              <a:t>Solution</a:t>
            </a:r>
          </a:p>
          <a:p>
            <a:pPr marL="0" indent="0">
              <a:spcBef>
                <a:spcPts val="600"/>
              </a:spcBef>
              <a:buNone/>
            </a:pPr>
            <a:r>
              <a:rPr lang="en-US" altLang="en-US" sz="2600" dirty="0" smtClean="0"/>
              <a:t>Use the complement:</a:t>
            </a:r>
          </a:p>
          <a:p>
            <a:pPr marL="0" indent="0">
              <a:buNone/>
            </a:pPr>
            <a:r>
              <a:rPr lang="en-US" sz="2600" i="1" dirty="0" smtClean="0"/>
              <a:t>P</a:t>
            </a:r>
            <a:r>
              <a:rPr lang="en-US" sz="2600" dirty="0" smtClean="0"/>
              <a:t>(</a:t>
            </a:r>
            <a:r>
              <a:rPr lang="en-US" sz="2600" i="1" dirty="0" smtClean="0"/>
              <a:t>B</a:t>
            </a:r>
            <a:r>
              <a:rPr lang="en-US" sz="2600" dirty="0" smtClean="0"/>
              <a:t>′ | </a:t>
            </a:r>
            <a:r>
              <a:rPr lang="en-US" sz="2600" i="1" dirty="0" smtClean="0"/>
              <a:t>A</a:t>
            </a:r>
            <a:r>
              <a:rPr lang="en-US" sz="2600" dirty="0"/>
              <a:t>) = 1 – </a:t>
            </a:r>
            <a:r>
              <a:rPr lang="en-US" sz="2600" i="1" dirty="0" smtClean="0">
                <a:solidFill>
                  <a:prstClr val="black"/>
                </a:solidFill>
              </a:rPr>
              <a:t>P</a:t>
            </a:r>
            <a:r>
              <a:rPr lang="en-US" sz="2600" dirty="0" smtClean="0">
                <a:solidFill>
                  <a:prstClr val="black"/>
                </a:solidFill>
              </a:rPr>
              <a:t>(</a:t>
            </a:r>
            <a:r>
              <a:rPr lang="en-US" sz="2600" i="1" dirty="0" smtClean="0">
                <a:solidFill>
                  <a:prstClr val="black"/>
                </a:solidFill>
              </a:rPr>
              <a:t>B </a:t>
            </a:r>
            <a:r>
              <a:rPr lang="en-US" sz="2600" dirty="0" smtClean="0">
                <a:solidFill>
                  <a:prstClr val="black"/>
                </a:solidFill>
              </a:rPr>
              <a:t>| </a:t>
            </a:r>
            <a:r>
              <a:rPr lang="en-US" sz="2600" i="1" dirty="0" smtClean="0">
                <a:solidFill>
                  <a:prstClr val="black"/>
                </a:solidFill>
              </a:rPr>
              <a:t>A</a:t>
            </a:r>
            <a:r>
              <a:rPr lang="en-US" sz="2600" dirty="0">
                <a:solidFill>
                  <a:prstClr val="black"/>
                </a:solidFill>
              </a:rPr>
              <a:t>) </a:t>
            </a:r>
            <a:r>
              <a:rPr lang="en-US" sz="2600" dirty="0"/>
              <a:t> </a:t>
            </a:r>
            <a:endParaRPr lang="en-US" altLang="en-US" sz="2600" dirty="0"/>
          </a:p>
          <a:p>
            <a:pPr marL="1309688" indent="0">
              <a:buNone/>
            </a:pPr>
            <a:r>
              <a:rPr lang="en-US" altLang="en-US" sz="2600" b="1" dirty="0" smtClean="0"/>
              <a:t>= 1 – 0.82 = 0.18</a:t>
            </a:r>
            <a:endParaRPr lang="en-US" altLang="en-US" sz="2600" b="1" dirty="0"/>
          </a:p>
        </p:txBody>
      </p:sp>
    </p:spTree>
    <p:extLst>
      <p:ext uri="{BB962C8B-B14F-4D97-AF65-F5344CB8AC3E}">
        <p14:creationId xmlns:p14="http://schemas.microsoft.com/office/powerpoint/2010/main" val="670799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478"/>
            <a:ext cx="8229600" cy="1097280"/>
          </a:xfrm>
        </p:spPr>
        <p:txBody>
          <a:bodyPr/>
          <a:lstStyle/>
          <a:p>
            <a:r>
              <a:rPr lang="en-US" altLang="en-US" sz="3600" dirty="0">
                <a:latin typeface="+mj-lt"/>
              </a:rPr>
              <a:t>Section 3.2 Summary</a:t>
            </a:r>
            <a:endParaRPr lang="en-IN" sz="3600" dirty="0">
              <a:latin typeface="+mj-lt"/>
            </a:endParaRPr>
          </a:p>
        </p:txBody>
      </p:sp>
      <p:sp>
        <p:nvSpPr>
          <p:cNvPr id="3" name="Content Placeholder 2"/>
          <p:cNvSpPr>
            <a:spLocks noGrp="1"/>
          </p:cNvSpPr>
          <p:nvPr>
            <p:ph idx="1"/>
          </p:nvPr>
        </p:nvSpPr>
        <p:spPr/>
        <p:txBody>
          <a:bodyPr/>
          <a:lstStyle/>
          <a:p>
            <a:r>
              <a:rPr lang="en-US" altLang="en-US" sz="2600" dirty="0"/>
              <a:t>Found probability of an event given that another event has occurred</a:t>
            </a:r>
          </a:p>
          <a:p>
            <a:r>
              <a:rPr lang="en-US" altLang="en-US" sz="2600" dirty="0"/>
              <a:t>Distinguished between independent and dependent events</a:t>
            </a:r>
          </a:p>
          <a:p>
            <a:r>
              <a:rPr lang="en-US" altLang="en-US" sz="2600" dirty="0"/>
              <a:t>Used the Multiplication Rule to find the probability of two events occurring in sequence and to find conditional </a:t>
            </a:r>
            <a:r>
              <a:rPr lang="en-US" altLang="en-US" sz="2600" dirty="0" smtClean="0"/>
              <a:t>probabilities</a:t>
            </a:r>
            <a:endParaRPr lang="en-IN" sz="2600" dirty="0"/>
          </a:p>
        </p:txBody>
      </p:sp>
    </p:spTree>
    <p:extLst>
      <p:ext uri="{BB962C8B-B14F-4D97-AF65-F5344CB8AC3E}">
        <p14:creationId xmlns:p14="http://schemas.microsoft.com/office/powerpoint/2010/main" val="3828736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altLang="en-US" sz="4000" dirty="0" smtClean="0">
                <a:latin typeface="+mj-lt"/>
              </a:rPr>
              <a:t>Section 3.2</a:t>
            </a:r>
            <a:endParaRPr lang="en-IN" sz="4000" dirty="0">
              <a:latin typeface="+mj-lt"/>
            </a:endParaRPr>
          </a:p>
        </p:txBody>
      </p:sp>
      <p:sp>
        <p:nvSpPr>
          <p:cNvPr id="3" name="Subtitle 2"/>
          <p:cNvSpPr>
            <a:spLocks noGrp="1"/>
          </p:cNvSpPr>
          <p:nvPr>
            <p:ph type="subTitle" idx="1"/>
          </p:nvPr>
        </p:nvSpPr>
        <p:spPr/>
        <p:txBody>
          <a:bodyPr/>
          <a:lstStyle/>
          <a:p>
            <a:pPr algn="ctr"/>
            <a:r>
              <a:rPr lang="en-US" sz="3600" dirty="0" smtClean="0"/>
              <a:t> Conditional </a:t>
            </a:r>
            <a:r>
              <a:rPr lang="en-US" sz="3600" dirty="0"/>
              <a:t>Probability and </a:t>
            </a:r>
            <a:r>
              <a:rPr lang="en-US" sz="3600" dirty="0" smtClean="0"/>
              <a:t>the</a:t>
            </a:r>
            <a:r>
              <a:rPr lang="en-US" sz="3600" baseline="0" dirty="0" smtClean="0"/>
              <a:t> </a:t>
            </a:r>
            <a:r>
              <a:rPr lang="en-US" sz="3600" dirty="0" smtClean="0"/>
              <a:t>Multiplication Rule</a:t>
            </a:r>
            <a:endParaRPr lang="en-IN" sz="3600" dirty="0"/>
          </a:p>
        </p:txBody>
      </p:sp>
    </p:spTree>
    <p:extLst>
      <p:ext uri="{BB962C8B-B14F-4D97-AF65-F5344CB8AC3E}">
        <p14:creationId xmlns:p14="http://schemas.microsoft.com/office/powerpoint/2010/main" val="657391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478"/>
            <a:ext cx="8229600" cy="1097280"/>
          </a:xfrm>
        </p:spPr>
        <p:txBody>
          <a:bodyPr/>
          <a:lstStyle/>
          <a:p>
            <a:r>
              <a:rPr lang="en-US" altLang="en-US" sz="3600" dirty="0">
                <a:latin typeface="+mj-lt"/>
              </a:rPr>
              <a:t>Section 3.2 Objectives</a:t>
            </a:r>
            <a:endParaRPr lang="en-IN" sz="3600" dirty="0">
              <a:latin typeface="+mj-lt"/>
            </a:endParaRPr>
          </a:p>
        </p:txBody>
      </p:sp>
      <p:sp>
        <p:nvSpPr>
          <p:cNvPr id="3" name="Content Placeholder 2"/>
          <p:cNvSpPr>
            <a:spLocks noGrp="1"/>
          </p:cNvSpPr>
          <p:nvPr>
            <p:ph idx="1"/>
          </p:nvPr>
        </p:nvSpPr>
        <p:spPr/>
        <p:txBody>
          <a:bodyPr/>
          <a:lstStyle/>
          <a:p>
            <a:pPr marL="255600" indent="-255600">
              <a:buSzPct val="100000"/>
            </a:pPr>
            <a:r>
              <a:rPr lang="en-US" altLang="en-US" sz="2600" dirty="0"/>
              <a:t>How to find the probability of an event given that another event has occurred</a:t>
            </a:r>
          </a:p>
          <a:p>
            <a:pPr marL="255600" indent="-255600">
              <a:buSzPct val="100000"/>
            </a:pPr>
            <a:r>
              <a:rPr lang="en-US" altLang="en-US" sz="2600" dirty="0" smtClean="0"/>
              <a:t>How </a:t>
            </a:r>
            <a:r>
              <a:rPr lang="en-US" altLang="en-US" sz="2600" dirty="0"/>
              <a:t>to distinguish between independent </a:t>
            </a:r>
            <a:r>
              <a:rPr lang="en-US" altLang="en-US" sz="2600" dirty="0" smtClean="0"/>
              <a:t>and dependent </a:t>
            </a:r>
            <a:r>
              <a:rPr lang="en-US" altLang="en-US" sz="2600" dirty="0"/>
              <a:t>events</a:t>
            </a:r>
          </a:p>
          <a:p>
            <a:pPr marL="255600" indent="-255600">
              <a:buSzPct val="100000"/>
            </a:pPr>
            <a:r>
              <a:rPr lang="en-US" altLang="en-US" sz="2600" dirty="0"/>
              <a:t>How to use the Multiplication Rule to find the probability of two events occurring in sequence and to find conditional </a:t>
            </a:r>
            <a:r>
              <a:rPr lang="en-US" altLang="en-US" sz="2600" dirty="0" smtClean="0"/>
              <a:t>probabilities</a:t>
            </a:r>
            <a:endParaRPr lang="en-IN" sz="2600" dirty="0"/>
          </a:p>
        </p:txBody>
      </p:sp>
    </p:spTree>
    <p:extLst>
      <p:ext uri="{BB962C8B-B14F-4D97-AF65-F5344CB8AC3E}">
        <p14:creationId xmlns:p14="http://schemas.microsoft.com/office/powerpoint/2010/main" val="2585538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478"/>
            <a:ext cx="8229600" cy="1097280"/>
          </a:xfrm>
        </p:spPr>
        <p:txBody>
          <a:bodyPr/>
          <a:lstStyle/>
          <a:p>
            <a:r>
              <a:rPr lang="en-US" altLang="en-US" sz="3600" dirty="0">
                <a:latin typeface="+mj-lt"/>
              </a:rPr>
              <a:t>Conditional Probability</a:t>
            </a:r>
            <a:endParaRPr lang="en-IN" sz="3600" dirty="0">
              <a:latin typeface="+mj-lt"/>
            </a:endParaRPr>
          </a:p>
        </p:txBody>
      </p:sp>
      <p:sp>
        <p:nvSpPr>
          <p:cNvPr id="3" name="Content Placeholder 2"/>
          <p:cNvSpPr>
            <a:spLocks noGrp="1"/>
          </p:cNvSpPr>
          <p:nvPr>
            <p:ph idx="1"/>
          </p:nvPr>
        </p:nvSpPr>
        <p:spPr/>
        <p:txBody>
          <a:bodyPr/>
          <a:lstStyle/>
          <a:p>
            <a:pPr>
              <a:buFont typeface="Arial" charset="0"/>
              <a:buNone/>
            </a:pPr>
            <a:r>
              <a:rPr lang="en-US" altLang="en-US" sz="2800" b="1" dirty="0"/>
              <a:t>Conditional Probability</a:t>
            </a:r>
          </a:p>
          <a:p>
            <a:r>
              <a:rPr lang="en-US" altLang="en-US" sz="2600" dirty="0"/>
              <a:t>The probability of an event occurring, given that another event has already occurred</a:t>
            </a:r>
          </a:p>
          <a:p>
            <a:r>
              <a:rPr lang="en-US" altLang="en-US" sz="2600" dirty="0"/>
              <a:t>Denoted </a:t>
            </a:r>
            <a:r>
              <a:rPr lang="en-US" altLang="en-US" sz="2600" i="1" dirty="0" smtClean="0"/>
              <a:t>P</a:t>
            </a:r>
            <a:r>
              <a:rPr lang="en-US" altLang="en-US" sz="2600" dirty="0" smtClean="0"/>
              <a:t>(</a:t>
            </a:r>
            <a:r>
              <a:rPr lang="en-US" altLang="en-US" sz="2600" i="1" dirty="0" smtClean="0"/>
              <a:t>B </a:t>
            </a:r>
            <a:r>
              <a:rPr lang="en-US" altLang="en-US" sz="2600" dirty="0" smtClean="0"/>
              <a:t>| </a:t>
            </a:r>
            <a:r>
              <a:rPr lang="en-US" altLang="en-US" sz="2600" i="1" dirty="0" smtClean="0"/>
              <a:t>A</a:t>
            </a:r>
            <a:r>
              <a:rPr lang="en-US" altLang="en-US" sz="2600" dirty="0"/>
              <a:t>) (read “probability of </a:t>
            </a:r>
            <a:r>
              <a:rPr lang="en-US" altLang="en-US" sz="2600" i="1" dirty="0"/>
              <a:t>B</a:t>
            </a:r>
            <a:r>
              <a:rPr lang="en-US" altLang="en-US" sz="2600" dirty="0"/>
              <a:t>, given </a:t>
            </a:r>
            <a:r>
              <a:rPr lang="en-US" altLang="en-US" sz="2600" i="1" dirty="0"/>
              <a:t>A</a:t>
            </a:r>
            <a:r>
              <a:rPr lang="en-US" altLang="en-US" sz="2600" i="1" dirty="0" smtClean="0"/>
              <a:t>”</a:t>
            </a:r>
            <a:r>
              <a:rPr lang="en-US" altLang="en-US" sz="2600" dirty="0" smtClean="0"/>
              <a:t>)</a:t>
            </a:r>
            <a:endParaRPr lang="en-IN" sz="2600" dirty="0"/>
          </a:p>
        </p:txBody>
      </p:sp>
    </p:spTree>
    <p:extLst>
      <p:ext uri="{BB962C8B-B14F-4D97-AF65-F5344CB8AC3E}">
        <p14:creationId xmlns:p14="http://schemas.microsoft.com/office/powerpoint/2010/main" val="241327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478"/>
            <a:ext cx="8229600" cy="1097280"/>
          </a:xfrm>
        </p:spPr>
        <p:txBody>
          <a:bodyPr/>
          <a:lstStyle/>
          <a:p>
            <a:r>
              <a:rPr lang="en-US" sz="3600" dirty="0" smtClean="0">
                <a:latin typeface="+mj-lt"/>
              </a:rPr>
              <a:t>Example 1: </a:t>
            </a:r>
            <a:r>
              <a:rPr lang="en-US" sz="3600" dirty="0">
                <a:latin typeface="+mj-lt"/>
              </a:rPr>
              <a:t>Finding Conditional </a:t>
            </a:r>
            <a:r>
              <a:rPr lang="en-US" sz="3600" dirty="0" smtClean="0">
                <a:latin typeface="+mj-lt"/>
              </a:rPr>
              <a:t>Probabilities</a:t>
            </a:r>
            <a:endParaRPr lang="en-IN" sz="2000" b="0" dirty="0">
              <a:latin typeface="+mj-lt"/>
            </a:endParaRPr>
          </a:p>
        </p:txBody>
      </p:sp>
      <p:sp>
        <p:nvSpPr>
          <p:cNvPr id="3" name="Content Placeholder 2"/>
          <p:cNvSpPr>
            <a:spLocks noGrp="1"/>
          </p:cNvSpPr>
          <p:nvPr>
            <p:ph idx="1"/>
          </p:nvPr>
        </p:nvSpPr>
        <p:spPr>
          <a:xfrm>
            <a:off x="457200" y="1524000"/>
            <a:ext cx="8458200" cy="1142999"/>
          </a:xfrm>
        </p:spPr>
        <p:txBody>
          <a:bodyPr/>
          <a:lstStyle/>
          <a:p>
            <a:pPr marL="0" indent="0">
              <a:buNone/>
            </a:pPr>
            <a:r>
              <a:rPr lang="en-US" altLang="en-US" sz="2400" dirty="0"/>
              <a:t>Two cards are selected in sequence from a standard deck. Find the probability that the second card is a queen, given that </a:t>
            </a:r>
            <a:r>
              <a:rPr lang="en-US" altLang="en-US" sz="2400" dirty="0" smtClean="0"/>
              <a:t>the </a:t>
            </a:r>
            <a:r>
              <a:rPr lang="en-US" altLang="en-US" sz="2400" dirty="0"/>
              <a:t>first card is a king. (Assume that the king is not replaced</a:t>
            </a:r>
            <a:r>
              <a:rPr lang="en-US" altLang="en-US" sz="2400" dirty="0" smtClean="0"/>
              <a:t>.)</a:t>
            </a:r>
            <a:endParaRPr lang="en-IN" sz="2400" dirty="0"/>
          </a:p>
        </p:txBody>
      </p:sp>
      <p:pic>
        <p:nvPicPr>
          <p:cNvPr id="5" name="Picture 8" descr="A cartoon depicts a set of playing car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2703810"/>
            <a:ext cx="1961396" cy="1666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Solution: Because the first card is a king and is not replaced, the remaining deck has 51 cards, 4 of which are queens. P of B and A = P of second card is a queen and first card is a king = 4 over 51 = approximately 0.07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277" y="4377718"/>
            <a:ext cx="7954942" cy="1870682"/>
          </a:xfrm>
          <a:prstGeom prst="rect">
            <a:avLst/>
          </a:prstGeom>
        </p:spPr>
      </p:pic>
    </p:spTree>
    <p:extLst>
      <p:ext uri="{BB962C8B-B14F-4D97-AF65-F5344CB8AC3E}">
        <p14:creationId xmlns:p14="http://schemas.microsoft.com/office/powerpoint/2010/main" val="670799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478"/>
            <a:ext cx="8229600" cy="1097280"/>
          </a:xfrm>
        </p:spPr>
        <p:txBody>
          <a:bodyPr/>
          <a:lstStyle/>
          <a:p>
            <a:r>
              <a:rPr lang="en-US" sz="3600" dirty="0" smtClean="0">
                <a:latin typeface="+mj-lt"/>
              </a:rPr>
              <a:t>Example 2: Finding Conditional Probabilities </a:t>
            </a:r>
            <a:r>
              <a:rPr lang="en-US" sz="2000" b="0" dirty="0" smtClean="0">
                <a:latin typeface="+mj-lt"/>
              </a:rPr>
              <a:t>(1 of 2)</a:t>
            </a:r>
            <a:endParaRPr lang="en-IN" sz="2000" b="0" dirty="0">
              <a:latin typeface="+mj-lt"/>
            </a:endParaRPr>
          </a:p>
        </p:txBody>
      </p:sp>
      <p:sp>
        <p:nvSpPr>
          <p:cNvPr id="3" name="Content Placeholder 2"/>
          <p:cNvSpPr>
            <a:spLocks noGrp="1"/>
          </p:cNvSpPr>
          <p:nvPr>
            <p:ph idx="1"/>
          </p:nvPr>
        </p:nvSpPr>
        <p:spPr>
          <a:xfrm>
            <a:off x="457200" y="1600201"/>
            <a:ext cx="8229600" cy="1600200"/>
          </a:xfrm>
        </p:spPr>
        <p:txBody>
          <a:bodyPr/>
          <a:lstStyle/>
          <a:p>
            <a:pPr marL="0" indent="0">
              <a:buNone/>
            </a:pPr>
            <a:r>
              <a:rPr lang="en-US" altLang="en-US" sz="2600" dirty="0"/>
              <a:t>The table shows the results of a study in which researchers examined a child’s IQ and the presence of a specific gene in the child. Find the probability that a child has a high IQ, given that the child has the gene</a:t>
            </a:r>
            <a:r>
              <a:rPr lang="en-US" altLang="en-US" sz="2600" dirty="0" smtClean="0"/>
              <a:t>.</a:t>
            </a:r>
            <a:endParaRPr lang="en-IN" sz="2600" dirty="0"/>
          </a:p>
        </p:txBody>
      </p:sp>
      <p:graphicFrame>
        <p:nvGraphicFramePr>
          <p:cNvPr id="5" name="Table 4"/>
          <p:cNvGraphicFramePr>
            <a:graphicFrameLocks noGrp="1"/>
          </p:cNvGraphicFramePr>
          <p:nvPr>
            <p:extLst>
              <p:ext uri="{D42A27DB-BD31-4B8C-83A1-F6EECF244321}">
                <p14:modId xmlns:p14="http://schemas.microsoft.com/office/powerpoint/2010/main" val="1298371153"/>
              </p:ext>
            </p:extLst>
          </p:nvPr>
        </p:nvGraphicFramePr>
        <p:xfrm>
          <a:off x="1681677" y="3673475"/>
          <a:ext cx="5791200" cy="2041640"/>
        </p:xfrm>
        <a:graphic>
          <a:graphicData uri="http://schemas.openxmlformats.org/drawingml/2006/table">
            <a:tbl>
              <a:tblPr firstRow="1" bandRow="1">
                <a:tableStyleId>{2D5ABB26-0587-4C30-8999-92F81FD0307C}</a:tableStyleId>
              </a:tblPr>
              <a:tblGrid>
                <a:gridCol w="1613167"/>
                <a:gridCol w="1391354"/>
                <a:gridCol w="1662880"/>
                <a:gridCol w="1123799"/>
              </a:tblGrid>
              <a:tr h="669925">
                <a:tc>
                  <a:txBody>
                    <a:bodyPr/>
                    <a:lstStyle/>
                    <a:p>
                      <a:pPr algn="ctr"/>
                      <a:r>
                        <a:rPr lang="en-US" sz="2200" dirty="0" smtClean="0">
                          <a:solidFill>
                            <a:schemeClr val="bg1"/>
                          </a:solidFill>
                          <a:latin typeface="+mn-lt"/>
                        </a:rPr>
                        <a:t>blank</a:t>
                      </a:r>
                      <a:endParaRPr lang="en-US" sz="2200" dirty="0">
                        <a:solidFill>
                          <a:schemeClr val="bg1"/>
                        </a:solidFill>
                        <a:latin typeface="+mn-lt"/>
                      </a:endParaRPr>
                    </a:p>
                  </a:txBody>
                  <a:tcPr marT="45655" marB="4565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200" b="1" dirty="0" smtClean="0">
                          <a:solidFill>
                            <a:schemeClr val="tx1"/>
                          </a:solidFill>
                          <a:latin typeface="+mn-lt"/>
                        </a:rPr>
                        <a:t>Gene Present</a:t>
                      </a:r>
                      <a:endParaRPr lang="en-US" sz="2200" b="1" dirty="0">
                        <a:solidFill>
                          <a:schemeClr val="tx1"/>
                        </a:solidFill>
                        <a:latin typeface="+mn-lt"/>
                      </a:endParaRPr>
                    </a:p>
                  </a:txBody>
                  <a:tcPr marT="45655" marB="456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200" b="1" dirty="0" smtClean="0">
                          <a:solidFill>
                            <a:schemeClr val="tx1"/>
                          </a:solidFill>
                          <a:latin typeface="+mn-lt"/>
                        </a:rPr>
                        <a:t>Gene not present</a:t>
                      </a:r>
                      <a:endParaRPr lang="en-US" sz="2200" b="1" i="1" dirty="0">
                        <a:solidFill>
                          <a:schemeClr val="tx1"/>
                        </a:solidFill>
                        <a:latin typeface="+mn-lt"/>
                      </a:endParaRPr>
                    </a:p>
                  </a:txBody>
                  <a:tcPr marT="45655" marB="456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200" b="1" i="0" dirty="0" smtClean="0">
                        <a:solidFill>
                          <a:schemeClr val="tx1"/>
                        </a:solidFill>
                        <a:latin typeface="+mn-lt"/>
                      </a:endParaRPr>
                    </a:p>
                    <a:p>
                      <a:pPr algn="ctr"/>
                      <a:r>
                        <a:rPr lang="en-US" sz="2200" b="1" i="0" dirty="0" smtClean="0">
                          <a:solidFill>
                            <a:schemeClr val="tx1"/>
                          </a:solidFill>
                          <a:latin typeface="+mn-lt"/>
                        </a:rPr>
                        <a:t>Total</a:t>
                      </a:r>
                      <a:endParaRPr lang="en-US" sz="2200" b="1" i="0" dirty="0">
                        <a:solidFill>
                          <a:schemeClr val="tx1"/>
                        </a:solidFill>
                        <a:latin typeface="+mn-lt"/>
                      </a:endParaRPr>
                    </a:p>
                  </a:txBody>
                  <a:tcPr marT="45655" marB="456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6958">
                <a:tc>
                  <a:txBody>
                    <a:bodyPr/>
                    <a:lstStyle/>
                    <a:p>
                      <a:pPr algn="l"/>
                      <a:r>
                        <a:rPr lang="en-US" sz="2200" b="1" dirty="0" smtClean="0">
                          <a:solidFill>
                            <a:schemeClr val="tx1"/>
                          </a:solidFill>
                          <a:latin typeface="+mn-lt"/>
                        </a:rPr>
                        <a:t>High IQ</a:t>
                      </a:r>
                      <a:endParaRPr lang="en-US" sz="2200" b="1" dirty="0">
                        <a:solidFill>
                          <a:schemeClr val="tx1"/>
                        </a:solidFill>
                        <a:latin typeface="+mn-lt"/>
                      </a:endParaRPr>
                    </a:p>
                  </a:txBody>
                  <a:tcPr marT="45655" marB="456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sz="2200" dirty="0" smtClean="0">
                          <a:solidFill>
                            <a:schemeClr val="tx1"/>
                          </a:solidFill>
                          <a:latin typeface="+mn-lt"/>
                        </a:rPr>
                        <a:t>33</a:t>
                      </a:r>
                      <a:endParaRPr lang="en-US" sz="2200" dirty="0">
                        <a:solidFill>
                          <a:schemeClr val="tx1"/>
                        </a:solidFill>
                        <a:latin typeface="+mn-lt"/>
                      </a:endParaRPr>
                    </a:p>
                  </a:txBody>
                  <a:tcPr marT="45655" marB="456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sz="2200" dirty="0" smtClean="0">
                          <a:solidFill>
                            <a:schemeClr val="tx1"/>
                          </a:solidFill>
                          <a:latin typeface="+mn-lt"/>
                        </a:rPr>
                        <a:t>19</a:t>
                      </a:r>
                      <a:endParaRPr lang="en-US" sz="2200" dirty="0">
                        <a:solidFill>
                          <a:schemeClr val="tx1"/>
                        </a:solidFill>
                        <a:latin typeface="+mn-lt"/>
                      </a:endParaRPr>
                    </a:p>
                  </a:txBody>
                  <a:tcPr marT="45655" marB="456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sz="2200" dirty="0" smtClean="0">
                          <a:solidFill>
                            <a:schemeClr val="tx1"/>
                          </a:solidFill>
                          <a:latin typeface="+mn-lt"/>
                        </a:rPr>
                        <a:t>52</a:t>
                      </a:r>
                      <a:endParaRPr lang="en-US" sz="2200" dirty="0">
                        <a:solidFill>
                          <a:schemeClr val="tx1"/>
                        </a:solidFill>
                        <a:latin typeface="+mn-lt"/>
                      </a:endParaRPr>
                    </a:p>
                  </a:txBody>
                  <a:tcPr marT="45655" marB="456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346958">
                <a:tc>
                  <a:txBody>
                    <a:bodyPr/>
                    <a:lstStyle/>
                    <a:p>
                      <a:pPr algn="l"/>
                      <a:r>
                        <a:rPr lang="en-US" sz="2200" b="1" dirty="0" smtClean="0">
                          <a:solidFill>
                            <a:schemeClr val="tx1"/>
                          </a:solidFill>
                          <a:latin typeface="+mn-lt"/>
                        </a:rPr>
                        <a:t>Normal IQ</a:t>
                      </a:r>
                      <a:endParaRPr lang="en-US" sz="2200" b="1" dirty="0">
                        <a:solidFill>
                          <a:schemeClr val="tx1"/>
                        </a:solidFill>
                        <a:latin typeface="+mn-lt"/>
                      </a:endParaRPr>
                    </a:p>
                  </a:txBody>
                  <a:tcPr marT="45655" marB="456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200" dirty="0" smtClean="0">
                          <a:solidFill>
                            <a:schemeClr val="tx1"/>
                          </a:solidFill>
                          <a:latin typeface="+mn-lt"/>
                        </a:rPr>
                        <a:t>39</a:t>
                      </a:r>
                      <a:endParaRPr lang="en-US" sz="2200" dirty="0">
                        <a:solidFill>
                          <a:schemeClr val="tx1"/>
                        </a:solidFill>
                        <a:latin typeface="+mn-lt"/>
                      </a:endParaRPr>
                    </a:p>
                  </a:txBody>
                  <a:tcPr marT="45655" marB="456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200" dirty="0" smtClean="0">
                          <a:solidFill>
                            <a:schemeClr val="tx1"/>
                          </a:solidFill>
                          <a:latin typeface="+mn-lt"/>
                        </a:rPr>
                        <a:t>11</a:t>
                      </a:r>
                      <a:endParaRPr lang="en-US" sz="2200" dirty="0">
                        <a:solidFill>
                          <a:schemeClr val="tx1"/>
                        </a:solidFill>
                        <a:latin typeface="+mn-lt"/>
                      </a:endParaRPr>
                    </a:p>
                  </a:txBody>
                  <a:tcPr marT="45655" marB="456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200" dirty="0" smtClean="0">
                          <a:solidFill>
                            <a:schemeClr val="tx1"/>
                          </a:solidFill>
                          <a:latin typeface="+mn-lt"/>
                        </a:rPr>
                        <a:t>50</a:t>
                      </a:r>
                      <a:endParaRPr lang="en-US" sz="2200" dirty="0">
                        <a:solidFill>
                          <a:schemeClr val="tx1"/>
                        </a:solidFill>
                        <a:latin typeface="+mn-lt"/>
                      </a:endParaRPr>
                    </a:p>
                  </a:txBody>
                  <a:tcPr marT="45655" marB="456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346958">
                <a:tc>
                  <a:txBody>
                    <a:bodyPr/>
                    <a:lstStyle/>
                    <a:p>
                      <a:pPr algn="l"/>
                      <a:r>
                        <a:rPr lang="en-US" sz="2200" b="1" dirty="0" smtClean="0">
                          <a:solidFill>
                            <a:schemeClr val="tx1"/>
                          </a:solidFill>
                          <a:latin typeface="+mn-lt"/>
                        </a:rPr>
                        <a:t>Total</a:t>
                      </a:r>
                      <a:endParaRPr lang="en-US" sz="2200" b="1" dirty="0">
                        <a:solidFill>
                          <a:schemeClr val="tx1"/>
                        </a:solidFill>
                        <a:latin typeface="+mn-lt"/>
                      </a:endParaRPr>
                    </a:p>
                  </a:txBody>
                  <a:tcPr marT="45655" marB="456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200" dirty="0" smtClean="0">
                          <a:solidFill>
                            <a:schemeClr val="tx1"/>
                          </a:solidFill>
                          <a:latin typeface="+mn-lt"/>
                        </a:rPr>
                        <a:t>72</a:t>
                      </a:r>
                      <a:endParaRPr lang="en-US" sz="2200" dirty="0">
                        <a:solidFill>
                          <a:schemeClr val="tx1"/>
                        </a:solidFill>
                        <a:latin typeface="+mn-lt"/>
                      </a:endParaRPr>
                    </a:p>
                  </a:txBody>
                  <a:tcPr marT="45655" marB="456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200" dirty="0" smtClean="0">
                          <a:solidFill>
                            <a:schemeClr val="tx1"/>
                          </a:solidFill>
                          <a:latin typeface="+mn-lt"/>
                          <a:cs typeface="Times New Roman"/>
                        </a:rPr>
                        <a:t>30</a:t>
                      </a:r>
                      <a:endParaRPr lang="en-US" sz="2200" dirty="0">
                        <a:solidFill>
                          <a:schemeClr val="tx1"/>
                        </a:solidFill>
                        <a:latin typeface="+mn-lt"/>
                      </a:endParaRPr>
                    </a:p>
                  </a:txBody>
                  <a:tcPr marT="45655" marB="456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200" dirty="0" smtClean="0">
                          <a:solidFill>
                            <a:schemeClr val="tx1"/>
                          </a:solidFill>
                          <a:latin typeface="+mn-lt"/>
                        </a:rPr>
                        <a:t>102</a:t>
                      </a:r>
                      <a:endParaRPr lang="en-US" sz="2200" dirty="0">
                        <a:solidFill>
                          <a:schemeClr val="tx1"/>
                        </a:solidFill>
                        <a:latin typeface="+mn-lt"/>
                      </a:endParaRPr>
                    </a:p>
                  </a:txBody>
                  <a:tcPr marT="45655" marB="456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670799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478"/>
            <a:ext cx="8229600" cy="1097280"/>
          </a:xfrm>
        </p:spPr>
        <p:txBody>
          <a:bodyPr/>
          <a:lstStyle/>
          <a:p>
            <a:r>
              <a:rPr lang="en-US" sz="3600" dirty="0" smtClean="0">
                <a:latin typeface="+mj-lt"/>
              </a:rPr>
              <a:t>Example 2: </a:t>
            </a:r>
            <a:r>
              <a:rPr lang="en-US" sz="3600" dirty="0">
                <a:latin typeface="+mj-lt"/>
              </a:rPr>
              <a:t>Finding Conditional </a:t>
            </a:r>
            <a:r>
              <a:rPr lang="en-US" sz="3600" dirty="0" smtClean="0">
                <a:latin typeface="+mj-lt"/>
              </a:rPr>
              <a:t>Probabilities </a:t>
            </a:r>
            <a:r>
              <a:rPr lang="en-US" sz="2000" b="0" dirty="0" smtClean="0">
                <a:latin typeface="+mj-lt"/>
              </a:rPr>
              <a:t>(2 of 2)</a:t>
            </a:r>
            <a:endParaRPr lang="en-IN" sz="2000" b="0" dirty="0">
              <a:latin typeface="+mj-lt"/>
            </a:endParaRPr>
          </a:p>
        </p:txBody>
      </p:sp>
      <p:sp>
        <p:nvSpPr>
          <p:cNvPr id="3" name="Content Placeholder 2"/>
          <p:cNvSpPr>
            <a:spLocks noGrp="1"/>
          </p:cNvSpPr>
          <p:nvPr>
            <p:ph idx="1"/>
          </p:nvPr>
        </p:nvSpPr>
        <p:spPr>
          <a:xfrm>
            <a:off x="457200" y="1600200"/>
            <a:ext cx="8229600" cy="1295400"/>
          </a:xfrm>
        </p:spPr>
        <p:txBody>
          <a:bodyPr/>
          <a:lstStyle/>
          <a:p>
            <a:pPr marL="0" indent="0">
              <a:buNone/>
            </a:pPr>
            <a:r>
              <a:rPr lang="en-US" altLang="en-US" sz="2800" b="1" dirty="0" smtClean="0"/>
              <a:t>Solution</a:t>
            </a:r>
          </a:p>
          <a:p>
            <a:pPr marL="0" indent="0">
              <a:spcBef>
                <a:spcPts val="600"/>
              </a:spcBef>
              <a:buNone/>
            </a:pPr>
            <a:r>
              <a:rPr lang="en-US" altLang="en-US" sz="2600" dirty="0" smtClean="0"/>
              <a:t>There </a:t>
            </a:r>
            <a:r>
              <a:rPr lang="en-US" altLang="en-US" sz="2600" dirty="0"/>
              <a:t>are 72 children who have the gene. So, the sample space consists of these 72 children</a:t>
            </a:r>
            <a:r>
              <a:rPr lang="en-US" altLang="en-US" sz="2600" dirty="0" smtClean="0"/>
              <a:t>.</a:t>
            </a:r>
            <a:endParaRPr lang="en-IN" sz="2600" dirty="0"/>
          </a:p>
        </p:txBody>
      </p:sp>
      <p:pic>
        <p:nvPicPr>
          <p:cNvPr id="5" name="Picture 4" descr="The table of I Q and Gene has value 33 circled under high I Q and gene present, showing that of these, 33 have a high I Q. P of B and A = P of high I Q and gene present = 33 over 72 = approximately 0.45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0458" y="3011788"/>
            <a:ext cx="7243083" cy="3375417"/>
          </a:xfrm>
          <a:prstGeom prst="rect">
            <a:avLst/>
          </a:prstGeom>
        </p:spPr>
      </p:pic>
    </p:spTree>
    <p:extLst>
      <p:ext uri="{BB962C8B-B14F-4D97-AF65-F5344CB8AC3E}">
        <p14:creationId xmlns:p14="http://schemas.microsoft.com/office/powerpoint/2010/main" val="670799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478"/>
            <a:ext cx="8229600" cy="1097280"/>
          </a:xfrm>
        </p:spPr>
        <p:txBody>
          <a:bodyPr/>
          <a:lstStyle/>
          <a:p>
            <a:r>
              <a:rPr lang="en-US" altLang="en-US" sz="3600" dirty="0" smtClean="0">
                <a:latin typeface="+mj-lt"/>
              </a:rPr>
              <a:t>Independent and Dependent Events</a:t>
            </a:r>
            <a:endParaRPr lang="en-IN" sz="3600" dirty="0">
              <a:latin typeface="+mj-lt"/>
            </a:endParaRPr>
          </a:p>
        </p:txBody>
      </p:sp>
      <p:sp>
        <p:nvSpPr>
          <p:cNvPr id="3" name="Content Placeholder 2"/>
          <p:cNvSpPr>
            <a:spLocks noGrp="1"/>
          </p:cNvSpPr>
          <p:nvPr>
            <p:ph idx="1"/>
          </p:nvPr>
        </p:nvSpPr>
        <p:spPr/>
        <p:txBody>
          <a:bodyPr/>
          <a:lstStyle/>
          <a:p>
            <a:pPr>
              <a:buFont typeface="Arial" charset="0"/>
              <a:buNone/>
            </a:pPr>
            <a:r>
              <a:rPr lang="en-US" altLang="en-US" sz="2800" b="1" dirty="0"/>
              <a:t>Independent events</a:t>
            </a:r>
          </a:p>
          <a:p>
            <a:r>
              <a:rPr lang="en-US" altLang="en-US" sz="2600" dirty="0"/>
              <a:t>The occurrence of one of the events does not affect the probability of the occurrence of the other event</a:t>
            </a:r>
          </a:p>
          <a:p>
            <a:r>
              <a:rPr lang="en-US" altLang="en-US" sz="2600" i="1" dirty="0" smtClean="0"/>
              <a:t>P</a:t>
            </a:r>
            <a:r>
              <a:rPr lang="en-US" altLang="en-US" sz="2600" dirty="0" smtClean="0"/>
              <a:t>(</a:t>
            </a:r>
            <a:r>
              <a:rPr lang="en-US" altLang="en-US" sz="2600" i="1" dirty="0" smtClean="0"/>
              <a:t>B </a:t>
            </a:r>
            <a:r>
              <a:rPr lang="en-US" altLang="en-US" sz="2600" dirty="0" smtClean="0"/>
              <a:t>| </a:t>
            </a:r>
            <a:r>
              <a:rPr lang="en-US" altLang="en-US" sz="2600" i="1" dirty="0" smtClean="0"/>
              <a:t>A</a:t>
            </a:r>
            <a:r>
              <a:rPr lang="en-US" altLang="en-US" sz="2600" dirty="0"/>
              <a:t>) = </a:t>
            </a:r>
            <a:r>
              <a:rPr lang="en-US" altLang="en-US" sz="2600" i="1" dirty="0"/>
              <a:t>P</a:t>
            </a:r>
            <a:r>
              <a:rPr lang="en-US" altLang="en-US" sz="2600" dirty="0"/>
              <a:t>(</a:t>
            </a:r>
            <a:r>
              <a:rPr lang="en-US" altLang="en-US" sz="2600" i="1" dirty="0"/>
              <a:t>B</a:t>
            </a:r>
            <a:r>
              <a:rPr lang="en-US" altLang="en-US" sz="2600" dirty="0"/>
              <a:t>) </a:t>
            </a:r>
            <a:r>
              <a:rPr lang="en-US" altLang="en-US" sz="2600" dirty="0" smtClean="0"/>
              <a:t>or </a:t>
            </a:r>
            <a:r>
              <a:rPr lang="en-US" altLang="en-US" sz="2600" i="1" dirty="0" smtClean="0"/>
              <a:t>P</a:t>
            </a:r>
            <a:r>
              <a:rPr lang="en-US" altLang="en-US" sz="2600" dirty="0" smtClean="0"/>
              <a:t>(</a:t>
            </a:r>
            <a:r>
              <a:rPr lang="en-US" altLang="en-US" sz="2600" i="1" dirty="0" smtClean="0"/>
              <a:t>A </a:t>
            </a:r>
            <a:r>
              <a:rPr lang="en-US" altLang="en-US" sz="2600" dirty="0" smtClean="0"/>
              <a:t>| </a:t>
            </a:r>
            <a:r>
              <a:rPr lang="en-US" altLang="en-US" sz="2600" i="1" dirty="0" smtClean="0"/>
              <a:t>B</a:t>
            </a:r>
            <a:r>
              <a:rPr lang="en-US" altLang="en-US" sz="2600" dirty="0"/>
              <a:t>) = </a:t>
            </a:r>
            <a:r>
              <a:rPr lang="en-US" altLang="en-US" sz="2600" i="1" dirty="0"/>
              <a:t>P</a:t>
            </a:r>
            <a:r>
              <a:rPr lang="en-US" altLang="en-US" sz="2600" dirty="0"/>
              <a:t>(</a:t>
            </a:r>
            <a:r>
              <a:rPr lang="en-US" altLang="en-US" sz="2600" i="1" dirty="0"/>
              <a:t>A</a:t>
            </a:r>
            <a:r>
              <a:rPr lang="en-US" altLang="en-US" sz="2600" dirty="0"/>
              <a:t>)</a:t>
            </a:r>
          </a:p>
          <a:p>
            <a:r>
              <a:rPr lang="en-US" altLang="en-US" sz="2600" dirty="0"/>
              <a:t>Events that are not independent are </a:t>
            </a:r>
            <a:r>
              <a:rPr lang="en-US" altLang="en-US" sz="2600" b="1" dirty="0" smtClean="0"/>
              <a:t>dependent</a:t>
            </a:r>
            <a:endParaRPr lang="en-IN" sz="2600" dirty="0"/>
          </a:p>
        </p:txBody>
      </p:sp>
    </p:spTree>
    <p:extLst>
      <p:ext uri="{BB962C8B-B14F-4D97-AF65-F5344CB8AC3E}">
        <p14:creationId xmlns:p14="http://schemas.microsoft.com/office/powerpoint/2010/main" val="670799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1259</TotalTime>
  <Words>1020</Words>
  <Application>Microsoft Office PowerPoint</Application>
  <PresentationFormat>On-screen Show (4:3)</PresentationFormat>
  <Paragraphs>102</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Times New Roman</vt:lpstr>
      <vt:lpstr>Verdana</vt:lpstr>
      <vt:lpstr>Wingdings</vt:lpstr>
      <vt:lpstr>508 Lecture</vt:lpstr>
      <vt:lpstr>Elementary Statistics: Picturing The World</vt:lpstr>
      <vt:lpstr>Chapter Outline</vt:lpstr>
      <vt:lpstr>Section 3.2</vt:lpstr>
      <vt:lpstr>Section 3.2 Objectives</vt:lpstr>
      <vt:lpstr>Conditional Probability</vt:lpstr>
      <vt:lpstr>Example 1: Finding Conditional Probabilities</vt:lpstr>
      <vt:lpstr>Example 2: Finding Conditional Probabilities (1 of 2)</vt:lpstr>
      <vt:lpstr>Example 2: Finding Conditional Probabilities (2 of 2)</vt:lpstr>
      <vt:lpstr>Independent and Dependent Events</vt:lpstr>
      <vt:lpstr>Example 1: Independent and Dependent Events</vt:lpstr>
      <vt:lpstr>Example 2: Independent and Dependent Events</vt:lpstr>
      <vt:lpstr>The Multiplication Rule</vt:lpstr>
      <vt:lpstr>Example 1: Using the Multiplication Rule</vt:lpstr>
      <vt:lpstr>Example 2: Using the Multiplication Rule</vt:lpstr>
      <vt:lpstr>Example 3: Using the Multiplication Rule</vt:lpstr>
      <vt:lpstr>Example 4: Using the Multiplication Rule</vt:lpstr>
      <vt:lpstr>Example 5: Using the Multiplication Rule</vt:lpstr>
      <vt:lpstr>Example: Using the Multiplication Rule to Find Probabilities</vt:lpstr>
      <vt:lpstr>Example 1: Using the Multiplication Rule to Find Probabilities</vt:lpstr>
      <vt:lpstr>Example 2: Using the Multiplication Rule to Find Probabilities</vt:lpstr>
      <vt:lpstr>Section 3.2 Summary</vt:lpstr>
    </vt:vector>
  </TitlesOfParts>
  <Company>echosvoice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Elementary Statistics: Picturing The World, 6e</dc:title>
  <dc:subject>Statistics</dc:subject>
  <dc:creator>Larson/Farber</dc:creator>
  <cp:lastModifiedBy>Sartor, Amanda</cp:lastModifiedBy>
  <cp:revision>429</cp:revision>
  <dcterms:created xsi:type="dcterms:W3CDTF">2014-07-14T20:04:21Z</dcterms:created>
  <dcterms:modified xsi:type="dcterms:W3CDTF">2018-05-14T18:25:41Z</dcterms:modified>
</cp:coreProperties>
</file>