
<file path=[Content_Types].xml><?xml version="1.0" encoding="utf-8"?>
<Types xmlns="http://schemas.openxmlformats.org/package/2006/content-types">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7"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3" r:id="rId17"/>
    <p:sldId id="394" r:id="rId18"/>
    <p:sldId id="395" r:id="rId19"/>
    <p:sldId id="396" r:id="rId20"/>
    <p:sldId id="397" r:id="rId21"/>
    <p:sldId id="398" r:id="rId22"/>
    <p:sldId id="399" r:id="rId23"/>
    <p:sldId id="400" r:id="rId24"/>
    <p:sldId id="401" r:id="rId25"/>
    <p:sldId id="410" r:id="rId26"/>
    <p:sldId id="403" r:id="rId27"/>
    <p:sldId id="404" r:id="rId28"/>
    <p:sldId id="405" r:id="rId29"/>
    <p:sldId id="406" r:id="rId30"/>
    <p:sldId id="407" r:id="rId31"/>
    <p:sldId id="408" r:id="rId32"/>
    <p:sldId id="409" r:id="rId33"/>
    <p:sldId id="41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7" clrIdx="0">
    <p:extLst>
      <p:ext uri="{19B8F6BF-5375-455C-9EA6-DF929625EA0E}">
        <p15:presenceInfo xmlns:p15="http://schemas.microsoft.com/office/powerpoint/2012/main" userId="S-1-5-21-617317731-1927854996-104450171-119495" providerId="AD"/>
      </p:ext>
    </p:extLst>
  </p:cmAuthor>
  <p:cmAuthor id="2" name="laser" initials="l" lastIdx="7" clrIdx="1">
    <p:extLst>
      <p:ext uri="{19B8F6BF-5375-455C-9EA6-DF929625EA0E}">
        <p15:presenceInfo xmlns:p15="http://schemas.microsoft.com/office/powerpoint/2012/main" userId="l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21" autoAdjust="0"/>
  </p:normalViewPr>
  <p:slideViewPr>
    <p:cSldViewPr>
      <p:cViewPr varScale="1">
        <p:scale>
          <a:sx n="102" d="100"/>
          <a:sy n="102" d="100"/>
        </p:scale>
        <p:origin x="1506" y="96"/>
      </p:cViewPr>
      <p:guideLst>
        <p:guide orient="horz" pos="2160"/>
        <p:guide pos="2880"/>
      </p:guideLst>
    </p:cSldViewPr>
  </p:slideViewPr>
  <p:outlineViewPr>
    <p:cViewPr>
      <p:scale>
        <a:sx n="33" d="100"/>
        <a:sy n="33" d="100"/>
      </p:scale>
      <p:origin x="0" y="-12690"/>
    </p:cViewPr>
  </p:outlineViewPr>
  <p:notesTextViewPr>
    <p:cViewPr>
      <p:scale>
        <a:sx n="1" d="1"/>
        <a:sy n="1" d="1"/>
      </p:scale>
      <p:origin x="0" y="0"/>
    </p:cViewPr>
  </p:notesTextViewPr>
  <p:notesViewPr>
    <p:cSldViewPr>
      <p:cViewPr varScale="1">
        <p:scale>
          <a:sx n="80" d="100"/>
          <a:sy n="80" d="100"/>
        </p:scale>
        <p:origin x="317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5/14/2018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5/14/2018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5/14/2018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5/14/2018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5/14/2018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5/14/2018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5/14/2018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5/14/2018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5/14/2018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wmf"/><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smtClean="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smtClean="0">
                <a:latin typeface="+mj-lt"/>
              </a:rPr>
              <a:t>Sixth Edition</a:t>
            </a:r>
          </a:p>
        </p:txBody>
      </p:sp>
      <p:sp>
        <p:nvSpPr>
          <p:cNvPr id="4" name="Text Placeholder 3"/>
          <p:cNvSpPr>
            <a:spLocks noGrp="1"/>
          </p:cNvSpPr>
          <p:nvPr>
            <p:ph type="body" sz="quarter" idx="14"/>
          </p:nvPr>
        </p:nvSpPr>
        <p:spPr/>
        <p:txBody>
          <a:bodyPr/>
          <a:lstStyle/>
          <a:p>
            <a:pPr algn="ctr"/>
            <a:r>
              <a:rPr lang="en-IN" sz="4000" b="1" dirty="0" smtClean="0">
                <a:latin typeface="+mj-lt"/>
              </a:rPr>
              <a:t>Chapter </a:t>
            </a:r>
            <a:r>
              <a:rPr lang="en-IN" sz="4000" b="1" dirty="0">
                <a:latin typeface="+mj-lt"/>
              </a:rPr>
              <a:t>3</a:t>
            </a:r>
            <a:endParaRPr lang="en-IN" sz="4000" dirty="0">
              <a:latin typeface="+mj-lt"/>
            </a:endParaRPr>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smtClean="0">
                <a:cs typeface="Times New Roman" pitchFamily="18" charset="0"/>
              </a:rPr>
              <a:t>Probability</a:t>
            </a:r>
            <a:endParaRPr lang="en-US" sz="3600" dirty="0">
              <a:cs typeface="Times New Roman" pitchFamily="18" charset="0"/>
            </a:endParaRP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2015, 2012, 2009 </a:t>
            </a:r>
            <a:r>
              <a:rPr lang="en-US" altLang="en-US"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Identifying Simple </a:t>
            </a:r>
            <a:r>
              <a:rPr lang="en-US" sz="3600" dirty="0" smtClean="0">
                <a:latin typeface="+mj-lt"/>
              </a:rPr>
              <a:t>Events</a:t>
            </a:r>
            <a:endParaRPr lang="en-IN" sz="2000" b="0" dirty="0">
              <a:latin typeface="+mj-lt"/>
            </a:endParaRPr>
          </a:p>
        </p:txBody>
      </p:sp>
      <p:sp>
        <p:nvSpPr>
          <p:cNvPr id="3" name="Content Placeholder 2"/>
          <p:cNvSpPr>
            <a:spLocks noGrp="1"/>
          </p:cNvSpPr>
          <p:nvPr>
            <p:ph idx="1"/>
          </p:nvPr>
        </p:nvSpPr>
        <p:spPr>
          <a:xfrm>
            <a:off x="457200" y="1524001"/>
            <a:ext cx="8229600" cy="2590800"/>
          </a:xfrm>
        </p:spPr>
        <p:txBody>
          <a:bodyPr/>
          <a:lstStyle/>
          <a:p>
            <a:pPr marL="228600" indent="-228600">
              <a:buNone/>
            </a:pPr>
            <a:r>
              <a:rPr lang="en-US" sz="2600" dirty="0" smtClean="0">
                <a:ea typeface="ＭＳ Ｐゴシック" pitchFamily="34" charset="-128"/>
              </a:rPr>
              <a:t>Determine </a:t>
            </a:r>
            <a:r>
              <a:rPr lang="en-US" sz="2600" dirty="0">
                <a:ea typeface="ＭＳ Ｐゴシック" pitchFamily="34" charset="-128"/>
              </a:rPr>
              <a:t>whether the event is simple or not. </a:t>
            </a:r>
          </a:p>
          <a:p>
            <a:pPr marL="228600" indent="-228600"/>
            <a:r>
              <a:rPr lang="en-US" sz="2400" dirty="0">
                <a:ea typeface="ＭＳ Ｐゴシック" pitchFamily="34" charset="-128"/>
              </a:rPr>
              <a:t>You roll a six-sided die. Event B is rolling at least a 4</a:t>
            </a:r>
            <a:r>
              <a:rPr lang="en-US" sz="2400" dirty="0" smtClean="0">
                <a:ea typeface="ＭＳ Ｐゴシック" pitchFamily="34" charset="-128"/>
              </a:rPr>
              <a:t>.</a:t>
            </a:r>
            <a:endParaRPr lang="en-US" sz="2400" b="1" dirty="0" smtClean="0">
              <a:cs typeface="Arial" charset="0"/>
            </a:endParaRPr>
          </a:p>
          <a:p>
            <a:pPr marL="0" indent="0">
              <a:buNone/>
              <a:defRPr/>
            </a:pPr>
            <a:r>
              <a:rPr lang="en-US" sz="2800" b="1" dirty="0" smtClean="0">
                <a:cs typeface="Arial" charset="0"/>
              </a:rPr>
              <a:t>Solution</a:t>
            </a:r>
            <a:endParaRPr lang="en-US" sz="2800" b="1" dirty="0">
              <a:cs typeface="Arial" charset="0"/>
            </a:endParaRPr>
          </a:p>
          <a:p>
            <a:pPr marL="0" indent="0">
              <a:buNone/>
              <a:defRPr/>
            </a:pPr>
            <a:r>
              <a:rPr lang="en-US" sz="2600" b="1" dirty="0" smtClean="0">
                <a:cs typeface="Arial" charset="0"/>
              </a:rPr>
              <a:t>Not </a:t>
            </a:r>
            <a:r>
              <a:rPr lang="en-US" sz="2600" b="1" dirty="0">
                <a:cs typeface="Arial" charset="0"/>
              </a:rPr>
              <a:t>simple </a:t>
            </a:r>
            <a:r>
              <a:rPr lang="en-US" sz="2600" dirty="0">
                <a:cs typeface="Arial" charset="0"/>
              </a:rPr>
              <a:t>(event B has three outcomes: rolling a 4, </a:t>
            </a:r>
            <a:r>
              <a:rPr lang="en-US" sz="2600" dirty="0" smtClean="0">
                <a:cs typeface="Arial" charset="0"/>
              </a:rPr>
              <a:t>a 5</a:t>
            </a:r>
            <a:r>
              <a:rPr lang="en-US" sz="2600" dirty="0">
                <a:cs typeface="Arial" charset="0"/>
              </a:rPr>
              <a:t>, or a 6</a:t>
            </a:r>
            <a:r>
              <a:rPr lang="en-US" sz="2600" dirty="0" smtClean="0">
                <a:cs typeface="Arial" charset="0"/>
              </a:rPr>
              <a:t>)</a:t>
            </a:r>
            <a:endParaRPr lang="en-IN" sz="2600" dirty="0"/>
          </a:p>
        </p:txBody>
      </p:sp>
      <p:pic>
        <p:nvPicPr>
          <p:cNvPr id="26" name="Picture 3" descr="Three die show outcomes 4, 5, and 6, respective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4552041"/>
            <a:ext cx="3708400" cy="1190350"/>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Fundamental Counting Principle</a:t>
            </a:r>
            <a:endParaRPr lang="en-IN" sz="3600" dirty="0">
              <a:latin typeface="+mj-lt"/>
            </a:endParaRPr>
          </a:p>
        </p:txBody>
      </p:sp>
      <p:sp>
        <p:nvSpPr>
          <p:cNvPr id="3" name="Content Placeholder 2"/>
          <p:cNvSpPr>
            <a:spLocks noGrp="1"/>
          </p:cNvSpPr>
          <p:nvPr>
            <p:ph idx="1"/>
          </p:nvPr>
        </p:nvSpPr>
        <p:spPr/>
        <p:txBody>
          <a:bodyPr/>
          <a:lstStyle/>
          <a:p>
            <a:pPr>
              <a:buNone/>
            </a:pPr>
            <a:r>
              <a:rPr lang="en-US" sz="2800" b="1" dirty="0">
                <a:ea typeface="ＭＳ Ｐゴシック" pitchFamily="34" charset="-128"/>
              </a:rPr>
              <a:t>Fundamental Counting Principle</a:t>
            </a:r>
          </a:p>
          <a:p>
            <a:r>
              <a:rPr lang="en-US" sz="2600" dirty="0">
                <a:solidFill>
                  <a:srgbClr val="000000"/>
                </a:solidFill>
                <a:ea typeface="ＭＳ Ｐゴシック" pitchFamily="34" charset="-128"/>
              </a:rPr>
              <a:t>If one event can occur in</a:t>
            </a:r>
            <a:r>
              <a:rPr lang="en-US" sz="2600" i="1" dirty="0">
                <a:solidFill>
                  <a:srgbClr val="000000"/>
                </a:solidFill>
                <a:ea typeface="ＭＳ Ｐゴシック" pitchFamily="34" charset="-128"/>
              </a:rPr>
              <a:t> </a:t>
            </a:r>
            <a:r>
              <a:rPr lang="en-US" sz="2600" b="1" i="1" dirty="0">
                <a:ea typeface="ＭＳ Ｐゴシック" pitchFamily="34" charset="-128"/>
              </a:rPr>
              <a:t>m</a:t>
            </a:r>
            <a:r>
              <a:rPr lang="en-US" sz="2600" dirty="0">
                <a:solidFill>
                  <a:srgbClr val="000000"/>
                </a:solidFill>
                <a:ea typeface="ＭＳ Ｐゴシック" pitchFamily="34" charset="-128"/>
              </a:rPr>
              <a:t> ways and a second event can occur in </a:t>
            </a:r>
            <a:r>
              <a:rPr lang="en-US" sz="2600" b="1" i="1" dirty="0">
                <a:ea typeface="ＭＳ Ｐゴシック" pitchFamily="34" charset="-128"/>
              </a:rPr>
              <a:t>n</a:t>
            </a:r>
            <a:r>
              <a:rPr lang="en-US" sz="2600" i="1" dirty="0">
                <a:solidFill>
                  <a:srgbClr val="000000"/>
                </a:solidFill>
                <a:ea typeface="ＭＳ Ｐゴシック" pitchFamily="34" charset="-128"/>
              </a:rPr>
              <a:t> </a:t>
            </a:r>
            <a:r>
              <a:rPr lang="en-US" sz="2600" dirty="0">
                <a:solidFill>
                  <a:srgbClr val="000000"/>
                </a:solidFill>
                <a:ea typeface="ＭＳ Ｐゴシック" pitchFamily="34" charset="-128"/>
              </a:rPr>
              <a:t>ways, the number of ways the two events can occur in sequence is </a:t>
            </a:r>
            <a:r>
              <a:rPr lang="en-US" sz="2600" b="1" i="1" dirty="0">
                <a:ea typeface="ＭＳ Ｐゴシック" pitchFamily="34" charset="-128"/>
              </a:rPr>
              <a:t>m ∙ n</a:t>
            </a:r>
            <a:r>
              <a:rPr lang="en-US" sz="2600" dirty="0">
                <a:ea typeface="ＭＳ Ｐゴシック" pitchFamily="34" charset="-128"/>
              </a:rPr>
              <a:t>. </a:t>
            </a:r>
          </a:p>
          <a:p>
            <a:r>
              <a:rPr lang="en-US" sz="2600" dirty="0">
                <a:solidFill>
                  <a:srgbClr val="000000"/>
                </a:solidFill>
                <a:ea typeface="ＭＳ Ｐゴシック" pitchFamily="34" charset="-128"/>
              </a:rPr>
              <a:t>Can be extended for any number of events occurring in sequence</a:t>
            </a:r>
            <a:r>
              <a:rPr lang="en-US" sz="2600" dirty="0" smtClean="0">
                <a:solidFill>
                  <a:srgbClr val="000000"/>
                </a:solidFill>
                <a:ea typeface="ＭＳ Ｐゴシック" pitchFamily="34" charset="-128"/>
              </a:rPr>
              <a:t>.</a:t>
            </a:r>
            <a:endParaRPr lang="en-IN" sz="2600" dirty="0"/>
          </a:p>
        </p:txBody>
      </p:sp>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Fundamental Counting </a:t>
            </a:r>
            <a:r>
              <a:rPr lang="en-US" sz="3600" dirty="0" smtClean="0">
                <a:latin typeface="+mj-lt"/>
              </a:rPr>
              <a:t>Principle </a:t>
            </a:r>
            <a:r>
              <a:rPr lang="en-US" sz="2000" b="0" dirty="0" smtClean="0">
                <a:latin typeface="+mj-lt"/>
              </a:rPr>
              <a:t>(1 </a:t>
            </a:r>
            <a:r>
              <a:rPr lang="en-US" sz="2000" b="0" dirty="0">
                <a:latin typeface="+mj-lt"/>
              </a:rPr>
              <a:t>of 2)</a:t>
            </a:r>
            <a:endParaRPr lang="en-IN" sz="2000" dirty="0">
              <a:latin typeface="+mj-lt"/>
            </a:endParaRPr>
          </a:p>
        </p:txBody>
      </p:sp>
      <p:sp>
        <p:nvSpPr>
          <p:cNvPr id="3" name="Content Placeholder 2"/>
          <p:cNvSpPr>
            <a:spLocks noGrp="1"/>
          </p:cNvSpPr>
          <p:nvPr>
            <p:ph idx="1"/>
          </p:nvPr>
        </p:nvSpPr>
        <p:spPr>
          <a:xfrm>
            <a:off x="457200" y="1600200"/>
            <a:ext cx="5867400" cy="4800600"/>
          </a:xfrm>
        </p:spPr>
        <p:txBody>
          <a:bodyPr/>
          <a:lstStyle/>
          <a:p>
            <a:pPr marL="0" indent="0">
              <a:buNone/>
              <a:defRPr/>
            </a:pPr>
            <a:r>
              <a:rPr lang="en-US" sz="2600" dirty="0"/>
              <a:t>You are purchasing a new car. The possible manufacturers, car sizes, and colors are listed.</a:t>
            </a:r>
          </a:p>
          <a:p>
            <a:pPr lvl="1" indent="-344488">
              <a:buNone/>
              <a:defRPr/>
            </a:pPr>
            <a:r>
              <a:rPr lang="en-US" sz="2400" dirty="0"/>
              <a:t>Manufacturer: Ford, GM, </a:t>
            </a:r>
            <a:r>
              <a:rPr lang="en-US" sz="2400" dirty="0" smtClean="0"/>
              <a:t>Honda</a:t>
            </a:r>
          </a:p>
          <a:p>
            <a:pPr lvl="1" indent="-344488">
              <a:buNone/>
              <a:defRPr/>
            </a:pPr>
            <a:r>
              <a:rPr lang="en-US" sz="2400" dirty="0" smtClean="0"/>
              <a:t>Car </a:t>
            </a:r>
            <a:r>
              <a:rPr lang="en-US" sz="2400" dirty="0"/>
              <a:t>size: compact, </a:t>
            </a:r>
            <a:r>
              <a:rPr lang="en-US" sz="2400" dirty="0" smtClean="0"/>
              <a:t>midsize</a:t>
            </a:r>
          </a:p>
          <a:p>
            <a:pPr marL="398463" lvl="1" indent="0">
              <a:buNone/>
              <a:defRPr/>
            </a:pPr>
            <a:r>
              <a:rPr lang="en-US" sz="2400" dirty="0" smtClean="0"/>
              <a:t>Color</a:t>
            </a:r>
            <a:r>
              <a:rPr lang="en-US" sz="2400" dirty="0"/>
              <a:t>: white (W), red (R), black (B), </a:t>
            </a:r>
            <a:r>
              <a:rPr lang="en-US" sz="2400" dirty="0" smtClean="0"/>
              <a:t>green (G</a:t>
            </a:r>
            <a:r>
              <a:rPr lang="en-US" sz="2400" dirty="0"/>
              <a:t>)</a:t>
            </a:r>
          </a:p>
          <a:p>
            <a:pPr marL="0" indent="0">
              <a:buNone/>
              <a:defRPr/>
            </a:pPr>
            <a:r>
              <a:rPr lang="en-US" sz="2600" dirty="0"/>
              <a:t>How many different ways can you select one manufacturer, one car size, and one color? Use a tree diagram to check your result</a:t>
            </a:r>
            <a:r>
              <a:rPr lang="en-US" sz="2600" dirty="0" smtClean="0"/>
              <a:t>.</a:t>
            </a:r>
            <a:endParaRPr lang="en-IN" sz="2600" dirty="0"/>
          </a:p>
        </p:txBody>
      </p:sp>
      <p:pic>
        <p:nvPicPr>
          <p:cNvPr id="4" name="Picture 2" descr="A cartoon depicts a car sales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77000" y="1600200"/>
            <a:ext cx="2450142" cy="299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a:t>
            </a:r>
            <a:r>
              <a:rPr lang="en-US" sz="3600" dirty="0">
                <a:latin typeface="+mj-lt"/>
              </a:rPr>
              <a:t>Fundamental Counting </a:t>
            </a:r>
            <a:r>
              <a:rPr lang="en-US" sz="3600" dirty="0" smtClean="0">
                <a:latin typeface="+mj-lt"/>
              </a:rPr>
              <a:t>Principle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1"/>
            <a:ext cx="6324600" cy="2362199"/>
          </a:xfrm>
        </p:spPr>
        <p:txBody>
          <a:bodyPr/>
          <a:lstStyle/>
          <a:p>
            <a:pPr marL="0" indent="0">
              <a:buNone/>
            </a:pPr>
            <a:r>
              <a:rPr lang="en-US" sz="2800" b="1" dirty="0" smtClean="0">
                <a:ea typeface="ＭＳ Ｐゴシック" pitchFamily="34" charset="-128"/>
              </a:rPr>
              <a:t>Solution</a:t>
            </a:r>
          </a:p>
          <a:p>
            <a:pPr marL="0" indent="0">
              <a:spcBef>
                <a:spcPts val="600"/>
              </a:spcBef>
              <a:buNone/>
            </a:pPr>
            <a:r>
              <a:rPr lang="en-US" sz="2600" dirty="0" smtClean="0">
                <a:ea typeface="ＭＳ Ｐゴシック" pitchFamily="34" charset="-128"/>
              </a:rPr>
              <a:t>There </a:t>
            </a:r>
            <a:r>
              <a:rPr lang="en-US" sz="2600" dirty="0">
                <a:ea typeface="ＭＳ Ｐゴシック" pitchFamily="34" charset="-128"/>
              </a:rPr>
              <a:t>are three choices of manufacturers, two car sizes, and four colors. </a:t>
            </a:r>
          </a:p>
          <a:p>
            <a:pPr marL="0" indent="0">
              <a:spcBef>
                <a:spcPts val="600"/>
              </a:spcBef>
              <a:buNone/>
            </a:pPr>
            <a:r>
              <a:rPr lang="en-US" sz="2600" dirty="0">
                <a:ea typeface="ＭＳ Ｐゴシック" pitchFamily="34" charset="-128"/>
              </a:rPr>
              <a:t>Using the Fundamental Counting Principle:</a:t>
            </a:r>
          </a:p>
          <a:p>
            <a:pPr marL="0" indent="2055813">
              <a:spcBef>
                <a:spcPts val="1200"/>
              </a:spcBef>
              <a:buNone/>
            </a:pPr>
            <a:r>
              <a:rPr lang="en-US" sz="2600" b="1" dirty="0" smtClean="0">
                <a:ea typeface="ＭＳ Ｐゴシック" pitchFamily="34" charset="-128"/>
              </a:rPr>
              <a:t>3 </a:t>
            </a:r>
            <a:r>
              <a:rPr lang="en-US" sz="2600" b="1" dirty="0">
                <a:ea typeface="ＭＳ Ｐゴシック" pitchFamily="34" charset="-128"/>
              </a:rPr>
              <a:t>∙ 2 ∙ 4 = 24 </a:t>
            </a:r>
            <a:r>
              <a:rPr lang="en-US" sz="2600" b="1" dirty="0" smtClean="0">
                <a:ea typeface="ＭＳ Ｐゴシック" pitchFamily="34" charset="-128"/>
              </a:rPr>
              <a:t>ways</a:t>
            </a:r>
            <a:endParaRPr lang="en-IN" sz="2600" dirty="0"/>
          </a:p>
        </p:txBody>
      </p:sp>
      <p:pic>
        <p:nvPicPr>
          <p:cNvPr id="6" name="Picture 3" descr="A cartoon depicts a car sales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8000" y="1600201"/>
            <a:ext cx="2053980" cy="25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tree diagram of car selections branches to Ford, G M, and Honda, each branching to compact and midsize, each branching to W, R, B, and G, to get 24 outcom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16082"/>
            <a:ext cx="8195984" cy="2110513"/>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Types of </a:t>
            </a:r>
            <a:r>
              <a:rPr lang="en-US" sz="3600" dirty="0" smtClean="0">
                <a:latin typeface="+mj-lt"/>
                <a:ea typeface="ＭＳ Ｐゴシック" pitchFamily="34" charset="-128"/>
              </a:rPr>
              <a:t>Probability </a:t>
            </a:r>
            <a:r>
              <a:rPr lang="en-US" sz="2000" b="0" dirty="0" smtClean="0">
                <a:latin typeface="+mj-lt"/>
                <a:ea typeface="ＭＳ Ｐゴシック" pitchFamily="34" charset="-128"/>
              </a:rPr>
              <a:t>(1 of 3)</a:t>
            </a:r>
            <a:r>
              <a:rPr lang="en-US" sz="3600" dirty="0" smtClean="0">
                <a:latin typeface="+mj-lt"/>
                <a:ea typeface="ＭＳ Ｐゴシック" pitchFamily="34" charset="-128"/>
              </a:rPr>
              <a:t> </a:t>
            </a:r>
            <a:endParaRPr lang="en-IN" sz="3600" dirty="0">
              <a:latin typeface="+mj-lt"/>
            </a:endParaRPr>
          </a:p>
        </p:txBody>
      </p:sp>
      <p:sp>
        <p:nvSpPr>
          <p:cNvPr id="3" name="Content Placeholder 2"/>
          <p:cNvSpPr>
            <a:spLocks noGrp="1"/>
          </p:cNvSpPr>
          <p:nvPr>
            <p:ph idx="1"/>
          </p:nvPr>
        </p:nvSpPr>
        <p:spPr>
          <a:xfrm>
            <a:off x="457200" y="1600201"/>
            <a:ext cx="8229600" cy="1066800"/>
          </a:xfrm>
        </p:spPr>
        <p:txBody>
          <a:bodyPr/>
          <a:lstStyle/>
          <a:p>
            <a:pPr>
              <a:buNone/>
            </a:pPr>
            <a:r>
              <a:rPr lang="en-US" sz="2800" b="1" dirty="0">
                <a:ea typeface="ＭＳ Ｐゴシック" pitchFamily="34" charset="-128"/>
              </a:rPr>
              <a:t>Classical (theoretical) Probability</a:t>
            </a:r>
          </a:p>
          <a:p>
            <a:r>
              <a:rPr lang="en-US" sz="2600" dirty="0">
                <a:ea typeface="ＭＳ Ｐゴシック" pitchFamily="34" charset="-128"/>
              </a:rPr>
              <a:t>Each outcome in a sample space is equally likely</a:t>
            </a:r>
            <a:r>
              <a:rPr lang="en-US" sz="2600" dirty="0" smtClean="0">
                <a:ea typeface="ＭＳ Ｐゴシック" pitchFamily="34" charset="-128"/>
              </a:rPr>
              <a:t>.</a:t>
            </a:r>
            <a:endParaRPr lang="en-IN" sz="2600" dirty="0"/>
          </a:p>
        </p:txBody>
      </p:sp>
      <p:pic>
        <p:nvPicPr>
          <p:cNvPr id="5" name="Picture 4" descr="P of E = fraction number of outcomes in event E over number of outcomes in sample sp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06" y="2885015"/>
            <a:ext cx="6920505" cy="764898"/>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Classical </a:t>
            </a:r>
            <a:r>
              <a:rPr lang="en-US" sz="3600" dirty="0" smtClean="0">
                <a:latin typeface="+mj-lt"/>
              </a:rPr>
              <a:t>Probabilities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6406750" cy="2514600"/>
          </a:xfrm>
        </p:spPr>
        <p:txBody>
          <a:bodyPr/>
          <a:lstStyle/>
          <a:p>
            <a:pPr marL="0" indent="0">
              <a:buNone/>
            </a:pPr>
            <a:r>
              <a:rPr lang="en-US" sz="2600" dirty="0">
                <a:cs typeface="Times New Roman" pitchFamily="18" charset="0"/>
              </a:rPr>
              <a:t>You roll a six-sided die. Find the probability of each event.</a:t>
            </a:r>
            <a:endParaRPr lang="en-US" sz="2600" dirty="0"/>
          </a:p>
          <a:p>
            <a:pPr marL="407988" indent="-407988">
              <a:buFont typeface="Arial" pitchFamily="34" charset="0"/>
              <a:buAutoNum type="arabicPeriod"/>
            </a:pPr>
            <a:r>
              <a:rPr lang="en-US" sz="2400" dirty="0">
                <a:ea typeface="ＭＳ Ｐゴシック" pitchFamily="34" charset="-128"/>
              </a:rPr>
              <a:t>Event </a:t>
            </a:r>
            <a:r>
              <a:rPr lang="en-US" sz="2400" i="1" dirty="0">
                <a:ea typeface="ＭＳ Ｐゴシック" pitchFamily="34" charset="-128"/>
              </a:rPr>
              <a:t>A</a:t>
            </a:r>
            <a:r>
              <a:rPr lang="en-US" sz="2400" dirty="0">
                <a:ea typeface="ＭＳ Ｐゴシック" pitchFamily="34" charset="-128"/>
              </a:rPr>
              <a:t>: rolling a 3</a:t>
            </a:r>
          </a:p>
          <a:p>
            <a:pPr marL="407988" indent="-407988">
              <a:buFont typeface="Arial" pitchFamily="34" charset="0"/>
              <a:buAutoNum type="arabicPeriod"/>
            </a:pPr>
            <a:r>
              <a:rPr lang="en-US" sz="2400" dirty="0">
                <a:ea typeface="ＭＳ Ｐゴシック" pitchFamily="34" charset="-128"/>
              </a:rPr>
              <a:t>Event </a:t>
            </a:r>
            <a:r>
              <a:rPr lang="en-US" sz="2400" i="1" dirty="0">
                <a:ea typeface="ＭＳ Ｐゴシック" pitchFamily="34" charset="-128"/>
              </a:rPr>
              <a:t>B</a:t>
            </a:r>
            <a:r>
              <a:rPr lang="en-US" sz="2400" dirty="0">
                <a:ea typeface="ＭＳ Ｐゴシック" pitchFamily="34" charset="-128"/>
              </a:rPr>
              <a:t>: rolling a 7</a:t>
            </a:r>
          </a:p>
          <a:p>
            <a:pPr marL="407988" indent="-407988">
              <a:buFont typeface="Arial" pitchFamily="34" charset="0"/>
              <a:buAutoNum type="arabicPeriod"/>
            </a:pPr>
            <a:r>
              <a:rPr lang="en-US" sz="2400" dirty="0">
                <a:ea typeface="ＭＳ Ｐゴシック" pitchFamily="34" charset="-128"/>
              </a:rPr>
              <a:t>Event </a:t>
            </a:r>
            <a:r>
              <a:rPr lang="en-US" sz="2400" i="1" dirty="0">
                <a:ea typeface="ＭＳ Ｐゴシック" pitchFamily="34" charset="-128"/>
              </a:rPr>
              <a:t>C</a:t>
            </a:r>
            <a:r>
              <a:rPr lang="en-US" sz="2400" dirty="0">
                <a:ea typeface="ＭＳ Ｐゴシック" pitchFamily="34" charset="-128"/>
              </a:rPr>
              <a:t>: rolling a number less than </a:t>
            </a:r>
            <a:r>
              <a:rPr lang="en-US" sz="2400" dirty="0" smtClean="0">
                <a:ea typeface="ＭＳ Ｐゴシック" pitchFamily="34" charset="-128"/>
              </a:rPr>
              <a:t>5</a:t>
            </a:r>
            <a:endParaRPr lang="en-IN" sz="2600" dirty="0"/>
          </a:p>
        </p:txBody>
      </p:sp>
      <p:pic>
        <p:nvPicPr>
          <p:cNvPr id="38" name="Picture 3" descr="A cartoon depicts a d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80883" y="1752600"/>
            <a:ext cx="2170196" cy="190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Solution: Sample space: {1, 2, 3, 4, 5,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26" y="4343400"/>
            <a:ext cx="4528218" cy="800166"/>
          </a:xfrm>
          <a:prstGeom prst="rect">
            <a:avLst/>
          </a:prstGeom>
        </p:spPr>
      </p:pic>
      <p:pic>
        <p:nvPicPr>
          <p:cNvPr id="40" name="Picture 5" descr="Six die display outcomes 1 through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9017" y="5410200"/>
            <a:ext cx="5425966" cy="889000"/>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US" sz="3600" dirty="0" smtClean="0">
                <a:latin typeface="+mj-lt"/>
              </a:rPr>
              <a:t>Example: </a:t>
            </a:r>
            <a:r>
              <a:rPr lang="en-US" sz="3600" dirty="0">
                <a:latin typeface="+mj-lt"/>
              </a:rPr>
              <a:t>Finding Classical </a:t>
            </a:r>
            <a:r>
              <a:rPr lang="en-US" sz="3600" dirty="0" smtClean="0">
                <a:latin typeface="+mj-lt"/>
              </a:rPr>
              <a:t>Probabilities </a:t>
            </a:r>
            <a:r>
              <a:rPr lang="en-US" sz="2000" b="0" dirty="0" smtClean="0">
                <a:latin typeface="+mj-lt"/>
              </a:rPr>
              <a:t>(2 of 2)</a:t>
            </a:r>
            <a:endParaRPr lang="en-IN" sz="2000" b="0" dirty="0">
              <a:latin typeface="+mj-lt"/>
            </a:endParaRPr>
          </a:p>
        </p:txBody>
      </p:sp>
      <p:pic>
        <p:nvPicPr>
          <p:cNvPr id="6" name="Picture 5"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54" y="1691454"/>
            <a:ext cx="1385377" cy="253534"/>
          </a:xfrm>
          <a:prstGeom prst="rect">
            <a:avLst/>
          </a:prstGeom>
        </p:spPr>
      </p:pic>
      <p:pic>
        <p:nvPicPr>
          <p:cNvPr id="10" name="Picture 3" descr="A cartoon depicts a d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25145" y="1707211"/>
            <a:ext cx="2172874" cy="190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 Event A: rolling a 3; event A = {3}; P of rolling a 3 = one-sixth = approximately 0.167. 2. Event B: rolling a 7; event B = {} (7 is not in the sample space; P of rolling a 7 = 0 over 6 = 0. 3. Event C: rolling a number less than 5; event C = {1, 2, 3, 4}; P of rolling a number less than 5) = four-sixths = approximately 0.6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4" y="2209800"/>
            <a:ext cx="5936030" cy="4133297"/>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Types of </a:t>
            </a:r>
            <a:r>
              <a:rPr lang="en-US" sz="3600" dirty="0" smtClean="0">
                <a:latin typeface="+mj-lt"/>
                <a:ea typeface="ＭＳ Ｐゴシック" pitchFamily="34" charset="-128"/>
              </a:rPr>
              <a:t>Probability </a:t>
            </a:r>
            <a:r>
              <a:rPr lang="en-US" sz="2000" b="0" dirty="0" smtClean="0">
                <a:latin typeface="+mj-lt"/>
                <a:ea typeface="ＭＳ Ｐゴシック" pitchFamily="34" charset="-128"/>
              </a:rPr>
              <a:t>(2 of 3)</a:t>
            </a:r>
            <a:endParaRPr lang="en-IN" sz="2000" b="0" dirty="0">
              <a:latin typeface="+mj-lt"/>
            </a:endParaRPr>
          </a:p>
        </p:txBody>
      </p:sp>
      <p:sp>
        <p:nvSpPr>
          <p:cNvPr id="3" name="Content Placeholder 2"/>
          <p:cNvSpPr>
            <a:spLocks noGrp="1"/>
          </p:cNvSpPr>
          <p:nvPr>
            <p:ph idx="1"/>
          </p:nvPr>
        </p:nvSpPr>
        <p:spPr>
          <a:xfrm>
            <a:off x="457200" y="1600201"/>
            <a:ext cx="8229600" cy="1981200"/>
          </a:xfrm>
        </p:spPr>
        <p:txBody>
          <a:bodyPr/>
          <a:lstStyle/>
          <a:p>
            <a:pPr>
              <a:buNone/>
            </a:pPr>
            <a:r>
              <a:rPr lang="en-US" sz="2800" b="1" dirty="0">
                <a:ea typeface="ＭＳ Ｐゴシック" pitchFamily="34" charset="-128"/>
              </a:rPr>
              <a:t>Empirical (statistical) Probability</a:t>
            </a:r>
          </a:p>
          <a:p>
            <a:r>
              <a:rPr lang="en-US" sz="2600" dirty="0">
                <a:ea typeface="ＭＳ Ｐゴシック" pitchFamily="34" charset="-128"/>
              </a:rPr>
              <a:t>Based on observations obtained from probability experiments.</a:t>
            </a:r>
          </a:p>
          <a:p>
            <a:r>
              <a:rPr lang="en-US" sz="2600" dirty="0">
                <a:ea typeface="ＭＳ Ｐゴシック" pitchFamily="34" charset="-128"/>
              </a:rPr>
              <a:t>Relative frequency of an event</a:t>
            </a:r>
            <a:r>
              <a:rPr lang="en-US" sz="2600" dirty="0" smtClean="0">
                <a:ea typeface="ＭＳ Ｐゴシック" pitchFamily="34" charset="-128"/>
              </a:rPr>
              <a:t>.</a:t>
            </a:r>
            <a:endParaRPr lang="en-IN" sz="2600" dirty="0"/>
          </a:p>
        </p:txBody>
      </p:sp>
      <p:pic>
        <p:nvPicPr>
          <p:cNvPr id="5" name="Picture 4" descr="P of E = fraction frequency of event E over total frequency = f over 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40" y="3859041"/>
            <a:ext cx="5179322" cy="778708"/>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Finding Empirical </a:t>
            </a:r>
            <a:r>
              <a:rPr lang="en-US" sz="3600" dirty="0" smtClean="0">
                <a:latin typeface="+mj-lt"/>
              </a:rPr>
              <a:t>Probabilities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447800"/>
            <a:ext cx="8229600" cy="2133600"/>
          </a:xfrm>
        </p:spPr>
        <p:txBody>
          <a:bodyPr/>
          <a:lstStyle/>
          <a:p>
            <a:pPr marL="457200" indent="-457200">
              <a:buFont typeface="+mj-lt"/>
              <a:buAutoNum type="arabicPeriod"/>
            </a:pPr>
            <a:r>
              <a:rPr lang="en-US" sz="2400" dirty="0">
                <a:ea typeface="ＭＳ Ｐゴシック" pitchFamily="34" charset="-128"/>
              </a:rPr>
              <a:t>A company is conducting a telephone survey of randomly selected individuals to get their overall impressions of the past decade (2000s). So far, 1504 people have been surveyed. What is the probability that the next person surveyed has a positive overall impression of the 2000s? </a:t>
            </a:r>
            <a:r>
              <a:rPr lang="en-US" sz="2000" b="1" dirty="0">
                <a:ea typeface="ＭＳ Ｐゴシック" pitchFamily="34" charset="-128"/>
              </a:rPr>
              <a:t>(Source: Princeton Survey Research Associates International</a:t>
            </a:r>
            <a:r>
              <a:rPr lang="en-US" sz="2000" b="1" dirty="0" smtClean="0">
                <a:ea typeface="ＭＳ Ｐゴシック" pitchFamily="34" charset="-128"/>
              </a:rPr>
              <a:t>)</a:t>
            </a:r>
            <a:endParaRPr lang="en-IN" sz="2000" b="1" dirty="0"/>
          </a:p>
        </p:txBody>
      </p:sp>
      <p:graphicFrame>
        <p:nvGraphicFramePr>
          <p:cNvPr id="5" name="Table 4"/>
          <p:cNvGraphicFramePr>
            <a:graphicFrameLocks noGrp="1"/>
          </p:cNvGraphicFramePr>
          <p:nvPr>
            <p:extLst>
              <p:ext uri="{D42A27DB-BD31-4B8C-83A1-F6EECF244321}">
                <p14:modId xmlns:p14="http://schemas.microsoft.com/office/powerpoint/2010/main" val="3658388197"/>
              </p:ext>
            </p:extLst>
          </p:nvPr>
        </p:nvGraphicFramePr>
        <p:xfrm>
          <a:off x="2416518" y="3733800"/>
          <a:ext cx="4307188" cy="2560320"/>
        </p:xfrm>
        <a:graphic>
          <a:graphicData uri="http://schemas.openxmlformats.org/drawingml/2006/table">
            <a:tbl>
              <a:tblPr firstRow="1" bandRow="1">
                <a:tableStyleId>{3B4B98B0-60AC-42C2-AFA5-B58CD77FA1E5}</a:tableStyleId>
              </a:tblPr>
              <a:tblGrid>
                <a:gridCol w="1665446"/>
                <a:gridCol w="2641742"/>
              </a:tblGrid>
              <a:tr h="401347">
                <a:tc>
                  <a:txBody>
                    <a:bodyPr/>
                    <a:lstStyle/>
                    <a:p>
                      <a:pPr algn="ctr"/>
                      <a:r>
                        <a:rPr lang="en-IN" sz="2200" dirty="0" smtClean="0">
                          <a:solidFill>
                            <a:schemeClr val="tx1"/>
                          </a:solidFill>
                        </a:rPr>
                        <a:t>Response </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200" dirty="0" smtClean="0">
                          <a:solidFill>
                            <a:schemeClr val="tx1"/>
                          </a:solidFill>
                        </a:rPr>
                        <a:t>Number of times</a:t>
                      </a:r>
                      <a:r>
                        <a:rPr lang="en-IN" sz="2200" baseline="0" dirty="0" smtClean="0">
                          <a:solidFill>
                            <a:schemeClr val="tx1"/>
                          </a:solidFill>
                        </a:rPr>
                        <a:t>, </a:t>
                      </a:r>
                      <a:r>
                        <a:rPr lang="en-IN" sz="2200" i="1" baseline="0" dirty="0" smtClean="0">
                          <a:solidFill>
                            <a:schemeClr val="tx1"/>
                          </a:solidFill>
                        </a:rPr>
                        <a:t>f</a:t>
                      </a:r>
                      <a:endParaRPr lang="en-IN" sz="22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01347">
                <a:tc>
                  <a:txBody>
                    <a:bodyPr/>
                    <a:lstStyle/>
                    <a:p>
                      <a:pPr algn="l"/>
                      <a:r>
                        <a:rPr lang="en-IN" sz="2200" dirty="0" smtClean="0">
                          <a:solidFill>
                            <a:schemeClr val="tx1"/>
                          </a:solidFill>
                        </a:rPr>
                        <a:t>Positive </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IN" sz="2200" dirty="0" smtClean="0">
                          <a:solidFill>
                            <a:schemeClr val="tx1"/>
                          </a:solidFill>
                        </a:rPr>
                        <a:t>406</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401347">
                <a:tc>
                  <a:txBody>
                    <a:bodyPr/>
                    <a:lstStyle/>
                    <a:p>
                      <a:pPr algn="l"/>
                      <a:r>
                        <a:rPr lang="en-IN" sz="2200" dirty="0" smtClean="0">
                          <a:solidFill>
                            <a:schemeClr val="tx1"/>
                          </a:solidFill>
                        </a:rPr>
                        <a:t>Negative </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IN" sz="2200" dirty="0" smtClean="0">
                          <a:solidFill>
                            <a:schemeClr val="tx1"/>
                          </a:solidFill>
                        </a:rPr>
                        <a:t>752</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401347">
                <a:tc>
                  <a:txBody>
                    <a:bodyPr/>
                    <a:lstStyle/>
                    <a:p>
                      <a:pPr algn="l"/>
                      <a:r>
                        <a:rPr lang="en-IN" sz="2200" dirty="0" smtClean="0">
                          <a:solidFill>
                            <a:schemeClr val="tx1"/>
                          </a:solidFill>
                        </a:rPr>
                        <a:t>Neither </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IN" sz="2200" dirty="0" smtClean="0">
                          <a:solidFill>
                            <a:schemeClr val="tx1"/>
                          </a:solidFill>
                        </a:rPr>
                        <a:t>316</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401347">
                <a:tc>
                  <a:txBody>
                    <a:bodyPr/>
                    <a:lstStyle/>
                    <a:p>
                      <a:pPr algn="l"/>
                      <a:r>
                        <a:rPr lang="en-IN" sz="2200" dirty="0" smtClean="0">
                          <a:solidFill>
                            <a:schemeClr val="tx1"/>
                          </a:solidFill>
                        </a:rPr>
                        <a:t>Don’t know</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200" dirty="0" smtClean="0">
                          <a:solidFill>
                            <a:schemeClr val="tx1"/>
                          </a:solidFill>
                        </a:rPr>
                        <a:t>30</a:t>
                      </a:r>
                      <a:endParaRPr lang="en-IN"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401347">
                <a:tc>
                  <a:txBody>
                    <a:bodyPr/>
                    <a:lstStyle/>
                    <a:p>
                      <a:r>
                        <a:rPr lang="en-IN" sz="2200" dirty="0" smtClean="0">
                          <a:solidFill>
                            <a:schemeClr val="bg1"/>
                          </a:solidFill>
                        </a:rPr>
                        <a:t>blank</a:t>
                      </a:r>
                      <a:endParaRPr lang="en-IN" sz="2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el-GR" sz="22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Σ</a:t>
                      </a:r>
                      <a:r>
                        <a:rPr kumimoji="0" lang="en-US" sz="2200" b="0" i="1" u="none" strike="noStrike" cap="none" normalizeH="0" baseline="0" dirty="0" smtClean="0">
                          <a:ln>
                            <a:noFill/>
                          </a:ln>
                          <a:solidFill>
                            <a:schemeClr val="tx1"/>
                          </a:solidFill>
                          <a:effectLst/>
                          <a:latin typeface="+mn-lt"/>
                          <a:ea typeface="ＭＳ Ｐゴシック" pitchFamily="34" charset="-128"/>
                          <a:cs typeface="Times New Roman" pitchFamily="18" charset="0"/>
                        </a:rPr>
                        <a:t>f  = </a:t>
                      </a:r>
                      <a:r>
                        <a:rPr kumimoji="0" lang="en-US" sz="22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1504</a:t>
                      </a:r>
                      <a:endParaRPr lang="en-IN" sz="220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a:t>
            </a:r>
            <a:r>
              <a:rPr lang="en-US" sz="3600" dirty="0">
                <a:latin typeface="+mj-lt"/>
              </a:rPr>
              <a:t>Finding Empirical </a:t>
            </a:r>
            <a:r>
              <a:rPr lang="en-US" sz="3600" dirty="0" smtClean="0">
                <a:latin typeface="+mj-lt"/>
              </a:rPr>
              <a:t>Probabilities </a:t>
            </a:r>
            <a:r>
              <a:rPr lang="en-US" sz="2000" b="0" dirty="0" smtClean="0">
                <a:latin typeface="+mj-lt"/>
              </a:rPr>
              <a:t>(2 of 2)</a:t>
            </a:r>
            <a:endParaRPr lang="en-IN" sz="2000" b="0" dirty="0">
              <a:latin typeface="+mj-lt"/>
            </a:endParaRPr>
          </a:p>
        </p:txBody>
      </p:sp>
      <p:pic>
        <p:nvPicPr>
          <p:cNvPr id="4" name="Picture 3"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54" y="1691454"/>
            <a:ext cx="1385377" cy="253534"/>
          </a:xfrm>
          <a:prstGeom prst="rect">
            <a:avLst/>
          </a:prstGeom>
        </p:spPr>
      </p:pic>
      <p:pic>
        <p:nvPicPr>
          <p:cNvPr id="8" name="Picture 7" descr="The table of number of times, f, of each response indicates that responses represent events and number of times represent frequency, with sigma f = 1504 and P of positive = f over n = 406 over 1504 = approximately 0.2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665" y="2298390"/>
            <a:ext cx="7388669" cy="3383333"/>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Chapter Outline</a:t>
            </a:r>
            <a:endParaRPr lang="en-IN" sz="3600" dirty="0">
              <a:latin typeface="+mj-lt"/>
            </a:endParaRPr>
          </a:p>
        </p:txBody>
      </p:sp>
      <p:sp>
        <p:nvSpPr>
          <p:cNvPr id="3" name="Content Placeholder 2"/>
          <p:cNvSpPr>
            <a:spLocks noGrp="1"/>
          </p:cNvSpPr>
          <p:nvPr>
            <p:ph idx="1"/>
          </p:nvPr>
        </p:nvSpPr>
        <p:spPr/>
        <p:txBody>
          <a:bodyPr/>
          <a:lstStyle/>
          <a:p>
            <a:pPr marL="255600" indent="-255600">
              <a:buNone/>
            </a:pPr>
            <a:r>
              <a:rPr lang="en-US" sz="2600" dirty="0">
                <a:solidFill>
                  <a:srgbClr val="007FA3"/>
                </a:solidFill>
                <a:ea typeface="ＭＳ Ｐゴシック" pitchFamily="34" charset="-128"/>
              </a:rPr>
              <a:t>3.1</a:t>
            </a:r>
            <a:r>
              <a:rPr lang="en-US" sz="2600" dirty="0">
                <a:ea typeface="ＭＳ Ｐゴシック" pitchFamily="34" charset="-128"/>
              </a:rPr>
              <a:t> Basic Concepts of Probability</a:t>
            </a:r>
          </a:p>
          <a:p>
            <a:pPr marL="255600" indent="-255600">
              <a:buNone/>
            </a:pPr>
            <a:r>
              <a:rPr lang="en-US" sz="2600" dirty="0">
                <a:solidFill>
                  <a:srgbClr val="007FA3"/>
                </a:solidFill>
                <a:ea typeface="ＭＳ Ｐゴシック" pitchFamily="34" charset="-128"/>
              </a:rPr>
              <a:t>3.2</a:t>
            </a:r>
            <a:r>
              <a:rPr lang="en-US" sz="2600" dirty="0">
                <a:ea typeface="ＭＳ Ｐゴシック" pitchFamily="34" charset="-128"/>
              </a:rPr>
              <a:t> Conditional Probability and the Multiplication </a:t>
            </a:r>
            <a:r>
              <a:rPr lang="en-US" sz="2600" dirty="0" smtClean="0">
                <a:ea typeface="ＭＳ Ｐゴシック" pitchFamily="34" charset="-128"/>
              </a:rPr>
              <a:t>Rule</a:t>
            </a:r>
            <a:endParaRPr lang="en-US" sz="2600" dirty="0">
              <a:ea typeface="ＭＳ Ｐゴシック" pitchFamily="34" charset="-128"/>
            </a:endParaRPr>
          </a:p>
          <a:p>
            <a:pPr marL="255600" indent="-255600">
              <a:buNone/>
            </a:pPr>
            <a:r>
              <a:rPr lang="en-US" sz="2600" dirty="0">
                <a:solidFill>
                  <a:srgbClr val="007FA3"/>
                </a:solidFill>
                <a:ea typeface="ＭＳ Ｐゴシック" pitchFamily="34" charset="-128"/>
              </a:rPr>
              <a:t>3.3</a:t>
            </a:r>
            <a:r>
              <a:rPr lang="en-US" sz="2600" dirty="0">
                <a:ea typeface="ＭＳ Ｐゴシック" pitchFamily="34" charset="-128"/>
              </a:rPr>
              <a:t> The Addition Rule</a:t>
            </a:r>
          </a:p>
          <a:p>
            <a:pPr marL="255600" indent="-255600">
              <a:buNone/>
            </a:pPr>
            <a:r>
              <a:rPr lang="en-US" sz="2600" dirty="0">
                <a:solidFill>
                  <a:srgbClr val="007FA3"/>
                </a:solidFill>
                <a:ea typeface="ＭＳ Ｐゴシック" pitchFamily="34" charset="-128"/>
              </a:rPr>
              <a:t>3.4</a:t>
            </a:r>
            <a:r>
              <a:rPr lang="en-US" sz="2600" dirty="0">
                <a:ea typeface="ＭＳ Ｐゴシック" pitchFamily="34" charset="-128"/>
              </a:rPr>
              <a:t> Additional Topics in Probability and </a:t>
            </a:r>
            <a:r>
              <a:rPr lang="en-US" sz="2600" dirty="0" smtClean="0">
                <a:ea typeface="ＭＳ Ｐゴシック" pitchFamily="34" charset="-128"/>
              </a:rPr>
              <a:t>Counting</a:t>
            </a:r>
            <a:endParaRPr lang="en-IN" sz="2600" dirty="0"/>
          </a:p>
        </p:txBody>
      </p:sp>
    </p:spTree>
    <p:extLst>
      <p:ext uri="{BB962C8B-B14F-4D97-AF65-F5344CB8AC3E}">
        <p14:creationId xmlns:p14="http://schemas.microsoft.com/office/powerpoint/2010/main" val="326638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Law of Large Numbers</a:t>
            </a:r>
            <a:endParaRPr lang="en-IN" sz="3600" dirty="0">
              <a:latin typeface="+mj-lt"/>
            </a:endParaRPr>
          </a:p>
        </p:txBody>
      </p:sp>
      <p:sp>
        <p:nvSpPr>
          <p:cNvPr id="3" name="Content Placeholder 2"/>
          <p:cNvSpPr>
            <a:spLocks noGrp="1"/>
          </p:cNvSpPr>
          <p:nvPr>
            <p:ph idx="1"/>
          </p:nvPr>
        </p:nvSpPr>
        <p:spPr>
          <a:xfrm>
            <a:off x="457200" y="1600200"/>
            <a:ext cx="7848600" cy="1828800"/>
          </a:xfrm>
        </p:spPr>
        <p:txBody>
          <a:bodyPr/>
          <a:lstStyle/>
          <a:p>
            <a:pPr>
              <a:buNone/>
            </a:pPr>
            <a:r>
              <a:rPr lang="en-US" sz="2800" b="1" dirty="0">
                <a:ea typeface="ＭＳ Ｐゴシック" pitchFamily="34" charset="-128"/>
              </a:rPr>
              <a:t>Law of Large Numbers</a:t>
            </a:r>
          </a:p>
          <a:p>
            <a:r>
              <a:rPr lang="en-US" sz="2600" dirty="0">
                <a:ea typeface="ＭＳ Ｐゴシック" pitchFamily="34" charset="-128"/>
              </a:rPr>
              <a:t>As an experiment is repeated over and over, the </a:t>
            </a:r>
            <a:r>
              <a:rPr lang="en-US" sz="2600" dirty="0" smtClean="0">
                <a:ea typeface="ＭＳ Ｐゴシック" pitchFamily="34" charset="-128"/>
              </a:rPr>
              <a:t>empirical </a:t>
            </a:r>
            <a:r>
              <a:rPr lang="en-US" sz="2600" dirty="0">
                <a:ea typeface="ＭＳ Ｐゴシック" pitchFamily="34" charset="-128"/>
              </a:rPr>
              <a:t>probability of an event approaches the theoretical (actual) probability of the event</a:t>
            </a:r>
            <a:r>
              <a:rPr lang="en-US" sz="2600" dirty="0" smtClean="0">
                <a:ea typeface="ＭＳ Ｐゴシック" pitchFamily="34" charset="-128"/>
              </a:rPr>
              <a:t>.</a:t>
            </a:r>
            <a:endParaRPr lang="en-IN" sz="2600" dirty="0"/>
          </a:p>
        </p:txBody>
      </p:sp>
      <p:pic>
        <p:nvPicPr>
          <p:cNvPr id="8" name="Picture 3" descr="A scatter plot of probability of tossing a head, plotting proportion that are heads versus number of tosses, has points oscillating about and eventually evening out at proportional 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581400"/>
            <a:ext cx="3406139" cy="2730848"/>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ea typeface="ＭＳ Ｐゴシック" pitchFamily="34" charset="-128"/>
              </a:rPr>
              <a:t>Types of Probability </a:t>
            </a:r>
            <a:r>
              <a:rPr lang="en-US" sz="2000" b="0" dirty="0" smtClean="0">
                <a:latin typeface="+mj-lt"/>
                <a:ea typeface="ＭＳ Ｐゴシック" pitchFamily="34" charset="-128"/>
              </a:rPr>
              <a:t>(3 of 3)</a:t>
            </a:r>
            <a:endParaRPr lang="en-IN" sz="2000" b="0" dirty="0">
              <a:latin typeface="+mj-lt"/>
            </a:endParaRPr>
          </a:p>
        </p:txBody>
      </p:sp>
      <p:sp>
        <p:nvSpPr>
          <p:cNvPr id="3" name="Content Placeholder 2"/>
          <p:cNvSpPr>
            <a:spLocks noGrp="1"/>
          </p:cNvSpPr>
          <p:nvPr>
            <p:ph idx="1"/>
          </p:nvPr>
        </p:nvSpPr>
        <p:spPr>
          <a:xfrm>
            <a:off x="457200" y="1600201"/>
            <a:ext cx="8229600" cy="1904999"/>
          </a:xfrm>
        </p:spPr>
        <p:txBody>
          <a:bodyPr/>
          <a:lstStyle/>
          <a:p>
            <a:pPr>
              <a:buNone/>
            </a:pPr>
            <a:r>
              <a:rPr lang="en-US" sz="2800" b="1" dirty="0">
                <a:ea typeface="ＭＳ Ｐゴシック" pitchFamily="34" charset="-128"/>
              </a:rPr>
              <a:t>Subjective Probability</a:t>
            </a:r>
          </a:p>
          <a:p>
            <a:r>
              <a:rPr lang="en-US" sz="2600" dirty="0">
                <a:ea typeface="ＭＳ Ｐゴシック" pitchFamily="34" charset="-128"/>
              </a:rPr>
              <a:t>Intuition, educated guesses, and estimates.</a:t>
            </a:r>
          </a:p>
          <a:p>
            <a:pPr>
              <a:spcBef>
                <a:spcPts val="600"/>
              </a:spcBef>
            </a:pPr>
            <a:r>
              <a:rPr lang="en-US" sz="2600" dirty="0">
                <a:ea typeface="ＭＳ Ｐゴシック" pitchFamily="34" charset="-128"/>
              </a:rPr>
              <a:t>e.g. A doctor may feel a patient has a 90% chance of a full recovery</a:t>
            </a:r>
            <a:r>
              <a:rPr lang="en-US" sz="2600" dirty="0" smtClean="0">
                <a:ea typeface="ＭＳ Ｐゴシック" pitchFamily="34" charset="-128"/>
              </a:rPr>
              <a:t>.</a:t>
            </a:r>
            <a:endParaRPr lang="en-IN" sz="2600" dirty="0"/>
          </a:p>
        </p:txBody>
      </p:sp>
      <p:pic>
        <p:nvPicPr>
          <p:cNvPr id="4" name="Picture 6" descr="A cartoon depicts a doctor attending to a pati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764174"/>
            <a:ext cx="2425492" cy="236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Classifying Types of </a:t>
            </a:r>
            <a:r>
              <a:rPr lang="en-US" sz="3600" dirty="0" smtClean="0">
                <a:latin typeface="+mj-lt"/>
              </a:rPr>
              <a:t>Probability </a:t>
            </a:r>
            <a:r>
              <a:rPr lang="en-US" sz="2000" b="0" dirty="0" smtClean="0">
                <a:latin typeface="+mj-lt"/>
              </a:rPr>
              <a:t>(1 of 3)</a:t>
            </a:r>
            <a:endParaRPr lang="en-IN" sz="2000" b="0" dirty="0">
              <a:latin typeface="+mj-lt"/>
            </a:endParaRPr>
          </a:p>
        </p:txBody>
      </p:sp>
      <p:sp>
        <p:nvSpPr>
          <p:cNvPr id="3" name="Content Placeholder 2"/>
          <p:cNvSpPr>
            <a:spLocks noGrp="1"/>
          </p:cNvSpPr>
          <p:nvPr>
            <p:ph idx="1"/>
          </p:nvPr>
        </p:nvSpPr>
        <p:spPr>
          <a:xfrm>
            <a:off x="457200" y="1600200"/>
            <a:ext cx="8534400" cy="4525963"/>
          </a:xfrm>
        </p:spPr>
        <p:txBody>
          <a:bodyPr/>
          <a:lstStyle/>
          <a:p>
            <a:pPr marL="0" indent="0">
              <a:buNone/>
            </a:pPr>
            <a:r>
              <a:rPr lang="en-US" sz="2600" dirty="0">
                <a:ea typeface="ＭＳ Ｐゴシック" pitchFamily="34" charset="-128"/>
              </a:rPr>
              <a:t>Classify the statement as an example of classical, empirical, or subjective probability.</a:t>
            </a:r>
          </a:p>
          <a:p>
            <a:pPr marL="442800" indent="-442800">
              <a:buFont typeface="+mj-lt"/>
              <a:buAutoNum type="arabicPeriod"/>
            </a:pPr>
            <a:r>
              <a:rPr lang="en-US" sz="2600" dirty="0" smtClean="0">
                <a:cs typeface="Times New Roman" pitchFamily="18" charset="0"/>
              </a:rPr>
              <a:t>The </a:t>
            </a:r>
            <a:r>
              <a:rPr lang="en-US" sz="2600" dirty="0">
                <a:cs typeface="Times New Roman" pitchFamily="18" charset="0"/>
              </a:rPr>
              <a:t>probability that you will get the flu this year is 0.1</a:t>
            </a:r>
            <a:r>
              <a:rPr lang="en-US" sz="2600" dirty="0" smtClean="0">
                <a:cs typeface="Times New Roman" pitchFamily="18" charset="0"/>
              </a:rPr>
              <a:t>.</a:t>
            </a:r>
            <a:endParaRPr lang="en-US" sz="2600" b="1" dirty="0" smtClean="0">
              <a:solidFill>
                <a:schemeClr val="accent3"/>
              </a:solidFill>
              <a:cs typeface="Times New Roman" pitchFamily="18" charset="0"/>
            </a:endParaRPr>
          </a:p>
          <a:p>
            <a:pPr marL="432000" indent="0">
              <a:spcBef>
                <a:spcPts val="1800"/>
              </a:spcBef>
              <a:buClr>
                <a:srgbClr val="D17230"/>
              </a:buClr>
              <a:buNone/>
              <a:defRPr/>
            </a:pPr>
            <a:r>
              <a:rPr lang="en-US" sz="2800" b="1" dirty="0" smtClean="0">
                <a:cs typeface="Times New Roman" pitchFamily="18" charset="0"/>
              </a:rPr>
              <a:t>Solution</a:t>
            </a:r>
            <a:endParaRPr lang="en-US" sz="2800" b="1" dirty="0">
              <a:cs typeface="Times New Roman" pitchFamily="18" charset="0"/>
            </a:endParaRPr>
          </a:p>
          <a:p>
            <a:pPr marL="432000" indent="0">
              <a:spcBef>
                <a:spcPts val="600"/>
              </a:spcBef>
              <a:buClr>
                <a:srgbClr val="D17230"/>
              </a:buClr>
              <a:buNone/>
              <a:defRPr/>
            </a:pPr>
            <a:r>
              <a:rPr lang="en-US" sz="2600" b="1" dirty="0" smtClean="0">
                <a:cs typeface="Times New Roman" pitchFamily="18" charset="0"/>
              </a:rPr>
              <a:t>Subjective probability </a:t>
            </a:r>
            <a:r>
              <a:rPr lang="en-US" sz="2600" dirty="0" smtClean="0">
                <a:solidFill>
                  <a:prstClr val="black"/>
                </a:solidFill>
                <a:cs typeface="Times New Roman" pitchFamily="18" charset="0"/>
              </a:rPr>
              <a:t>(most </a:t>
            </a:r>
            <a:r>
              <a:rPr lang="en-US" sz="2600" dirty="0">
                <a:solidFill>
                  <a:prstClr val="black"/>
                </a:solidFill>
                <a:cs typeface="Times New Roman" pitchFamily="18" charset="0"/>
              </a:rPr>
              <a:t>likely an </a:t>
            </a:r>
            <a:r>
              <a:rPr lang="en-US" sz="2600" dirty="0" smtClean="0">
                <a:solidFill>
                  <a:prstClr val="black"/>
                </a:solidFill>
                <a:cs typeface="Times New Roman" pitchFamily="18" charset="0"/>
              </a:rPr>
              <a:t>educated guess)</a:t>
            </a:r>
            <a:endParaRPr lang="en-IN" sz="2600" dirty="0"/>
          </a:p>
        </p:txBody>
      </p:sp>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Classifying Types of </a:t>
            </a:r>
            <a:r>
              <a:rPr lang="en-US" sz="3600" dirty="0" smtClean="0">
                <a:latin typeface="+mj-lt"/>
              </a:rPr>
              <a:t>Probability </a:t>
            </a:r>
            <a:r>
              <a:rPr lang="en-US" sz="2000" b="0" dirty="0" smtClean="0">
                <a:latin typeface="+mj-lt"/>
              </a:rPr>
              <a:t>(2 of 3)</a:t>
            </a:r>
            <a:endParaRPr lang="en-IN" sz="2000" b="0" dirty="0">
              <a:latin typeface="+mj-lt"/>
            </a:endParaRPr>
          </a:p>
        </p:txBody>
      </p:sp>
      <p:sp>
        <p:nvSpPr>
          <p:cNvPr id="3" name="Content Placeholder 2"/>
          <p:cNvSpPr>
            <a:spLocks noGrp="1"/>
          </p:cNvSpPr>
          <p:nvPr>
            <p:ph idx="1"/>
          </p:nvPr>
        </p:nvSpPr>
        <p:spPr>
          <a:xfrm>
            <a:off x="457200" y="1600201"/>
            <a:ext cx="8229600" cy="1828799"/>
          </a:xfrm>
        </p:spPr>
        <p:txBody>
          <a:bodyPr/>
          <a:lstStyle/>
          <a:p>
            <a:pPr marL="0" indent="0">
              <a:buNone/>
            </a:pPr>
            <a:r>
              <a:rPr lang="en-US" sz="2600" dirty="0">
                <a:ea typeface="ＭＳ Ｐゴシック" pitchFamily="34" charset="-128"/>
              </a:rPr>
              <a:t>Classify the statement as an example of classical, empirical, or subjective probability.</a:t>
            </a:r>
          </a:p>
          <a:p>
            <a:pPr marL="442800" indent="-442800">
              <a:buFont typeface="+mj-lt"/>
              <a:buAutoNum type="arabicPeriod" startAt="2"/>
            </a:pPr>
            <a:r>
              <a:rPr lang="en-US" sz="2600" dirty="0">
                <a:cs typeface="Times New Roman" pitchFamily="18" charset="0"/>
              </a:rPr>
              <a:t>The probability that a voter chosen at random will be younger than 35 years old is </a:t>
            </a:r>
            <a:r>
              <a:rPr lang="en-US" sz="2600" dirty="0" smtClean="0">
                <a:cs typeface="Times New Roman" pitchFamily="18" charset="0"/>
              </a:rPr>
              <a:t>0.3.</a:t>
            </a:r>
            <a:endParaRPr lang="en-IN" sz="2600" dirty="0"/>
          </a:p>
        </p:txBody>
      </p:sp>
      <p:pic>
        <p:nvPicPr>
          <p:cNvPr id="4" name="Picture 3" descr="A cartoon depicts a person dropping a ballot into a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29000"/>
            <a:ext cx="1960380" cy="21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olution: Empirical probability (most likely based on a surve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10" y="5334000"/>
            <a:ext cx="7876180" cy="794845"/>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Classifying Types of </a:t>
            </a:r>
            <a:r>
              <a:rPr lang="en-US" sz="3600" dirty="0" smtClean="0">
                <a:latin typeface="+mj-lt"/>
              </a:rPr>
              <a:t>Probability </a:t>
            </a:r>
            <a:r>
              <a:rPr lang="en-US" sz="2000" b="0" dirty="0" smtClean="0">
                <a:latin typeface="+mj-lt"/>
              </a:rPr>
              <a:t>(3 of 3)</a:t>
            </a:r>
            <a:endParaRPr lang="en-IN" sz="2000" b="0" dirty="0">
              <a:latin typeface="+mj-lt"/>
            </a:endParaRPr>
          </a:p>
        </p:txBody>
      </p:sp>
      <p:pic>
        <p:nvPicPr>
          <p:cNvPr id="4" name="Picture 3" descr="Classify the statement as an example of classical, empirical, or subjective probability. 3. The probability of winning a 1000-ticket raffle with one ticket is 1 over 10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1284"/>
            <a:ext cx="7975600" cy="1948864"/>
          </a:xfrm>
          <a:prstGeom prst="rect">
            <a:avLst/>
          </a:prstGeom>
        </p:spPr>
      </p:pic>
      <p:pic>
        <p:nvPicPr>
          <p:cNvPr id="8" name="Picture 3" descr="A cartoon depicts raffle tick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429000"/>
            <a:ext cx="3292728" cy="134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4953000"/>
            <a:ext cx="8229600" cy="914400"/>
          </a:xfrm>
        </p:spPr>
        <p:txBody>
          <a:bodyPr/>
          <a:lstStyle/>
          <a:p>
            <a:pPr marL="0" indent="288925">
              <a:buNone/>
            </a:pPr>
            <a:r>
              <a:rPr lang="en-US" sz="2800" b="1" dirty="0" smtClean="0">
                <a:cs typeface="Times New Roman" pitchFamily="18" charset="0"/>
              </a:rPr>
              <a:t>Solution</a:t>
            </a:r>
            <a:endParaRPr lang="en-US" sz="2800" b="1" dirty="0">
              <a:cs typeface="Times New Roman" pitchFamily="18" charset="0"/>
            </a:endParaRPr>
          </a:p>
          <a:p>
            <a:pPr marL="0" indent="288925">
              <a:spcBef>
                <a:spcPts val="600"/>
              </a:spcBef>
              <a:buNone/>
            </a:pPr>
            <a:r>
              <a:rPr lang="en-US" sz="2600" b="1" dirty="0" smtClean="0">
                <a:cs typeface="Times New Roman" pitchFamily="18" charset="0"/>
              </a:rPr>
              <a:t>Classical probability </a:t>
            </a:r>
            <a:r>
              <a:rPr lang="en-US" sz="2600" dirty="0" smtClean="0">
                <a:cs typeface="Times New Roman" pitchFamily="18" charset="0"/>
              </a:rPr>
              <a:t>(equally likely outcomes)</a:t>
            </a:r>
            <a:endParaRPr lang="en-IN" sz="2600" dirty="0"/>
          </a:p>
        </p:txBody>
      </p:sp>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Range of </a:t>
            </a:r>
            <a:r>
              <a:rPr lang="en-US" sz="3600" dirty="0" smtClean="0">
                <a:latin typeface="+mj-lt"/>
                <a:ea typeface="ＭＳ Ｐゴシック" pitchFamily="34" charset="-128"/>
              </a:rPr>
              <a:t>Probabilities </a:t>
            </a:r>
            <a:r>
              <a:rPr lang="en-US" sz="3600" dirty="0">
                <a:latin typeface="+mj-lt"/>
                <a:ea typeface="ＭＳ Ｐゴシック" pitchFamily="34" charset="-128"/>
              </a:rPr>
              <a:t>Rule</a:t>
            </a:r>
            <a:endParaRPr lang="en-IN" sz="3600" dirty="0">
              <a:latin typeface="+mj-lt"/>
            </a:endParaRPr>
          </a:p>
        </p:txBody>
      </p:sp>
      <p:sp>
        <p:nvSpPr>
          <p:cNvPr id="3" name="Content Placeholder 2"/>
          <p:cNvSpPr>
            <a:spLocks noGrp="1"/>
          </p:cNvSpPr>
          <p:nvPr>
            <p:ph idx="1"/>
          </p:nvPr>
        </p:nvSpPr>
        <p:spPr>
          <a:xfrm>
            <a:off x="457200" y="1600200"/>
            <a:ext cx="8229600" cy="1900237"/>
          </a:xfrm>
        </p:spPr>
        <p:txBody>
          <a:bodyPr/>
          <a:lstStyle/>
          <a:p>
            <a:pPr>
              <a:buNone/>
            </a:pPr>
            <a:r>
              <a:rPr lang="en-US" sz="2800" b="1" dirty="0">
                <a:ea typeface="ＭＳ Ｐゴシック" pitchFamily="34" charset="-128"/>
              </a:rPr>
              <a:t>Range of probabilities rule</a:t>
            </a:r>
          </a:p>
          <a:p>
            <a:r>
              <a:rPr lang="en-US" sz="2600" dirty="0">
                <a:ea typeface="ＭＳ Ｐゴシック" pitchFamily="34" charset="-128"/>
              </a:rPr>
              <a:t>The probability of an event </a:t>
            </a:r>
            <a:r>
              <a:rPr lang="en-US" sz="2600" i="1" dirty="0">
                <a:ea typeface="ＭＳ Ｐゴシック" pitchFamily="34" charset="-128"/>
              </a:rPr>
              <a:t>E</a:t>
            </a:r>
            <a:r>
              <a:rPr lang="en-US" sz="2600" dirty="0">
                <a:ea typeface="ＭＳ Ｐゴシック" pitchFamily="34" charset="-128"/>
              </a:rPr>
              <a:t> is between 0 and 1, inclusive.</a:t>
            </a:r>
          </a:p>
          <a:p>
            <a:pPr>
              <a:spcBef>
                <a:spcPts val="600"/>
              </a:spcBef>
            </a:pPr>
            <a:r>
              <a:rPr lang="en-US" sz="2600" dirty="0">
                <a:ea typeface="ＭＳ Ｐゴシック" pitchFamily="34" charset="-128"/>
              </a:rPr>
              <a:t>0 ≤ </a:t>
            </a:r>
            <a:r>
              <a:rPr lang="en-US" sz="2600" i="1" dirty="0">
                <a:ea typeface="ＭＳ Ｐゴシック" pitchFamily="34" charset="-128"/>
              </a:rPr>
              <a:t>P</a:t>
            </a:r>
            <a:r>
              <a:rPr lang="en-US" sz="2600" dirty="0">
                <a:ea typeface="ＭＳ Ｐゴシック" pitchFamily="34" charset="-128"/>
              </a:rPr>
              <a:t>(</a:t>
            </a:r>
            <a:r>
              <a:rPr lang="en-US" sz="2600" i="1" dirty="0">
                <a:ea typeface="ＭＳ Ｐゴシック" pitchFamily="34" charset="-128"/>
              </a:rPr>
              <a:t>E</a:t>
            </a:r>
            <a:r>
              <a:rPr lang="en-US" sz="2600" dirty="0">
                <a:ea typeface="ＭＳ Ｐゴシック" pitchFamily="34" charset="-128"/>
              </a:rPr>
              <a:t>) ≤ </a:t>
            </a:r>
            <a:r>
              <a:rPr lang="en-US" sz="2600" dirty="0" smtClean="0">
                <a:ea typeface="ＭＳ Ｐゴシック" pitchFamily="34" charset="-128"/>
              </a:rPr>
              <a:t>1</a:t>
            </a:r>
            <a:endParaRPr lang="en-IN" sz="2600" dirty="0"/>
          </a:p>
        </p:txBody>
      </p:sp>
      <p:pic>
        <p:nvPicPr>
          <p:cNvPr id="19" name="Picture 3" descr="A line extends from impossible at 0 to certain at 1, with even change at 0.5. Unlikely is between and 0 and 0.5 and likely between 0.5 an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19" y="3733800"/>
            <a:ext cx="7141361" cy="1268770"/>
          </a:xfrm>
          <a:prstGeom prst="rect">
            <a:avLst/>
          </a:prstGeom>
        </p:spPr>
      </p:pic>
    </p:spTree>
    <p:extLst>
      <p:ext uri="{BB962C8B-B14F-4D97-AF65-F5344CB8AC3E}">
        <p14:creationId xmlns:p14="http://schemas.microsoft.com/office/powerpoint/2010/main" val="205839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Complementary Events</a:t>
            </a:r>
            <a:endParaRPr lang="en-IN" sz="3600" dirty="0">
              <a:latin typeface="+mj-lt"/>
            </a:endParaRPr>
          </a:p>
        </p:txBody>
      </p:sp>
      <p:sp>
        <p:nvSpPr>
          <p:cNvPr id="3" name="Content Placeholder 2"/>
          <p:cNvSpPr>
            <a:spLocks noGrp="1"/>
          </p:cNvSpPr>
          <p:nvPr>
            <p:ph idx="1"/>
          </p:nvPr>
        </p:nvSpPr>
        <p:spPr>
          <a:xfrm>
            <a:off x="457200" y="1600201"/>
            <a:ext cx="4419600" cy="4191000"/>
          </a:xfrm>
        </p:spPr>
        <p:txBody>
          <a:bodyPr/>
          <a:lstStyle/>
          <a:p>
            <a:pPr>
              <a:buNone/>
            </a:pPr>
            <a:r>
              <a:rPr lang="en-US" sz="2800" b="1" dirty="0">
                <a:ea typeface="ＭＳ Ｐゴシック" pitchFamily="34" charset="-128"/>
              </a:rPr>
              <a:t>Complement of event </a:t>
            </a:r>
            <a:r>
              <a:rPr lang="en-US" sz="2800" b="1" i="1" dirty="0">
                <a:ea typeface="ＭＳ Ｐゴシック" pitchFamily="34" charset="-128"/>
              </a:rPr>
              <a:t>E</a:t>
            </a:r>
          </a:p>
          <a:p>
            <a:r>
              <a:rPr lang="en-US" sz="2600" dirty="0">
                <a:ea typeface="ＭＳ Ｐゴシック" pitchFamily="34" charset="-128"/>
              </a:rPr>
              <a:t>The set of all outcomes in a sample space that are not included in event </a:t>
            </a:r>
            <a:r>
              <a:rPr lang="en-US" sz="2600" i="1" dirty="0">
                <a:ea typeface="ＭＳ Ｐゴシック" pitchFamily="34" charset="-128"/>
              </a:rPr>
              <a:t>E</a:t>
            </a:r>
            <a:r>
              <a:rPr lang="en-US" sz="2600" dirty="0">
                <a:ea typeface="ＭＳ Ｐゴシック" pitchFamily="34" charset="-128"/>
              </a:rPr>
              <a:t>.</a:t>
            </a:r>
          </a:p>
          <a:p>
            <a:r>
              <a:rPr lang="en-US" sz="2600" dirty="0">
                <a:ea typeface="ＭＳ Ｐゴシック" pitchFamily="34" charset="-128"/>
              </a:rPr>
              <a:t>Denoted </a:t>
            </a:r>
            <a:r>
              <a:rPr lang="en-US" sz="2600" i="1" dirty="0">
                <a:ea typeface="ＭＳ Ｐゴシック" pitchFamily="34" charset="-128"/>
              </a:rPr>
              <a:t>E</a:t>
            </a:r>
            <a:r>
              <a:rPr lang="en-US" sz="2600" i="1" baseline="30000" dirty="0">
                <a:ea typeface="ＭＳ Ｐゴシック" pitchFamily="34" charset="-128"/>
              </a:rPr>
              <a:t> </a:t>
            </a:r>
            <a:r>
              <a:rPr lang="en-US" sz="2600" dirty="0">
                <a:ea typeface="ＭＳ Ｐゴシック" pitchFamily="34" charset="-128"/>
              </a:rPr>
              <a:t>′ (</a:t>
            </a:r>
            <a:r>
              <a:rPr lang="en-US" sz="2600" i="1" dirty="0">
                <a:ea typeface="ＭＳ Ｐゴシック" pitchFamily="34" charset="-128"/>
              </a:rPr>
              <a:t>E</a:t>
            </a:r>
            <a:r>
              <a:rPr lang="en-US" sz="2600" dirty="0">
                <a:ea typeface="ＭＳ Ｐゴシック" pitchFamily="34" charset="-128"/>
              </a:rPr>
              <a:t> prime)</a:t>
            </a:r>
          </a:p>
          <a:p>
            <a:r>
              <a:rPr lang="en-US" sz="2600" i="1" dirty="0" smtClean="0">
                <a:solidFill>
                  <a:srgbClr val="000000"/>
                </a:solidFill>
                <a:ea typeface="ＭＳ Ｐゴシック" pitchFamily="34" charset="-128"/>
              </a:rPr>
              <a:t>P</a:t>
            </a:r>
            <a:r>
              <a:rPr lang="en-US" sz="2600" dirty="0" smtClean="0">
                <a:solidFill>
                  <a:srgbClr val="000000"/>
                </a:solidFill>
                <a:ea typeface="ＭＳ Ｐゴシック" pitchFamily="34" charset="-128"/>
              </a:rPr>
              <a:t>(</a:t>
            </a:r>
            <a:r>
              <a:rPr lang="en-US" sz="2600" i="1" dirty="0" smtClean="0">
                <a:solidFill>
                  <a:srgbClr val="000000"/>
                </a:solidFill>
                <a:ea typeface="ＭＳ Ｐゴシック" pitchFamily="34" charset="-128"/>
              </a:rPr>
              <a:t>E</a:t>
            </a:r>
            <a:r>
              <a:rPr lang="en-US" sz="2600" i="1" baseline="30000" dirty="0" smtClean="0">
                <a:solidFill>
                  <a:srgbClr val="000000"/>
                </a:solidFill>
                <a:ea typeface="ＭＳ Ｐゴシック" pitchFamily="34" charset="-128"/>
              </a:rPr>
              <a:t> </a:t>
            </a:r>
            <a:r>
              <a:rPr lang="en-US" sz="2600" dirty="0" smtClean="0">
                <a:ea typeface="ＭＳ Ｐゴシック" pitchFamily="34" charset="-128"/>
              </a:rPr>
              <a:t>′</a:t>
            </a:r>
            <a:r>
              <a:rPr lang="en-US" sz="2600" dirty="0" smtClean="0">
                <a:solidFill>
                  <a:srgbClr val="000000"/>
                </a:solidFill>
                <a:ea typeface="ＭＳ Ｐゴシック" pitchFamily="34" charset="-128"/>
              </a:rPr>
              <a:t>) </a:t>
            </a:r>
            <a:r>
              <a:rPr lang="en-US" sz="2600" dirty="0">
                <a:solidFill>
                  <a:srgbClr val="000000"/>
                </a:solidFill>
                <a:ea typeface="ＭＳ Ｐゴシック" pitchFamily="34" charset="-128"/>
              </a:rPr>
              <a:t>+ </a:t>
            </a:r>
            <a:r>
              <a:rPr lang="en-US" sz="2600" b="1" i="1" dirty="0">
                <a:ea typeface="ＭＳ Ｐゴシック" pitchFamily="34" charset="-128"/>
              </a:rPr>
              <a:t>P</a:t>
            </a:r>
            <a:r>
              <a:rPr lang="en-US" sz="2600" b="1" dirty="0">
                <a:ea typeface="ＭＳ Ｐゴシック" pitchFamily="34" charset="-128"/>
              </a:rPr>
              <a:t>(</a:t>
            </a:r>
            <a:r>
              <a:rPr lang="en-US" sz="2600" b="1" i="1" dirty="0">
                <a:ea typeface="ＭＳ Ｐゴシック" pitchFamily="34" charset="-128"/>
              </a:rPr>
              <a:t>E</a:t>
            </a:r>
            <a:r>
              <a:rPr lang="en-US" sz="2600" b="1" dirty="0">
                <a:ea typeface="ＭＳ Ｐゴシック" pitchFamily="34" charset="-128"/>
              </a:rPr>
              <a:t>)</a:t>
            </a:r>
            <a:r>
              <a:rPr lang="en-US" sz="2600" dirty="0">
                <a:solidFill>
                  <a:srgbClr val="000000"/>
                </a:solidFill>
                <a:ea typeface="ＭＳ Ｐゴシック" pitchFamily="34" charset="-128"/>
              </a:rPr>
              <a:t> = 1</a:t>
            </a:r>
          </a:p>
          <a:p>
            <a:pPr latinLnBrk="1"/>
            <a:r>
              <a:rPr lang="en-US" sz="2600" b="1" i="1" dirty="0">
                <a:ea typeface="ＭＳ Ｐゴシック" pitchFamily="34" charset="-128"/>
              </a:rPr>
              <a:t>P</a:t>
            </a:r>
            <a:r>
              <a:rPr lang="en-US" sz="2600" b="1" dirty="0">
                <a:ea typeface="ＭＳ Ｐゴシック" pitchFamily="34" charset="-128"/>
              </a:rPr>
              <a:t>(</a:t>
            </a:r>
            <a:r>
              <a:rPr lang="en-US" sz="2600" b="1" i="1" dirty="0">
                <a:ea typeface="ＭＳ Ｐゴシック" pitchFamily="34" charset="-128"/>
              </a:rPr>
              <a:t>E</a:t>
            </a:r>
            <a:r>
              <a:rPr lang="en-US" sz="2600" b="1" dirty="0">
                <a:ea typeface="ＭＳ Ｐゴシック" pitchFamily="34" charset="-128"/>
              </a:rPr>
              <a:t>)</a:t>
            </a:r>
            <a:r>
              <a:rPr lang="en-US" sz="2600" dirty="0">
                <a:ea typeface="ＭＳ Ｐゴシック" pitchFamily="34" charset="-128"/>
              </a:rPr>
              <a:t> </a:t>
            </a:r>
            <a:r>
              <a:rPr lang="en-US" sz="2600" dirty="0">
                <a:solidFill>
                  <a:srgbClr val="000000"/>
                </a:solidFill>
                <a:ea typeface="ＭＳ Ｐゴシック" pitchFamily="34" charset="-128"/>
              </a:rPr>
              <a:t>= 1 – </a:t>
            </a:r>
            <a:r>
              <a:rPr lang="en-US" sz="2600" i="1" dirty="0">
                <a:solidFill>
                  <a:srgbClr val="000000"/>
                </a:solidFill>
                <a:ea typeface="ＭＳ Ｐゴシック" pitchFamily="34" charset="-128"/>
              </a:rPr>
              <a:t>P(E</a:t>
            </a:r>
            <a:r>
              <a:rPr lang="en-US" sz="2600" i="1" baseline="30000" dirty="0">
                <a:solidFill>
                  <a:srgbClr val="000000"/>
                </a:solidFill>
                <a:ea typeface="ＭＳ Ｐゴシック" pitchFamily="34" charset="-128"/>
              </a:rPr>
              <a:t> </a:t>
            </a:r>
            <a:r>
              <a:rPr lang="en-US" sz="2600" dirty="0">
                <a:ea typeface="ＭＳ Ｐゴシック" pitchFamily="34" charset="-128"/>
              </a:rPr>
              <a:t>′</a:t>
            </a:r>
            <a:r>
              <a:rPr lang="en-US" sz="2600" dirty="0">
                <a:solidFill>
                  <a:srgbClr val="000000"/>
                </a:solidFill>
                <a:ea typeface="ＭＳ Ｐゴシック" pitchFamily="34" charset="-128"/>
              </a:rPr>
              <a:t>)</a:t>
            </a:r>
          </a:p>
          <a:p>
            <a:pPr latinLnBrk="1"/>
            <a:r>
              <a:rPr lang="en-US" sz="2600" i="1" dirty="0" smtClean="0">
                <a:solidFill>
                  <a:srgbClr val="000000"/>
                </a:solidFill>
                <a:ea typeface="ＭＳ Ｐゴシック" pitchFamily="34" charset="-128"/>
              </a:rPr>
              <a:t>P</a:t>
            </a:r>
            <a:r>
              <a:rPr lang="en-US" sz="2600" dirty="0" smtClean="0">
                <a:solidFill>
                  <a:srgbClr val="000000"/>
                </a:solidFill>
                <a:ea typeface="ＭＳ Ｐゴシック" pitchFamily="34" charset="-128"/>
              </a:rPr>
              <a:t>(</a:t>
            </a:r>
            <a:r>
              <a:rPr lang="en-US" sz="2600" i="1" dirty="0" smtClean="0">
                <a:solidFill>
                  <a:srgbClr val="000000"/>
                </a:solidFill>
                <a:ea typeface="ＭＳ Ｐゴシック" pitchFamily="34" charset="-128"/>
              </a:rPr>
              <a:t>E </a:t>
            </a:r>
            <a:r>
              <a:rPr lang="en-US" sz="2600" dirty="0" smtClean="0">
                <a:ea typeface="ＭＳ Ｐゴシック" pitchFamily="34" charset="-128"/>
              </a:rPr>
              <a:t>′</a:t>
            </a:r>
            <a:r>
              <a:rPr lang="en-US" sz="2600" dirty="0" smtClean="0">
                <a:solidFill>
                  <a:srgbClr val="000000"/>
                </a:solidFill>
                <a:ea typeface="ＭＳ Ｐゴシック" pitchFamily="34" charset="-128"/>
              </a:rPr>
              <a:t>) </a:t>
            </a:r>
            <a:r>
              <a:rPr lang="en-US" sz="2600" dirty="0">
                <a:solidFill>
                  <a:srgbClr val="000000"/>
                </a:solidFill>
                <a:ea typeface="ＭＳ Ｐゴシック" pitchFamily="34" charset="-128"/>
              </a:rPr>
              <a:t>= 1 – </a:t>
            </a:r>
            <a:r>
              <a:rPr lang="en-US" sz="2600" b="1" i="1" dirty="0">
                <a:ea typeface="ＭＳ Ｐゴシック" pitchFamily="34" charset="-128"/>
              </a:rPr>
              <a:t>P</a:t>
            </a:r>
            <a:r>
              <a:rPr lang="en-US" sz="2600" b="1" dirty="0">
                <a:ea typeface="ＭＳ Ｐゴシック" pitchFamily="34" charset="-128"/>
              </a:rPr>
              <a:t>(</a:t>
            </a:r>
            <a:r>
              <a:rPr lang="en-US" sz="2600" b="1" i="1" dirty="0">
                <a:ea typeface="ＭＳ Ｐゴシック" pitchFamily="34" charset="-128"/>
              </a:rPr>
              <a:t>E</a:t>
            </a:r>
            <a:r>
              <a:rPr lang="en-US" sz="2600" b="1" dirty="0" smtClean="0">
                <a:ea typeface="ＭＳ Ｐゴシック" pitchFamily="34" charset="-128"/>
              </a:rPr>
              <a:t>)</a:t>
            </a:r>
            <a:endParaRPr lang="en-IN" sz="2600" b="1" dirty="0"/>
          </a:p>
        </p:txBody>
      </p:sp>
      <p:pic>
        <p:nvPicPr>
          <p:cNvPr id="9" name="Picture 3" descr="A rectangle contained a circle that represents E, with the region outside the circle within the rectangle representing E pr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1"/>
            <a:ext cx="3566671" cy="2249747"/>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Probability of the Complement of an </a:t>
            </a:r>
            <a:r>
              <a:rPr lang="en-US" sz="3600" dirty="0" smtClean="0">
                <a:latin typeface="+mj-lt"/>
              </a:rPr>
              <a:t>Event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305800" cy="1447799"/>
          </a:xfrm>
        </p:spPr>
        <p:txBody>
          <a:bodyPr/>
          <a:lstStyle/>
          <a:p>
            <a:pPr marL="0" indent="0">
              <a:buNone/>
              <a:defRPr/>
            </a:pPr>
            <a:r>
              <a:rPr lang="en-US" sz="2400" dirty="0"/>
              <a:t>You survey a sample of 1000 employees at a company and record the age of each. Find the probability of randomly choosing an employee who is not between 25 and 34 years old</a:t>
            </a:r>
            <a:r>
              <a:rPr lang="en-US" sz="2400" dirty="0" smtClean="0"/>
              <a:t>.</a:t>
            </a:r>
            <a:endParaRPr lang="en-IN" sz="2400" dirty="0"/>
          </a:p>
        </p:txBody>
      </p:sp>
      <p:graphicFrame>
        <p:nvGraphicFramePr>
          <p:cNvPr id="4" name="Table 3"/>
          <p:cNvGraphicFramePr>
            <a:graphicFrameLocks noGrp="1"/>
          </p:cNvGraphicFramePr>
          <p:nvPr>
            <p:extLst>
              <p:ext uri="{D42A27DB-BD31-4B8C-83A1-F6EECF244321}">
                <p14:modId xmlns:p14="http://schemas.microsoft.com/office/powerpoint/2010/main" val="4031316398"/>
              </p:ext>
            </p:extLst>
          </p:nvPr>
        </p:nvGraphicFramePr>
        <p:xfrm>
          <a:off x="2236959" y="3108880"/>
          <a:ext cx="4691063" cy="3291920"/>
        </p:xfrm>
        <a:graphic>
          <a:graphicData uri="http://schemas.openxmlformats.org/drawingml/2006/table">
            <a:tbl>
              <a:tblPr firstRow="1" bandRow="1"/>
              <a:tblGrid>
                <a:gridCol w="2613368"/>
                <a:gridCol w="2077695"/>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mn-lt"/>
                          <a:ea typeface="ＭＳ Ｐゴシック" pitchFamily="34" charset="-128"/>
                        </a:rPr>
                        <a:t>Employee ages</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mn-lt"/>
                          <a:ea typeface="ＭＳ Ｐゴシック" pitchFamily="34" charset="-128"/>
                        </a:rPr>
                        <a:t>Frequency, </a:t>
                      </a:r>
                      <a:r>
                        <a:rPr kumimoji="0" lang="en-US" sz="2100" b="1" i="1" u="none" strike="noStrike" cap="none" normalizeH="0" baseline="0" dirty="0" smtClean="0">
                          <a:ln>
                            <a:noFill/>
                          </a:ln>
                          <a:solidFill>
                            <a:schemeClr val="tx1"/>
                          </a:solidFill>
                          <a:effectLst/>
                          <a:latin typeface="+mn-lt"/>
                          <a:ea typeface="ＭＳ Ｐゴシック" pitchFamily="34" charset="-128"/>
                        </a:rPr>
                        <a:t>f</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15 to 24</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54</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25 to 34</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366</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35 to 44</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233</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45 to 54</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n-lt"/>
                          <a:ea typeface="ＭＳ Ｐゴシック" pitchFamily="34" charset="-128"/>
                        </a:rPr>
                        <a:t>180</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ea typeface="ＭＳ Ｐゴシック" pitchFamily="34" charset="-128"/>
                        </a:rPr>
                        <a:t>55 to 64</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n-lt"/>
                          <a:ea typeface="ＭＳ Ｐゴシック" pitchFamily="34" charset="-128"/>
                        </a:rPr>
                        <a:t>125</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n-lt"/>
                          <a:ea typeface="ＭＳ Ｐゴシック" pitchFamily="34" charset="-128"/>
                        </a:rPr>
                        <a:t>65 and over</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n-lt"/>
                          <a:ea typeface="ＭＳ Ｐゴシック" pitchFamily="34" charset="-128"/>
                        </a:rPr>
                        <a:t>42</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bg1"/>
                          </a:solidFill>
                          <a:effectLst/>
                          <a:latin typeface="+mn-lt"/>
                          <a:ea typeface="ＭＳ Ｐゴシック" pitchFamily="34" charset="-128"/>
                        </a:rPr>
                        <a:t>Blank</a:t>
                      </a: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1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Σ</a:t>
                      </a:r>
                      <a:r>
                        <a:rPr kumimoji="0" lang="en-US" sz="2100" b="0" i="1" u="none" strike="noStrike" cap="none" normalizeH="0" baseline="0" dirty="0" smtClean="0">
                          <a:ln>
                            <a:noFill/>
                          </a:ln>
                          <a:solidFill>
                            <a:schemeClr val="tx1"/>
                          </a:solidFill>
                          <a:effectLst/>
                          <a:latin typeface="+mn-lt"/>
                          <a:ea typeface="ＭＳ Ｐゴシック" pitchFamily="34" charset="-128"/>
                          <a:cs typeface="Times New Roman" pitchFamily="18" charset="0"/>
                        </a:rPr>
                        <a:t>f</a:t>
                      </a:r>
                      <a:r>
                        <a:rPr kumimoji="0" lang="en-US" sz="21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 = 1000</a:t>
                      </a:r>
                      <a:endParaRPr kumimoji="0" lang="en-US" sz="2100" b="0" i="0" u="none" strike="noStrike" cap="none" normalizeH="0" baseline="0" dirty="0" smtClean="0">
                        <a:ln>
                          <a:noFill/>
                        </a:ln>
                        <a:solidFill>
                          <a:schemeClr val="tx1"/>
                        </a:solidFill>
                        <a:effectLst/>
                        <a:latin typeface="+mn-lt"/>
                        <a:ea typeface="ＭＳ Ｐゴシック" pitchFamily="34" charset="-128"/>
                      </a:endParaRPr>
                    </a:p>
                  </a:txBody>
                  <a:tcPr marL="91423" marR="9142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a:t>
            </a:r>
            <a:r>
              <a:rPr lang="en-US" sz="3600" dirty="0">
                <a:latin typeface="+mj-lt"/>
              </a:rPr>
              <a:t>Probability of the Complement of an </a:t>
            </a:r>
            <a:r>
              <a:rPr lang="en-US" sz="3600" dirty="0" smtClean="0">
                <a:latin typeface="+mj-lt"/>
              </a:rPr>
              <a:t>Event </a:t>
            </a:r>
            <a:r>
              <a:rPr lang="en-US" sz="2000" b="0" dirty="0" smtClean="0">
                <a:latin typeface="+mj-lt"/>
              </a:rPr>
              <a:t>(2 of 2)</a:t>
            </a:r>
            <a:endParaRPr lang="en-IN" sz="2000" b="0" dirty="0">
              <a:latin typeface="+mj-lt"/>
            </a:endParaRPr>
          </a:p>
        </p:txBody>
      </p:sp>
      <p:pic>
        <p:nvPicPr>
          <p:cNvPr id="5" name="Picture 4"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54" y="1691454"/>
            <a:ext cx="1385377" cy="253534"/>
          </a:xfrm>
          <a:prstGeom prst="rect">
            <a:avLst/>
          </a:prstGeom>
        </p:spPr>
      </p:pic>
      <p:pic>
        <p:nvPicPr>
          <p:cNvPr id="8" name="Picture 7" descr="Use empirical probability to find P of age 25 to 34. P of age 25 to 34 = f over n = 366 over 1000 = 0.366. Use the complement rule P of age is not 25 to 34 = 1 minus fraction 366 over 1000 = 634 over 1000 = 0.6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800"/>
            <a:ext cx="4889572" cy="4029366"/>
          </a:xfrm>
          <a:prstGeom prst="rect">
            <a:avLst/>
          </a:prstGeom>
        </p:spPr>
      </p:pic>
      <p:pic>
        <p:nvPicPr>
          <p:cNvPr id="10" name="Picture 9" descr="A table lists employee ages and frequency, f, to get sigma f = 1000, with row containing 25 to 34 and 366 circl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936521"/>
            <a:ext cx="3513246" cy="3196331"/>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Probability Using a Tree </a:t>
            </a:r>
            <a:r>
              <a:rPr lang="en-US" sz="3600" dirty="0" smtClean="0">
                <a:latin typeface="+mj-lt"/>
              </a:rPr>
              <a:t>Diagram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600200"/>
          </a:xfrm>
        </p:spPr>
        <p:txBody>
          <a:bodyPr/>
          <a:lstStyle/>
          <a:p>
            <a:pPr marL="0" indent="0">
              <a:buNone/>
            </a:pPr>
            <a:r>
              <a:rPr lang="en-US" sz="2600" dirty="0" smtClean="0">
                <a:ea typeface="ＭＳ Ｐゴシック" pitchFamily="34" charset="-128"/>
              </a:rPr>
              <a:t>A probability experiment consists of tossing a coin and spinning the spinner shown. The spinner is equally likely to land on each number. Use a tree diagram to find the probability of tossing a tail and spinning an odd number.</a:t>
            </a:r>
            <a:endParaRPr lang="en-IN" sz="2600" dirty="0"/>
          </a:p>
        </p:txBody>
      </p:sp>
      <p:pic>
        <p:nvPicPr>
          <p:cNvPr id="7" name="Picture 6" descr="A spinner is divided into equal sectors numbered 1 through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039" y="3461063"/>
            <a:ext cx="2625881" cy="2634937"/>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ea typeface="ＭＳ Ｐゴシック" pitchFamily="34" charset="-128"/>
              </a:rPr>
              <a:t>Section 3.1</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smtClean="0"/>
              <a:t>Basic Concepts </a:t>
            </a:r>
            <a:r>
              <a:rPr lang="en-US" sz="3600" dirty="0"/>
              <a:t>of </a:t>
            </a:r>
            <a:r>
              <a:rPr lang="en-US" sz="3600" dirty="0" smtClean="0"/>
              <a:t>Probability</a:t>
            </a:r>
            <a:endParaRPr lang="en-IN" sz="3600" dirty="0"/>
          </a:p>
        </p:txBody>
      </p:sp>
    </p:spTree>
    <p:extLst>
      <p:ext uri="{BB962C8B-B14F-4D97-AF65-F5344CB8AC3E}">
        <p14:creationId xmlns:p14="http://schemas.microsoft.com/office/powerpoint/2010/main" val="38043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a:t>
            </a:r>
            <a:r>
              <a:rPr lang="en-US" sz="3600" dirty="0">
                <a:latin typeface="+mj-lt"/>
              </a:rPr>
              <a:t>Probability Using a Tree </a:t>
            </a:r>
            <a:r>
              <a:rPr lang="en-US" sz="3600" dirty="0" smtClean="0">
                <a:latin typeface="+mj-lt"/>
              </a:rPr>
              <a:t>Diagram </a:t>
            </a:r>
            <a:r>
              <a:rPr lang="en-US" sz="2000" b="0" dirty="0" smtClean="0">
                <a:latin typeface="+mj-lt"/>
              </a:rPr>
              <a:t>(2 of 2)</a:t>
            </a:r>
            <a:endParaRPr lang="en-IN" sz="2000" b="0" dirty="0">
              <a:latin typeface="+mj-lt"/>
            </a:endParaRPr>
          </a:p>
        </p:txBody>
      </p:sp>
      <p:pic>
        <p:nvPicPr>
          <p:cNvPr id="4" name="Picture 2"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54" y="1691454"/>
            <a:ext cx="1385377" cy="253534"/>
          </a:xfrm>
          <a:prstGeom prst="rect">
            <a:avLst/>
          </a:prstGeom>
        </p:spPr>
      </p:pic>
      <p:pic>
        <p:nvPicPr>
          <p:cNvPr id="65" name="Picture 3" descr="Tree Diagram: a tree diagram branches to H and T, each branching to 1 through 8, to get 16 outcomes, H 1 through H 8 and T 1 through T 8, with T 1, T 3, T 5, and T 7 circled. P of tossing a tail and spinning an odd number = 4 over 16 = one-fourth = 0.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3600"/>
            <a:ext cx="7921655" cy="4160685"/>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Probability Using the Fundamental Counting </a:t>
            </a:r>
            <a:r>
              <a:rPr lang="en-US" sz="3600" dirty="0" smtClean="0">
                <a:latin typeface="+mj-lt"/>
              </a:rPr>
              <a:t>Principle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a:xfrm>
            <a:off x="457200" y="1600201"/>
            <a:ext cx="8229600" cy="1981200"/>
          </a:xfrm>
        </p:spPr>
        <p:txBody>
          <a:bodyPr/>
          <a:lstStyle/>
          <a:p>
            <a:pPr marL="0" indent="0">
              <a:buNone/>
            </a:pPr>
            <a:r>
              <a:rPr lang="en-US" sz="2600" dirty="0">
                <a:ea typeface="ＭＳ Ｐゴシック" pitchFamily="34" charset="-128"/>
              </a:rPr>
              <a:t>Your college identification number consists of 8 digits. Each digit can be 0 through 9 and each digit can be repeated. What is the probability of getting your college identification number when randomly generating eight digits</a:t>
            </a:r>
            <a:r>
              <a:rPr lang="en-US" sz="2600" dirty="0" smtClean="0">
                <a:ea typeface="ＭＳ Ｐゴシック" pitchFamily="34" charset="-128"/>
              </a:rPr>
              <a:t>?</a:t>
            </a:r>
            <a:endParaRPr lang="en-IN" sz="2600" dirty="0"/>
          </a:p>
        </p:txBody>
      </p:sp>
      <p:pic>
        <p:nvPicPr>
          <p:cNvPr id="4" name="Picture 3" descr="A cartoon depicts a college I 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57600"/>
            <a:ext cx="2881308" cy="268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Example: </a:t>
            </a:r>
            <a:r>
              <a:rPr lang="en-US" sz="3600" dirty="0">
                <a:latin typeface="+mj-lt"/>
              </a:rPr>
              <a:t>Probability Using the Fundamental Counting </a:t>
            </a:r>
            <a:r>
              <a:rPr lang="en-US" sz="3600" dirty="0" smtClean="0">
                <a:latin typeface="+mj-lt"/>
              </a:rPr>
              <a:t>Principle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229600" cy="3962400"/>
          </a:xfrm>
        </p:spPr>
        <p:txBody>
          <a:bodyPr/>
          <a:lstStyle/>
          <a:p>
            <a:pPr marL="0" indent="0">
              <a:buNone/>
            </a:pPr>
            <a:r>
              <a:rPr lang="en-US" sz="2800" b="1" dirty="0" smtClean="0">
                <a:ea typeface="ＭＳ Ｐゴシック" pitchFamily="34" charset="-128"/>
              </a:rPr>
              <a:t>Solution</a:t>
            </a:r>
          </a:p>
          <a:p>
            <a:r>
              <a:rPr lang="en-US" sz="2600" dirty="0" smtClean="0">
                <a:ea typeface="ＭＳ Ｐゴシック" pitchFamily="34" charset="-128"/>
              </a:rPr>
              <a:t>Each </a:t>
            </a:r>
            <a:r>
              <a:rPr lang="en-US" sz="2600" dirty="0">
                <a:ea typeface="ＭＳ Ｐゴシック" pitchFamily="34" charset="-128"/>
              </a:rPr>
              <a:t>digit can be repeated</a:t>
            </a:r>
          </a:p>
          <a:p>
            <a:pPr>
              <a:spcBef>
                <a:spcPts val="1200"/>
              </a:spcBef>
            </a:pPr>
            <a:r>
              <a:rPr lang="en-US" sz="2600" dirty="0">
                <a:ea typeface="ＭＳ Ｐゴシック" pitchFamily="34" charset="-128"/>
              </a:rPr>
              <a:t>There are 10 choices for each of the 8 digits</a:t>
            </a:r>
          </a:p>
          <a:p>
            <a:pPr>
              <a:spcBef>
                <a:spcPts val="1200"/>
              </a:spcBef>
            </a:pPr>
            <a:r>
              <a:rPr lang="en-US" sz="2600" dirty="0">
                <a:ea typeface="ＭＳ Ｐゴシック" pitchFamily="34" charset="-128"/>
              </a:rPr>
              <a:t>Using the Fundamental Counting Principle, there are</a:t>
            </a:r>
          </a:p>
          <a:p>
            <a:pPr lvl="1" indent="0">
              <a:buFont typeface="Wingdings" pitchFamily="2" charset="2"/>
              <a:buNone/>
            </a:pPr>
            <a:r>
              <a:rPr lang="en-US" sz="2600" dirty="0" smtClean="0">
                <a:ea typeface="Times New Roman" pitchFamily="18" charset="0"/>
              </a:rPr>
              <a:t>10 </a:t>
            </a:r>
            <a:r>
              <a:rPr lang="en-US" sz="2600" dirty="0">
                <a:ea typeface="Times New Roman" pitchFamily="18" charset="0"/>
              </a:rPr>
              <a:t>∙ 10 ∙ 10 ∙ 10 ∙ 10 ∙ 10 ∙ 10 ∙ 10 </a:t>
            </a:r>
          </a:p>
          <a:p>
            <a:pPr lvl="1">
              <a:buFont typeface="Wingdings" pitchFamily="2" charset="2"/>
              <a:buNone/>
            </a:pPr>
            <a:r>
              <a:rPr lang="en-US" sz="2600" dirty="0">
                <a:ea typeface="Times New Roman" pitchFamily="18" charset="0"/>
              </a:rPr>
              <a:t>= 10</a:t>
            </a:r>
            <a:r>
              <a:rPr lang="en-US" sz="2600" baseline="30000" dirty="0">
                <a:ea typeface="Times New Roman" pitchFamily="18" charset="0"/>
              </a:rPr>
              <a:t>8</a:t>
            </a:r>
            <a:r>
              <a:rPr lang="en-US" sz="2600" dirty="0">
                <a:ea typeface="Times New Roman" pitchFamily="18" charset="0"/>
              </a:rPr>
              <a:t> = 100,000,000 possible identification numbers</a:t>
            </a:r>
          </a:p>
          <a:p>
            <a:pPr>
              <a:spcBef>
                <a:spcPts val="1200"/>
              </a:spcBef>
            </a:pPr>
            <a:r>
              <a:rPr lang="en-US" sz="2600" dirty="0">
                <a:ea typeface="ＭＳ Ｐゴシック" pitchFamily="34" charset="-128"/>
              </a:rPr>
              <a:t>Only one of those numbers corresponds to your ID </a:t>
            </a:r>
            <a:r>
              <a:rPr lang="en-US" sz="2600" dirty="0" smtClean="0">
                <a:ea typeface="ＭＳ Ｐゴシック" pitchFamily="34" charset="-128"/>
              </a:rPr>
              <a:t>number</a:t>
            </a:r>
            <a:endParaRPr lang="en-US" sz="2600" b="1" i="1" dirty="0">
              <a:ea typeface="ＭＳ Ｐゴシック" pitchFamily="34" charset="-128"/>
            </a:endParaRPr>
          </a:p>
        </p:txBody>
      </p:sp>
      <p:pic>
        <p:nvPicPr>
          <p:cNvPr id="5" name="Picture 4" descr="P of your I D number = 1 over 100,000,0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640203"/>
            <a:ext cx="4898625" cy="751544"/>
          </a:xfrm>
          <a:prstGeom prst="rect">
            <a:avLst/>
          </a:prstGeom>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Section 3.1 Summary</a:t>
            </a:r>
            <a:endParaRPr lang="en-IN" sz="3600" dirty="0">
              <a:latin typeface="+mj-lt"/>
            </a:endParaRPr>
          </a:p>
        </p:txBody>
      </p:sp>
      <p:sp>
        <p:nvSpPr>
          <p:cNvPr id="3" name="Content Placeholder 2"/>
          <p:cNvSpPr>
            <a:spLocks noGrp="1"/>
          </p:cNvSpPr>
          <p:nvPr>
            <p:ph idx="1"/>
          </p:nvPr>
        </p:nvSpPr>
        <p:spPr>
          <a:xfrm>
            <a:off x="457200" y="1600200"/>
            <a:ext cx="8229600" cy="4648200"/>
          </a:xfrm>
        </p:spPr>
        <p:txBody>
          <a:bodyPr/>
          <a:lstStyle/>
          <a:p>
            <a:r>
              <a:rPr lang="en-US" sz="2600" dirty="0">
                <a:ea typeface="ＭＳ Ｐゴシック" pitchFamily="34" charset="-128"/>
              </a:rPr>
              <a:t>Identified the sample space of a probability experiment and identified simple events</a:t>
            </a:r>
          </a:p>
          <a:p>
            <a:pPr>
              <a:spcBef>
                <a:spcPts val="1200"/>
              </a:spcBef>
            </a:pPr>
            <a:r>
              <a:rPr lang="en-US" sz="2600" dirty="0">
                <a:ea typeface="ＭＳ Ｐゴシック" pitchFamily="34" charset="-128"/>
              </a:rPr>
              <a:t>Used the Fundamental Counting Principle to find the number of ways two or more events can </a:t>
            </a:r>
            <a:r>
              <a:rPr lang="en-US" sz="2600" dirty="0" smtClean="0">
                <a:ea typeface="ＭＳ Ｐゴシック" pitchFamily="34" charset="-128"/>
              </a:rPr>
              <a:t>occur</a:t>
            </a:r>
          </a:p>
          <a:p>
            <a:pPr>
              <a:spcBef>
                <a:spcPts val="1200"/>
              </a:spcBef>
            </a:pPr>
            <a:r>
              <a:rPr lang="en-US" sz="2600" dirty="0" smtClean="0">
                <a:ea typeface="ＭＳ Ｐゴシック" pitchFamily="34" charset="-128"/>
              </a:rPr>
              <a:t>Distinguished </a:t>
            </a:r>
            <a:r>
              <a:rPr lang="en-US" sz="2600" dirty="0">
                <a:ea typeface="ＭＳ Ｐゴシック" pitchFamily="34" charset="-128"/>
              </a:rPr>
              <a:t>among classical probability, empirical </a:t>
            </a:r>
            <a:r>
              <a:rPr lang="en-US" sz="2600" dirty="0" smtClean="0">
                <a:ea typeface="ＭＳ Ｐゴシック" pitchFamily="34" charset="-128"/>
              </a:rPr>
              <a:t>probability, and </a:t>
            </a:r>
            <a:r>
              <a:rPr lang="en-US" sz="2600" dirty="0">
                <a:ea typeface="ＭＳ Ｐゴシック" pitchFamily="34" charset="-128"/>
              </a:rPr>
              <a:t>subjective </a:t>
            </a:r>
            <a:r>
              <a:rPr lang="en-US" sz="2600" dirty="0" smtClean="0">
                <a:ea typeface="ＭＳ Ｐゴシック" pitchFamily="34" charset="-128"/>
              </a:rPr>
              <a:t>probability</a:t>
            </a:r>
          </a:p>
          <a:p>
            <a:pPr>
              <a:spcBef>
                <a:spcPts val="1200"/>
              </a:spcBef>
            </a:pPr>
            <a:r>
              <a:rPr lang="en-US" sz="2600" dirty="0" smtClean="0">
                <a:ea typeface="ＭＳ Ｐゴシック" pitchFamily="34" charset="-128"/>
              </a:rPr>
              <a:t>Determined </a:t>
            </a:r>
            <a:r>
              <a:rPr lang="en-US" sz="2600" dirty="0">
                <a:ea typeface="ＭＳ Ｐゴシック" pitchFamily="34" charset="-128"/>
              </a:rPr>
              <a:t>the probability of the complement of an </a:t>
            </a:r>
            <a:r>
              <a:rPr lang="en-US" sz="2600" dirty="0" smtClean="0">
                <a:ea typeface="ＭＳ Ｐゴシック" pitchFamily="34" charset="-128"/>
              </a:rPr>
              <a:t>event</a:t>
            </a:r>
          </a:p>
          <a:p>
            <a:pPr>
              <a:spcBef>
                <a:spcPts val="1200"/>
              </a:spcBef>
            </a:pPr>
            <a:r>
              <a:rPr lang="en-US" sz="2600" dirty="0" smtClean="0">
                <a:ea typeface="ＭＳ Ｐゴシック" pitchFamily="34" charset="-128"/>
              </a:rPr>
              <a:t>Used </a:t>
            </a:r>
            <a:r>
              <a:rPr lang="en-US" sz="2600" dirty="0">
                <a:ea typeface="ＭＳ Ｐゴシック" pitchFamily="34" charset="-128"/>
              </a:rPr>
              <a:t>a tree diagram and the Fundamental Counting  Principle to find </a:t>
            </a:r>
            <a:r>
              <a:rPr lang="en-US" sz="2600" dirty="0" smtClean="0">
                <a:ea typeface="ＭＳ Ｐゴシック" pitchFamily="34" charset="-128"/>
              </a:rPr>
              <a:t>probabilities</a:t>
            </a:r>
            <a:endParaRPr lang="en-IN" sz="2600" dirty="0"/>
          </a:p>
        </p:txBody>
      </p:sp>
    </p:spTree>
    <p:extLst>
      <p:ext uri="{BB962C8B-B14F-4D97-AF65-F5344CB8AC3E}">
        <p14:creationId xmlns:p14="http://schemas.microsoft.com/office/powerpoint/2010/main" val="328689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Section 3.1 Objectives</a:t>
            </a:r>
            <a:endParaRPr lang="en-IN" sz="3600" dirty="0">
              <a:latin typeface="+mj-lt"/>
            </a:endParaRPr>
          </a:p>
        </p:txBody>
      </p:sp>
      <p:sp>
        <p:nvSpPr>
          <p:cNvPr id="3" name="Content Placeholder 2"/>
          <p:cNvSpPr>
            <a:spLocks noGrp="1"/>
          </p:cNvSpPr>
          <p:nvPr>
            <p:ph idx="1"/>
          </p:nvPr>
        </p:nvSpPr>
        <p:spPr>
          <a:xfrm>
            <a:off x="457200" y="1600200"/>
            <a:ext cx="8229600" cy="4800600"/>
          </a:xfrm>
        </p:spPr>
        <p:txBody>
          <a:bodyPr/>
          <a:lstStyle/>
          <a:p>
            <a:pPr marL="255600" indent="-255600">
              <a:buSzPct val="100000"/>
            </a:pPr>
            <a:r>
              <a:rPr lang="en-US" sz="2600" dirty="0">
                <a:ea typeface="ＭＳ Ｐゴシック" pitchFamily="34" charset="-128"/>
              </a:rPr>
              <a:t>How to identify the sample space of a probability experiment and how to identify simple events</a:t>
            </a:r>
          </a:p>
          <a:p>
            <a:pPr marL="255600" indent="-255600">
              <a:buSzPct val="100000"/>
            </a:pPr>
            <a:r>
              <a:rPr lang="en-US" sz="2600" dirty="0">
                <a:ea typeface="ＭＳ Ｐゴシック" pitchFamily="34" charset="-128"/>
              </a:rPr>
              <a:t>How to use the Fundamental Counting Principle to find the number of ways two or more events can occur</a:t>
            </a:r>
          </a:p>
          <a:p>
            <a:pPr marL="255600" indent="-255600">
              <a:buSzPct val="100000"/>
            </a:pPr>
            <a:r>
              <a:rPr lang="en-US" sz="2600" dirty="0">
                <a:ea typeface="ＭＳ Ｐゴシック" pitchFamily="34" charset="-128"/>
              </a:rPr>
              <a:t>How to distinguish among classical probability, empirical probability, and subjective probability</a:t>
            </a:r>
          </a:p>
          <a:p>
            <a:pPr marL="255600" indent="-255600">
              <a:buSzPct val="100000"/>
            </a:pPr>
            <a:r>
              <a:rPr lang="en-US" sz="2600" dirty="0">
                <a:ea typeface="ＭＳ Ｐゴシック" pitchFamily="34" charset="-128"/>
              </a:rPr>
              <a:t>How to find the probability of the complement of an event</a:t>
            </a:r>
          </a:p>
          <a:p>
            <a:pPr marL="255600" indent="-255600">
              <a:buSzPct val="100000"/>
            </a:pPr>
            <a:r>
              <a:rPr lang="en-US" sz="2600" dirty="0">
                <a:ea typeface="ＭＳ Ｐゴシック" pitchFamily="34" charset="-128"/>
              </a:rPr>
              <a:t>How to use a tree diagram and the Fundamental Counting </a:t>
            </a:r>
            <a:r>
              <a:rPr lang="en-US" sz="2600" dirty="0" smtClean="0">
                <a:ea typeface="ＭＳ Ｐゴシック" pitchFamily="34" charset="-128"/>
              </a:rPr>
              <a:t>Principle </a:t>
            </a:r>
            <a:r>
              <a:rPr lang="en-US" sz="2600" dirty="0">
                <a:ea typeface="ＭＳ Ｐゴシック" pitchFamily="34" charset="-128"/>
              </a:rPr>
              <a:t>to find </a:t>
            </a:r>
            <a:r>
              <a:rPr lang="en-US" sz="2600" dirty="0" smtClean="0">
                <a:ea typeface="ＭＳ Ｐゴシック" pitchFamily="34" charset="-128"/>
              </a:rPr>
              <a:t>probabilities</a:t>
            </a:r>
            <a:endParaRPr lang="en-IN" sz="2600" dirty="0"/>
          </a:p>
        </p:txBody>
      </p:sp>
    </p:spTree>
    <p:extLst>
      <p:ext uri="{BB962C8B-B14F-4D97-AF65-F5344CB8AC3E}">
        <p14:creationId xmlns:p14="http://schemas.microsoft.com/office/powerpoint/2010/main" val="238367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Probability </a:t>
            </a:r>
            <a:r>
              <a:rPr lang="en-US" sz="3600" dirty="0" smtClean="0">
                <a:latin typeface="+mj-lt"/>
                <a:ea typeface="ＭＳ Ｐゴシック" pitchFamily="34" charset="-128"/>
              </a:rPr>
              <a:t>Experiments </a:t>
            </a:r>
            <a:r>
              <a:rPr lang="en-US" sz="2000" b="0" dirty="0" smtClean="0">
                <a:latin typeface="+mj-lt"/>
                <a:ea typeface="ＭＳ Ｐゴシック" pitchFamily="34" charset="-128"/>
              </a:rPr>
              <a:t>(1 of 2)</a:t>
            </a:r>
            <a:endParaRPr lang="en-IN" sz="2000" b="0" dirty="0">
              <a:latin typeface="+mj-lt"/>
            </a:endParaRPr>
          </a:p>
        </p:txBody>
      </p:sp>
      <p:sp>
        <p:nvSpPr>
          <p:cNvPr id="3" name="Content Placeholder 2"/>
          <p:cNvSpPr>
            <a:spLocks noGrp="1"/>
          </p:cNvSpPr>
          <p:nvPr>
            <p:ph idx="1"/>
          </p:nvPr>
        </p:nvSpPr>
        <p:spPr>
          <a:xfrm>
            <a:off x="457200" y="1524000"/>
            <a:ext cx="8458200" cy="4876800"/>
          </a:xfrm>
        </p:spPr>
        <p:txBody>
          <a:bodyPr/>
          <a:lstStyle/>
          <a:p>
            <a:pPr>
              <a:spcBef>
                <a:spcPts val="1200"/>
              </a:spcBef>
              <a:buNone/>
            </a:pPr>
            <a:r>
              <a:rPr lang="en-US" sz="2600" b="1" dirty="0">
                <a:ea typeface="ＭＳ Ｐゴシック" pitchFamily="34" charset="-128"/>
              </a:rPr>
              <a:t>Probability experiment</a:t>
            </a:r>
          </a:p>
          <a:p>
            <a:pPr>
              <a:spcBef>
                <a:spcPts val="1200"/>
              </a:spcBef>
            </a:pPr>
            <a:r>
              <a:rPr lang="en-US" sz="2400" dirty="0">
                <a:ea typeface="ＭＳ Ｐゴシック" pitchFamily="34" charset="-128"/>
              </a:rPr>
              <a:t>An action, or trial, through which specific results (counts, measurements, or responses) are obtained.</a:t>
            </a:r>
          </a:p>
          <a:p>
            <a:pPr>
              <a:spcBef>
                <a:spcPts val="1200"/>
              </a:spcBef>
              <a:buNone/>
            </a:pPr>
            <a:r>
              <a:rPr lang="en-US" sz="2600" b="1" dirty="0">
                <a:ea typeface="ＭＳ Ｐゴシック" pitchFamily="34" charset="-128"/>
              </a:rPr>
              <a:t>Outcome</a:t>
            </a:r>
          </a:p>
          <a:p>
            <a:pPr>
              <a:spcBef>
                <a:spcPts val="1200"/>
              </a:spcBef>
            </a:pPr>
            <a:r>
              <a:rPr lang="en-US" sz="2400" dirty="0">
                <a:ea typeface="ＭＳ Ｐゴシック" pitchFamily="34" charset="-128"/>
              </a:rPr>
              <a:t>The result of a single trial in a probability experiment.</a:t>
            </a:r>
          </a:p>
          <a:p>
            <a:pPr>
              <a:spcBef>
                <a:spcPts val="1200"/>
              </a:spcBef>
              <a:buNone/>
            </a:pPr>
            <a:r>
              <a:rPr lang="en-US" sz="2600" b="1" dirty="0" smtClean="0">
                <a:ea typeface="ＭＳ Ｐゴシック" pitchFamily="34" charset="-128"/>
              </a:rPr>
              <a:t>Sample </a:t>
            </a:r>
            <a:r>
              <a:rPr lang="en-US" sz="2600" b="1" dirty="0">
                <a:ea typeface="ＭＳ Ｐゴシック" pitchFamily="34" charset="-128"/>
              </a:rPr>
              <a:t>Space</a:t>
            </a:r>
          </a:p>
          <a:p>
            <a:pPr>
              <a:spcBef>
                <a:spcPts val="1200"/>
              </a:spcBef>
            </a:pPr>
            <a:r>
              <a:rPr lang="en-US" sz="2400" dirty="0">
                <a:ea typeface="ＭＳ Ｐゴシック" pitchFamily="34" charset="-128"/>
              </a:rPr>
              <a:t>The set of all possible outcomes of a probability </a:t>
            </a:r>
            <a:r>
              <a:rPr lang="en-US" sz="2400" dirty="0" smtClean="0">
                <a:ea typeface="ＭＳ Ｐゴシック" pitchFamily="34" charset="-128"/>
              </a:rPr>
              <a:t>experiment</a:t>
            </a:r>
          </a:p>
          <a:p>
            <a:pPr marL="0" indent="0">
              <a:spcBef>
                <a:spcPts val="1200"/>
              </a:spcBef>
              <a:buNone/>
            </a:pPr>
            <a:r>
              <a:rPr lang="en-US" sz="2600" b="1" dirty="0" smtClean="0">
                <a:ea typeface="ＭＳ Ｐゴシック" pitchFamily="34" charset="-128"/>
              </a:rPr>
              <a:t>Event</a:t>
            </a:r>
          </a:p>
          <a:p>
            <a:pPr>
              <a:spcBef>
                <a:spcPts val="1200"/>
              </a:spcBef>
            </a:pPr>
            <a:r>
              <a:rPr lang="en-US" sz="2400" dirty="0" smtClean="0">
                <a:ea typeface="ＭＳ Ｐゴシック" pitchFamily="34" charset="-128"/>
              </a:rPr>
              <a:t>Consists of one or more outcomes and is a subset of the sample space.</a:t>
            </a:r>
            <a:endParaRPr lang="en-IN" sz="2400" dirty="0"/>
          </a:p>
        </p:txBody>
      </p:sp>
    </p:spTree>
    <p:extLst>
      <p:ext uri="{BB962C8B-B14F-4D97-AF65-F5344CB8AC3E}">
        <p14:creationId xmlns:p14="http://schemas.microsoft.com/office/powerpoint/2010/main" val="118254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Probability </a:t>
            </a:r>
            <a:r>
              <a:rPr lang="en-US" sz="3600" dirty="0" smtClean="0">
                <a:latin typeface="+mj-lt"/>
                <a:ea typeface="ＭＳ Ｐゴシック" pitchFamily="34" charset="-128"/>
              </a:rPr>
              <a:t>Experiments </a:t>
            </a:r>
            <a:r>
              <a:rPr lang="en-US" sz="2000" b="0" dirty="0" smtClean="0">
                <a:latin typeface="+mj-lt"/>
                <a:ea typeface="ＭＳ Ｐゴシック" pitchFamily="34" charset="-128"/>
              </a:rPr>
              <a:t>(2 of 2)</a:t>
            </a:r>
            <a:endParaRPr lang="en-IN" sz="2000" b="0" dirty="0">
              <a:latin typeface="+mj-lt"/>
            </a:endParaRPr>
          </a:p>
        </p:txBody>
      </p:sp>
      <p:sp>
        <p:nvSpPr>
          <p:cNvPr id="3" name="Content Placeholder 2"/>
          <p:cNvSpPr>
            <a:spLocks noGrp="1"/>
          </p:cNvSpPr>
          <p:nvPr>
            <p:ph idx="1"/>
          </p:nvPr>
        </p:nvSpPr>
        <p:spPr>
          <a:xfrm>
            <a:off x="457200" y="1600201"/>
            <a:ext cx="5562600" cy="2209800"/>
          </a:xfrm>
        </p:spPr>
        <p:txBody>
          <a:bodyPr/>
          <a:lstStyle/>
          <a:p>
            <a:r>
              <a:rPr lang="en-US" sz="2600" b="1" dirty="0">
                <a:ea typeface="ＭＳ Ｐゴシック" pitchFamily="34" charset="-128"/>
              </a:rPr>
              <a:t>Probability </a:t>
            </a:r>
            <a:r>
              <a:rPr lang="en-US" sz="2600" b="1" dirty="0" smtClean="0">
                <a:ea typeface="ＭＳ Ｐゴシック" pitchFamily="34" charset="-128"/>
              </a:rPr>
              <a:t>experiment:</a:t>
            </a:r>
            <a:r>
              <a:rPr lang="en-US" sz="2600" dirty="0" smtClean="0">
                <a:ea typeface="ＭＳ Ｐゴシック" pitchFamily="34" charset="-128"/>
              </a:rPr>
              <a:t> Roll </a:t>
            </a:r>
            <a:r>
              <a:rPr lang="en-US" sz="2600" dirty="0">
                <a:ea typeface="ＭＳ Ｐゴシック" pitchFamily="34" charset="-128"/>
              </a:rPr>
              <a:t>a </a:t>
            </a:r>
            <a:r>
              <a:rPr lang="en-US" sz="2600" dirty="0" smtClean="0">
                <a:ea typeface="ＭＳ Ｐゴシック" pitchFamily="34" charset="-128"/>
              </a:rPr>
              <a:t>die</a:t>
            </a:r>
            <a:endParaRPr lang="en-US" sz="2600" dirty="0">
              <a:ea typeface="ＭＳ Ｐゴシック" pitchFamily="34" charset="-128"/>
            </a:endParaRPr>
          </a:p>
          <a:p>
            <a:r>
              <a:rPr lang="en-US" sz="2600" b="1" dirty="0">
                <a:ea typeface="ＭＳ Ｐゴシック" pitchFamily="34" charset="-128"/>
              </a:rPr>
              <a:t>Outcome:</a:t>
            </a:r>
            <a:r>
              <a:rPr lang="en-US" sz="2600" dirty="0">
                <a:ea typeface="ＭＳ Ｐゴシック" pitchFamily="34" charset="-128"/>
              </a:rPr>
              <a:t> </a:t>
            </a:r>
            <a:r>
              <a:rPr lang="en-US" sz="2600" dirty="0" smtClean="0">
                <a:ea typeface="ＭＳ Ｐゴシック" pitchFamily="34" charset="-128"/>
              </a:rPr>
              <a:t>{</a:t>
            </a:r>
            <a:r>
              <a:rPr lang="en-US" sz="2600" dirty="0">
                <a:ea typeface="ＭＳ Ｐゴシック" pitchFamily="34" charset="-128"/>
              </a:rPr>
              <a:t>3</a:t>
            </a:r>
            <a:r>
              <a:rPr lang="en-US" sz="2600" dirty="0" smtClean="0">
                <a:ea typeface="ＭＳ Ｐゴシック" pitchFamily="34" charset="-128"/>
              </a:rPr>
              <a:t>}</a:t>
            </a:r>
            <a:endParaRPr lang="en-US" sz="2600" dirty="0">
              <a:ea typeface="ＭＳ Ｐゴシック" pitchFamily="34" charset="-128"/>
            </a:endParaRPr>
          </a:p>
          <a:p>
            <a:r>
              <a:rPr lang="en-US" sz="2600" b="1" dirty="0">
                <a:ea typeface="ＭＳ Ｐゴシック" pitchFamily="34" charset="-128"/>
              </a:rPr>
              <a:t>Sample space:</a:t>
            </a:r>
            <a:r>
              <a:rPr lang="en-US" sz="2600" dirty="0">
                <a:ea typeface="ＭＳ Ｐゴシック" pitchFamily="34" charset="-128"/>
              </a:rPr>
              <a:t> </a:t>
            </a:r>
            <a:r>
              <a:rPr lang="en-US" sz="2600" dirty="0" smtClean="0">
                <a:ea typeface="ＭＳ Ｐゴシック" pitchFamily="34" charset="-128"/>
              </a:rPr>
              <a:t>{</a:t>
            </a:r>
            <a:r>
              <a:rPr lang="en-US" sz="2600" dirty="0">
                <a:ea typeface="ＭＳ Ｐゴシック" pitchFamily="34" charset="-128"/>
              </a:rPr>
              <a:t>1, </a:t>
            </a:r>
            <a:r>
              <a:rPr lang="en-US" sz="2600" dirty="0" smtClean="0">
                <a:ea typeface="ＭＳ Ｐゴシック" pitchFamily="34" charset="-128"/>
              </a:rPr>
              <a:t>2</a:t>
            </a:r>
            <a:r>
              <a:rPr lang="en-US" sz="2600" dirty="0">
                <a:ea typeface="ＭＳ Ｐゴシック" pitchFamily="34" charset="-128"/>
              </a:rPr>
              <a:t>, </a:t>
            </a:r>
            <a:r>
              <a:rPr lang="en-US" sz="2600" dirty="0" smtClean="0">
                <a:ea typeface="ＭＳ Ｐゴシック" pitchFamily="34" charset="-128"/>
              </a:rPr>
              <a:t>3</a:t>
            </a:r>
            <a:r>
              <a:rPr lang="en-US" sz="2600" dirty="0">
                <a:ea typeface="ＭＳ Ｐゴシック" pitchFamily="34" charset="-128"/>
              </a:rPr>
              <a:t>, </a:t>
            </a:r>
            <a:r>
              <a:rPr lang="en-US" sz="2600" dirty="0" smtClean="0">
                <a:ea typeface="ＭＳ Ｐゴシック" pitchFamily="34" charset="-128"/>
              </a:rPr>
              <a:t>4</a:t>
            </a:r>
            <a:r>
              <a:rPr lang="en-US" sz="2600" dirty="0">
                <a:ea typeface="ＭＳ Ｐゴシック" pitchFamily="34" charset="-128"/>
              </a:rPr>
              <a:t>, </a:t>
            </a:r>
            <a:r>
              <a:rPr lang="en-US" sz="2600" dirty="0" smtClean="0">
                <a:ea typeface="ＭＳ Ｐゴシック" pitchFamily="34" charset="-128"/>
              </a:rPr>
              <a:t>5</a:t>
            </a:r>
            <a:r>
              <a:rPr lang="en-US" sz="2600" dirty="0">
                <a:ea typeface="ＭＳ Ｐゴシック" pitchFamily="34" charset="-128"/>
              </a:rPr>
              <a:t>, </a:t>
            </a:r>
            <a:r>
              <a:rPr lang="en-US" sz="2600" dirty="0" smtClean="0">
                <a:ea typeface="ＭＳ Ｐゴシック" pitchFamily="34" charset="-128"/>
              </a:rPr>
              <a:t>6}</a:t>
            </a:r>
            <a:endParaRPr lang="en-US" sz="2600" dirty="0">
              <a:ea typeface="ＭＳ Ｐゴシック" pitchFamily="34" charset="-128"/>
            </a:endParaRPr>
          </a:p>
          <a:p>
            <a:r>
              <a:rPr lang="en-US" sz="2600" b="1" dirty="0">
                <a:ea typeface="ＭＳ Ｐゴシック" pitchFamily="34" charset="-128"/>
              </a:rPr>
              <a:t>Event:</a:t>
            </a:r>
            <a:r>
              <a:rPr lang="en-US" sz="2600" dirty="0">
                <a:ea typeface="ＭＳ Ｐゴシック" pitchFamily="34" charset="-128"/>
              </a:rPr>
              <a:t> </a:t>
            </a:r>
            <a:r>
              <a:rPr lang="en-US" sz="2600" dirty="0" smtClean="0">
                <a:ea typeface="ＭＳ Ｐゴシック" pitchFamily="34" charset="-128"/>
              </a:rPr>
              <a:t>{</a:t>
            </a:r>
            <a:r>
              <a:rPr lang="en-US" sz="2600" dirty="0">
                <a:ea typeface="ＭＳ Ｐゴシック" pitchFamily="34" charset="-128"/>
              </a:rPr>
              <a:t>Die is even</a:t>
            </a:r>
            <a:r>
              <a:rPr lang="en-US" sz="2600" dirty="0" smtClean="0">
                <a:ea typeface="ＭＳ Ｐゴシック" pitchFamily="34" charset="-128"/>
              </a:rPr>
              <a:t>} = {</a:t>
            </a:r>
            <a:r>
              <a:rPr lang="en-US" sz="2600" dirty="0">
                <a:ea typeface="ＭＳ Ｐゴシック" pitchFamily="34" charset="-128"/>
              </a:rPr>
              <a:t>2, </a:t>
            </a:r>
            <a:r>
              <a:rPr lang="en-US" sz="2600" dirty="0" smtClean="0">
                <a:ea typeface="ＭＳ Ｐゴシック" pitchFamily="34" charset="-128"/>
              </a:rPr>
              <a:t>4</a:t>
            </a:r>
            <a:r>
              <a:rPr lang="en-US" sz="2600" dirty="0">
                <a:ea typeface="ＭＳ Ｐゴシック" pitchFamily="34" charset="-128"/>
              </a:rPr>
              <a:t>, </a:t>
            </a:r>
            <a:r>
              <a:rPr lang="en-US" sz="2600" dirty="0" smtClean="0">
                <a:ea typeface="ＭＳ Ｐゴシック" pitchFamily="34" charset="-128"/>
              </a:rPr>
              <a:t>6}</a:t>
            </a:r>
            <a:endParaRPr lang="en-IN" sz="2600" dirty="0"/>
          </a:p>
        </p:txBody>
      </p:sp>
      <p:pic>
        <p:nvPicPr>
          <p:cNvPr id="4" name="Picture 5" descr="A cartoon depicts a d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77000" y="1752600"/>
            <a:ext cx="2477040" cy="217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600" dirty="0">
                <a:solidFill>
                  <a:schemeClr val="bg2"/>
                </a:solidFill>
                <a:latin typeface="+mj-lt"/>
              </a:rPr>
              <a:t>Example: Identifying the Sample </a:t>
            </a:r>
            <a:r>
              <a:rPr lang="en-US" sz="3600" dirty="0" smtClean="0">
                <a:solidFill>
                  <a:schemeClr val="bg2"/>
                </a:solidFill>
                <a:latin typeface="+mj-lt"/>
              </a:rPr>
              <a:t>Space</a:t>
            </a:r>
            <a:r>
              <a:rPr lang="en-US" sz="3600" b="0" dirty="0" smtClean="0">
                <a:solidFill>
                  <a:schemeClr val="bg2"/>
                </a:solidFill>
                <a:latin typeface="+mj-lt"/>
              </a:rPr>
              <a:t> </a:t>
            </a:r>
            <a:r>
              <a:rPr lang="en-US" sz="2000" b="0" dirty="0" smtClean="0">
                <a:solidFill>
                  <a:schemeClr val="bg2"/>
                </a:solidFill>
                <a:latin typeface="+mj-lt"/>
              </a:rPr>
              <a:t>(1 of 2)</a:t>
            </a:r>
            <a:endParaRPr lang="en-IN" sz="2000" b="0" dirty="0">
              <a:solidFill>
                <a:schemeClr val="bg2"/>
              </a:solidFill>
              <a:latin typeface="+mj-lt"/>
            </a:endParaRPr>
          </a:p>
        </p:txBody>
      </p:sp>
      <p:pic>
        <p:nvPicPr>
          <p:cNvPr id="7" name="Picture 1" descr="A probability experiment consists of tossing a coin and then rolling a six-sided die. Describe the sample sp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94526"/>
            <a:ext cx="8034491" cy="820581"/>
          </a:xfrm>
          <a:prstGeom prst="rect">
            <a:avLst/>
          </a:prstGeom>
        </p:spPr>
      </p:pic>
      <p:pic>
        <p:nvPicPr>
          <p:cNvPr id="6" name="Picture 5" descr="A cartoon depicts a coin and a di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379909"/>
            <a:ext cx="2971252" cy="1413158"/>
          </a:xfrm>
          <a:prstGeom prst="rect">
            <a:avLst/>
          </a:prstGeom>
        </p:spPr>
      </p:pic>
      <p:sp>
        <p:nvSpPr>
          <p:cNvPr id="3" name="Content Placeholder 4"/>
          <p:cNvSpPr>
            <a:spLocks noGrp="1"/>
          </p:cNvSpPr>
          <p:nvPr>
            <p:ph idx="1"/>
          </p:nvPr>
        </p:nvSpPr>
        <p:spPr>
          <a:xfrm>
            <a:off x="457200" y="3810000"/>
            <a:ext cx="8229600" cy="2514600"/>
          </a:xfrm>
        </p:spPr>
        <p:txBody>
          <a:bodyPr/>
          <a:lstStyle/>
          <a:p>
            <a:pPr marL="0" indent="0">
              <a:buNone/>
              <a:defRPr/>
            </a:pPr>
            <a:r>
              <a:rPr lang="en-US" sz="2800" b="1" dirty="0" smtClean="0">
                <a:cs typeface="Arial" charset="0"/>
              </a:rPr>
              <a:t>Solution</a:t>
            </a:r>
            <a:endParaRPr lang="en-US" sz="2800" b="1" dirty="0">
              <a:cs typeface="Arial" charset="0"/>
            </a:endParaRPr>
          </a:p>
          <a:p>
            <a:pPr marL="0" indent="0">
              <a:spcBef>
                <a:spcPts val="600"/>
              </a:spcBef>
              <a:buNone/>
              <a:defRPr/>
            </a:pPr>
            <a:r>
              <a:rPr lang="en-US" sz="2600" dirty="0">
                <a:cs typeface="Arial" charset="0"/>
              </a:rPr>
              <a:t>There are two possible outcomes when tossing a coin: a head (H) or a tail (T). For </a:t>
            </a:r>
            <a:r>
              <a:rPr lang="en-US" sz="2600" dirty="0" smtClean="0">
                <a:cs typeface="Arial" charset="0"/>
              </a:rPr>
              <a:t>each </a:t>
            </a:r>
            <a:r>
              <a:rPr lang="en-US" sz="2600" dirty="0">
                <a:cs typeface="Arial" charset="0"/>
              </a:rPr>
              <a:t>of these, there are six possible outcomes when rolling a die: 1, 2, 3, 4, 5, or 6. One way to list outcomes for actions occurring in a sequence is to use a </a:t>
            </a:r>
            <a:r>
              <a:rPr lang="en-US" sz="2600" b="1" dirty="0">
                <a:cs typeface="Arial" charset="0"/>
              </a:rPr>
              <a:t>tree diagram</a:t>
            </a:r>
            <a:r>
              <a:rPr lang="en-US" sz="2600" b="1" dirty="0" smtClean="0">
                <a:cs typeface="Arial" charset="0"/>
              </a:rPr>
              <a:t>.</a:t>
            </a:r>
            <a:endParaRPr lang="en-IN" sz="2600" dirty="0"/>
          </a:p>
        </p:txBody>
      </p:sp>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smtClean="0">
                <a:solidFill>
                  <a:schemeClr val="bg2"/>
                </a:solidFill>
                <a:latin typeface="+mj-lt"/>
              </a:rPr>
              <a:t>Example: </a:t>
            </a:r>
            <a:r>
              <a:rPr lang="en-US" sz="3600" dirty="0">
                <a:solidFill>
                  <a:schemeClr val="bg2"/>
                </a:solidFill>
                <a:latin typeface="+mj-lt"/>
              </a:rPr>
              <a:t>Identifying the Sample </a:t>
            </a:r>
            <a:r>
              <a:rPr lang="en-US" sz="3600" dirty="0" smtClean="0">
                <a:solidFill>
                  <a:schemeClr val="bg2"/>
                </a:solidFill>
                <a:latin typeface="+mj-lt"/>
              </a:rPr>
              <a:t>Space </a:t>
            </a:r>
            <a:r>
              <a:rPr lang="en-US" sz="2000" b="0" dirty="0" smtClean="0">
                <a:solidFill>
                  <a:schemeClr val="bg2"/>
                </a:solidFill>
                <a:latin typeface="+mj-lt"/>
              </a:rPr>
              <a:t>(2 </a:t>
            </a:r>
            <a:r>
              <a:rPr lang="en-US" sz="2000" b="0" dirty="0">
                <a:solidFill>
                  <a:schemeClr val="bg2"/>
                </a:solidFill>
                <a:latin typeface="+mj-lt"/>
              </a:rPr>
              <a:t>of 2)</a:t>
            </a:r>
            <a:endParaRPr lang="en-IN" sz="2000" dirty="0">
              <a:solidFill>
                <a:schemeClr val="bg2"/>
              </a:solidFill>
              <a:latin typeface="+mj-lt"/>
            </a:endParaRPr>
          </a:p>
        </p:txBody>
      </p:sp>
      <p:pic>
        <p:nvPicPr>
          <p:cNvPr id="5" name="Picture 4" descr="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54" y="1691454"/>
            <a:ext cx="1385377" cy="253534"/>
          </a:xfrm>
          <a:prstGeom prst="rect">
            <a:avLst/>
          </a:prstGeom>
        </p:spPr>
      </p:pic>
      <p:pic>
        <p:nvPicPr>
          <p:cNvPr id="107" name="Picture 2" descr="A tree diagram has a line branching to a coin showing heads and a coin showing tails. From each coin, lines branch to six die showing values 1 through 6. Under the heads coin, the six outcomes as H 1 through H 6. Under the tails coin, the six outcomes are T 1 through 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74562"/>
            <a:ext cx="7753430" cy="2879064"/>
          </a:xfrm>
          <a:prstGeom prst="rect">
            <a:avLst/>
          </a:prstGeom>
        </p:spPr>
      </p:pic>
      <p:sp>
        <p:nvSpPr>
          <p:cNvPr id="3" name="Content Placeholder 3"/>
          <p:cNvSpPr>
            <a:spLocks noGrp="1"/>
          </p:cNvSpPr>
          <p:nvPr>
            <p:ph idx="1"/>
          </p:nvPr>
        </p:nvSpPr>
        <p:spPr>
          <a:xfrm>
            <a:off x="457200" y="5334000"/>
            <a:ext cx="8229600" cy="990600"/>
          </a:xfrm>
        </p:spPr>
        <p:txBody>
          <a:bodyPr/>
          <a:lstStyle/>
          <a:p>
            <a:pPr marL="0" indent="0">
              <a:buNone/>
              <a:defRPr/>
            </a:pPr>
            <a:r>
              <a:rPr lang="en-US" sz="2600" dirty="0" smtClean="0">
                <a:cs typeface="Arial" charset="0"/>
              </a:rPr>
              <a:t>The </a:t>
            </a:r>
            <a:r>
              <a:rPr lang="en-US" sz="2600" dirty="0">
                <a:cs typeface="Arial" charset="0"/>
              </a:rPr>
              <a:t>sample space has 12 outcomes:</a:t>
            </a:r>
          </a:p>
          <a:p>
            <a:pPr marL="0" indent="0">
              <a:buNone/>
              <a:defRPr/>
            </a:pPr>
            <a:r>
              <a:rPr lang="pt-BR" sz="2600" b="1" dirty="0" smtClean="0">
                <a:cs typeface="Arial" charset="0"/>
              </a:rPr>
              <a:t>{H1</a:t>
            </a:r>
            <a:r>
              <a:rPr lang="pt-BR" sz="2600" b="1" dirty="0">
                <a:cs typeface="Arial" charset="0"/>
              </a:rPr>
              <a:t>, H2, H3, H4, H5, H6, T1, T2, T3, T4, T5, T6</a:t>
            </a:r>
            <a:r>
              <a:rPr lang="pt-BR" sz="2600" b="1" dirty="0" smtClean="0">
                <a:cs typeface="Arial" charset="0"/>
              </a:rPr>
              <a:t>}</a:t>
            </a:r>
            <a:endParaRPr lang="en-IN" sz="2600" dirty="0"/>
          </a:p>
        </p:txBody>
      </p:sp>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Simple Events</a:t>
            </a:r>
            <a:endParaRPr lang="en-IN" sz="3600" dirty="0">
              <a:latin typeface="+mj-lt"/>
            </a:endParaRPr>
          </a:p>
        </p:txBody>
      </p:sp>
      <p:sp>
        <p:nvSpPr>
          <p:cNvPr id="3" name="Content Placeholder 2"/>
          <p:cNvSpPr>
            <a:spLocks noGrp="1"/>
          </p:cNvSpPr>
          <p:nvPr>
            <p:ph idx="1"/>
          </p:nvPr>
        </p:nvSpPr>
        <p:spPr/>
        <p:txBody>
          <a:bodyPr/>
          <a:lstStyle/>
          <a:p>
            <a:pPr>
              <a:buNone/>
            </a:pPr>
            <a:r>
              <a:rPr lang="en-US" sz="2800" b="1" dirty="0">
                <a:ea typeface="ＭＳ Ｐゴシック" pitchFamily="34" charset="-128"/>
              </a:rPr>
              <a:t>Simple event</a:t>
            </a:r>
          </a:p>
          <a:p>
            <a:r>
              <a:rPr lang="en-US" sz="2600" dirty="0">
                <a:ea typeface="ＭＳ Ｐゴシック" pitchFamily="34" charset="-128"/>
              </a:rPr>
              <a:t>An event that consists of a single outcome</a:t>
            </a:r>
            <a:r>
              <a:rPr lang="en-US" sz="2600" dirty="0" smtClean="0">
                <a:ea typeface="ＭＳ Ｐゴシック" pitchFamily="34" charset="-128"/>
              </a:rPr>
              <a:t>.</a:t>
            </a:r>
          </a:p>
          <a:p>
            <a:pPr lvl="1"/>
            <a:r>
              <a:rPr lang="en-US" sz="2400" dirty="0" smtClean="0">
                <a:ea typeface="Times New Roman" pitchFamily="18" charset="0"/>
              </a:rPr>
              <a:t>e.g</a:t>
            </a:r>
            <a:r>
              <a:rPr lang="en-US" sz="2400" dirty="0">
                <a:ea typeface="Times New Roman" pitchFamily="18" charset="0"/>
              </a:rPr>
              <a:t>. </a:t>
            </a:r>
            <a:r>
              <a:rPr lang="en-US" altLang="en-US" sz="2400" dirty="0">
                <a:ea typeface="Times New Roman" pitchFamily="18" charset="0"/>
              </a:rPr>
              <a:t>“</a:t>
            </a:r>
            <a:r>
              <a:rPr lang="en-US" sz="2400" dirty="0">
                <a:ea typeface="Times New Roman" pitchFamily="18" charset="0"/>
              </a:rPr>
              <a:t>Tossing heads and rolling a 3</a:t>
            </a:r>
            <a:r>
              <a:rPr lang="en-US" altLang="en-US" sz="2400" dirty="0">
                <a:ea typeface="Times New Roman" pitchFamily="18" charset="0"/>
              </a:rPr>
              <a:t>”</a:t>
            </a:r>
            <a:r>
              <a:rPr lang="en-US" sz="2400" dirty="0">
                <a:ea typeface="Times New Roman" pitchFamily="18" charset="0"/>
              </a:rPr>
              <a:t> </a:t>
            </a:r>
            <a:r>
              <a:rPr lang="en-US" sz="2400" dirty="0" smtClean="0">
                <a:ea typeface="Times New Roman" pitchFamily="18" charset="0"/>
              </a:rPr>
              <a:t>{</a:t>
            </a:r>
            <a:r>
              <a:rPr lang="en-US" sz="2400" dirty="0">
                <a:ea typeface="Times New Roman" pitchFamily="18" charset="0"/>
              </a:rPr>
              <a:t>H3</a:t>
            </a:r>
            <a:r>
              <a:rPr lang="en-US" sz="2400" dirty="0" smtClean="0">
                <a:ea typeface="Times New Roman" pitchFamily="18" charset="0"/>
              </a:rPr>
              <a:t>}</a:t>
            </a:r>
            <a:endParaRPr lang="en-US" sz="2400" dirty="0">
              <a:ea typeface="ＭＳ Ｐゴシック" pitchFamily="34" charset="-128"/>
            </a:endParaRPr>
          </a:p>
          <a:p>
            <a:pPr>
              <a:spcBef>
                <a:spcPts val="2400"/>
              </a:spcBef>
            </a:pPr>
            <a:r>
              <a:rPr lang="en-US" sz="2600" dirty="0">
                <a:ea typeface="ＭＳ Ｐゴシック" pitchFamily="34" charset="-128"/>
              </a:rPr>
              <a:t>An event that consists of more than one outcome is not a simple event</a:t>
            </a:r>
            <a:r>
              <a:rPr lang="en-US" sz="2600" dirty="0" smtClean="0">
                <a:ea typeface="ＭＳ Ｐゴシック" pitchFamily="34" charset="-128"/>
              </a:rPr>
              <a:t>.</a:t>
            </a:r>
          </a:p>
          <a:p>
            <a:pPr lvl="1"/>
            <a:r>
              <a:rPr lang="en-US" sz="2400" dirty="0" smtClean="0">
                <a:ea typeface="Times New Roman" pitchFamily="18" charset="0"/>
              </a:rPr>
              <a:t>e.g</a:t>
            </a:r>
            <a:r>
              <a:rPr lang="en-US" sz="2400" dirty="0">
                <a:ea typeface="Times New Roman" pitchFamily="18" charset="0"/>
              </a:rPr>
              <a:t>. </a:t>
            </a:r>
            <a:r>
              <a:rPr lang="en-US" altLang="en-US" sz="2400" dirty="0">
                <a:ea typeface="Times New Roman" pitchFamily="18" charset="0"/>
              </a:rPr>
              <a:t>“</a:t>
            </a:r>
            <a:r>
              <a:rPr lang="en-US" sz="2400" dirty="0">
                <a:ea typeface="Times New Roman" pitchFamily="18" charset="0"/>
              </a:rPr>
              <a:t>Tossing heads and rolling an even number</a:t>
            </a:r>
            <a:r>
              <a:rPr lang="en-US" altLang="en-US" sz="2400" dirty="0">
                <a:ea typeface="Times New Roman" pitchFamily="18" charset="0"/>
              </a:rPr>
              <a:t>”</a:t>
            </a:r>
            <a:r>
              <a:rPr lang="en-US" sz="2400" dirty="0">
                <a:ea typeface="Times New Roman" pitchFamily="18" charset="0"/>
              </a:rPr>
              <a:t> {H2, H4, H6</a:t>
            </a:r>
            <a:r>
              <a:rPr lang="en-US" sz="2400" dirty="0" smtClean="0">
                <a:ea typeface="Times New Roman" pitchFamily="18" charset="0"/>
              </a:rPr>
              <a:t>}</a:t>
            </a:r>
            <a:endParaRPr lang="en-IN" sz="2400" dirty="0"/>
          </a:p>
        </p:txBody>
      </p:sp>
    </p:spTree>
    <p:extLst>
      <p:ext uri="{BB962C8B-B14F-4D97-AF65-F5344CB8AC3E}">
        <p14:creationId xmlns:p14="http://schemas.microsoft.com/office/powerpoint/2010/main" val="239619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1321</TotalTime>
  <Words>1476</Words>
  <Application>Microsoft Office PowerPoint</Application>
  <PresentationFormat>On-screen Show (4:3)</PresentationFormat>
  <Paragraphs>160</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Times New Roman</vt:lpstr>
      <vt:lpstr>Verdana</vt:lpstr>
      <vt:lpstr>Wingdings</vt:lpstr>
      <vt:lpstr>508 Lecture</vt:lpstr>
      <vt:lpstr>Elementary Statistics: Picturing The World</vt:lpstr>
      <vt:lpstr>Chapter Outline</vt:lpstr>
      <vt:lpstr>Section 3.1</vt:lpstr>
      <vt:lpstr>Section 3.1 Objectives</vt:lpstr>
      <vt:lpstr>Probability Experiments (1 of 2)</vt:lpstr>
      <vt:lpstr>Probability Experiments (2 of 2)</vt:lpstr>
      <vt:lpstr>Example: Identifying the Sample Space (1 of 2)</vt:lpstr>
      <vt:lpstr>Example: Identifying the Sample Space (2 of 2)</vt:lpstr>
      <vt:lpstr>Simple Events</vt:lpstr>
      <vt:lpstr>Example: Identifying Simple Events</vt:lpstr>
      <vt:lpstr>Fundamental Counting Principle</vt:lpstr>
      <vt:lpstr>Example: Fundamental Counting Principle (1 of 2)</vt:lpstr>
      <vt:lpstr>Example: Fundamental Counting Principle (2 of 2)</vt:lpstr>
      <vt:lpstr>Types of Probability (1 of 3) </vt:lpstr>
      <vt:lpstr>Example: Finding Classical Probabilities (1 of 2)</vt:lpstr>
      <vt:lpstr>Example: Finding Classical Probabilities (2 of 2)</vt:lpstr>
      <vt:lpstr>Types of Probability (2 of 3)</vt:lpstr>
      <vt:lpstr>Example: Finding Empirical Probabilities (1 of 2)</vt:lpstr>
      <vt:lpstr>Example: Finding Empirical Probabilities (2 of 2)</vt:lpstr>
      <vt:lpstr>Law of Large Numbers</vt:lpstr>
      <vt:lpstr>Types of Probability (3 of 3)</vt:lpstr>
      <vt:lpstr>Example: Classifying Types of Probability (1 of 3)</vt:lpstr>
      <vt:lpstr>Example: Classifying Types of Probability (2 of 3)</vt:lpstr>
      <vt:lpstr>Example: Classifying Types of Probability (3 of 3)</vt:lpstr>
      <vt:lpstr>Range of Probabilities Rule</vt:lpstr>
      <vt:lpstr>Complementary Events</vt:lpstr>
      <vt:lpstr>Example: Probability of the Complement of an Event (1 of 2)</vt:lpstr>
      <vt:lpstr>Example: Probability of the Complement of an Event (2 of 2)</vt:lpstr>
      <vt:lpstr>Example: Probability Using a Tree Diagram (1 of 2)</vt:lpstr>
      <vt:lpstr>Example: Probability Using a Tree Diagram (2 of 2)</vt:lpstr>
      <vt:lpstr>Example: Probability Using the Fundamental Counting Principle (1 of 2)</vt:lpstr>
      <vt:lpstr>Example: Probability Using the Fundamental Counting Principle (2 of 2)</vt:lpstr>
      <vt:lpstr>Section 3.1 Summary</vt:lpstr>
    </vt:vector>
  </TitlesOfParts>
  <Company>echosvoice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Sartor, Amanda</cp:lastModifiedBy>
  <cp:revision>546</cp:revision>
  <dcterms:created xsi:type="dcterms:W3CDTF">2014-07-14T20:04:21Z</dcterms:created>
  <dcterms:modified xsi:type="dcterms:W3CDTF">2018-05-14T18:24:23Z</dcterms:modified>
</cp:coreProperties>
</file>