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77" r:id="rId2"/>
    <p:sldId id="378" r:id="rId3"/>
    <p:sldId id="379" r:id="rId4"/>
    <p:sldId id="380" r:id="rId5"/>
    <p:sldId id="411"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14" r:id="rId31"/>
    <p:sldId id="408" r:id="rId32"/>
    <p:sldId id="409" r:id="rId33"/>
    <p:sldId id="412" r:id="rId34"/>
    <p:sldId id="41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5" clrIdx="0">
    <p:extLst>
      <p:ext uri="{19B8F6BF-5375-455C-9EA6-DF929625EA0E}">
        <p15:presenceInfo xmlns:p15="http://schemas.microsoft.com/office/powerpoint/2012/main" userId="S-1-5-21-617317731-1927854996-104450171-119495" providerId="AD"/>
      </p:ext>
    </p:extLst>
  </p:cmAuthor>
  <p:cmAuthor id="2" name="laser" initials="l" lastIdx="3" clrIdx="1">
    <p:extLst>
      <p:ext uri="{19B8F6BF-5375-455C-9EA6-DF929625EA0E}">
        <p15:presenceInfo xmlns:p15="http://schemas.microsoft.com/office/powerpoint/2012/main" userId="la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21" autoAdjust="0"/>
  </p:normalViewPr>
  <p:slideViewPr>
    <p:cSldViewPr>
      <p:cViewPr varScale="1">
        <p:scale>
          <a:sx n="100" d="100"/>
          <a:sy n="100" d="100"/>
        </p:scale>
        <p:origin x="1512" y="84"/>
      </p:cViewPr>
      <p:guideLst>
        <p:guide orient="horz" pos="2160"/>
        <p:guide pos="2880"/>
      </p:guideLst>
    </p:cSldViewPr>
  </p:slideViewPr>
  <p:outlineViewPr>
    <p:cViewPr>
      <p:scale>
        <a:sx n="33" d="100"/>
        <a:sy n="33" d="100"/>
      </p:scale>
      <p:origin x="0" y="-21786"/>
    </p:cViewPr>
  </p:outlineViewPr>
  <p:notesTextViewPr>
    <p:cViewPr>
      <p:scale>
        <a:sx n="3" d="2"/>
        <a:sy n="3" d="2"/>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5/6/2018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5/6/2018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5/6/2018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5/6/2018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5/6/2018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5/6/2018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5/6/2018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1</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IN" sz="3600" dirty="0"/>
              <a:t>Introduction to Statistics</a:t>
            </a:r>
            <a:endParaRPr lang="en-IN" dirty="0"/>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772400" cy="1097280"/>
          </a:xfrm>
        </p:spPr>
        <p:txBody>
          <a:bodyPr/>
          <a:lstStyle/>
          <a:p>
            <a:r>
              <a:rPr lang="en-US" sz="3600" dirty="0">
                <a:latin typeface="+mj-lt"/>
              </a:rPr>
              <a:t>Example: Methods of Data Collection </a:t>
            </a:r>
            <a:r>
              <a:rPr lang="en-US" sz="2000" b="0" dirty="0">
                <a:latin typeface="+mj-lt"/>
              </a:rPr>
              <a:t>(1 of 4)</a:t>
            </a:r>
            <a:endParaRPr lang="en-IN" sz="2000" b="0" dirty="0">
              <a:latin typeface="+mj-lt"/>
            </a:endParaRPr>
          </a:p>
        </p:txBody>
      </p:sp>
      <p:sp>
        <p:nvSpPr>
          <p:cNvPr id="3" name="Content Placeholder 2"/>
          <p:cNvSpPr>
            <a:spLocks noGrp="1"/>
          </p:cNvSpPr>
          <p:nvPr>
            <p:ph idx="1"/>
          </p:nvPr>
        </p:nvSpPr>
        <p:spPr>
          <a:xfrm>
            <a:off x="457200" y="1600200"/>
            <a:ext cx="5562600" cy="4648199"/>
          </a:xfrm>
        </p:spPr>
        <p:txBody>
          <a:bodyPr/>
          <a:lstStyle/>
          <a:p>
            <a:pPr marL="0" indent="0">
              <a:buNone/>
            </a:pPr>
            <a:r>
              <a:rPr lang="en-US" altLang="en-US" sz="2600" dirty="0"/>
              <a:t>Consider the following statistical studies. Which method of data collection would you use to collect data for each study?</a:t>
            </a:r>
          </a:p>
          <a:p>
            <a:pPr marL="450000" indent="-450000">
              <a:buFont typeface="+mj-lt"/>
              <a:buAutoNum type="arabicPeriod"/>
            </a:pPr>
            <a:r>
              <a:rPr lang="en-US" altLang="en-US" sz="2600" dirty="0">
                <a:cs typeface="Arial" charset="0"/>
              </a:rPr>
              <a:t>A study of the effect of changing flight patterns on the number of airplane accidents.</a:t>
            </a:r>
            <a:endParaRPr lang="en-US" altLang="en-US" sz="2600" b="1" dirty="0">
              <a:solidFill>
                <a:schemeClr val="accent3"/>
              </a:solidFill>
            </a:endParaRPr>
          </a:p>
          <a:p>
            <a:pPr marL="0" indent="461963">
              <a:buNone/>
            </a:pPr>
            <a:r>
              <a:rPr lang="en-US" sz="2800" b="1" dirty="0"/>
              <a:t>Solution</a:t>
            </a:r>
          </a:p>
          <a:p>
            <a:pPr marL="461963" indent="0">
              <a:spcBef>
                <a:spcPts val="600"/>
              </a:spcBef>
              <a:buNone/>
            </a:pPr>
            <a:r>
              <a:rPr lang="en-US" sz="2600" dirty="0"/>
              <a:t>Simulation (It is impractical to create this situation)</a:t>
            </a:r>
            <a:endParaRPr lang="en-IN" sz="2600" dirty="0"/>
          </a:p>
        </p:txBody>
      </p:sp>
      <p:pic>
        <p:nvPicPr>
          <p:cNvPr id="4" name="Picture 3" descr="A cartoon depicts airplanes in fligh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600200"/>
            <a:ext cx="2970174" cy="240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43622" cy="1097280"/>
          </a:xfrm>
        </p:spPr>
        <p:txBody>
          <a:bodyPr/>
          <a:lstStyle/>
          <a:p>
            <a:r>
              <a:rPr lang="en-US" sz="3600" dirty="0">
                <a:latin typeface="+mj-lt"/>
              </a:rPr>
              <a:t>Example: Methods of Data Collection </a:t>
            </a:r>
            <a:r>
              <a:rPr 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57200" y="1600200"/>
            <a:ext cx="5638800" cy="2895599"/>
          </a:xfrm>
        </p:spPr>
        <p:txBody>
          <a:bodyPr/>
          <a:lstStyle/>
          <a:p>
            <a:pPr marL="514350" indent="-514350">
              <a:buFont typeface="+mj-lt"/>
              <a:buAutoNum type="arabicPeriod" startAt="2"/>
            </a:pPr>
            <a:r>
              <a:rPr lang="en-US" altLang="en-US" sz="2600" dirty="0"/>
              <a:t>A study of the effect of eating oatmeal on lowering blood pressure.</a:t>
            </a:r>
          </a:p>
          <a:p>
            <a:pPr marL="0" indent="515938">
              <a:buNone/>
            </a:pPr>
            <a:r>
              <a:rPr lang="en-US" sz="2800" b="1" dirty="0"/>
              <a:t>Solution</a:t>
            </a:r>
          </a:p>
          <a:p>
            <a:pPr marL="515938" indent="0">
              <a:spcBef>
                <a:spcPts val="600"/>
              </a:spcBef>
              <a:buNone/>
            </a:pPr>
            <a:r>
              <a:rPr lang="en-US" sz="2600" dirty="0"/>
              <a:t>Experiment (Measure the effect of a treatment – eating oatmeal)</a:t>
            </a:r>
            <a:endParaRPr lang="en-IN" sz="2600" dirty="0"/>
          </a:p>
        </p:txBody>
      </p:sp>
      <p:pic>
        <p:nvPicPr>
          <p:cNvPr id="4" name="Picture 2" descr="A cartoon depicts a bowl of oatme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600200"/>
            <a:ext cx="2480588" cy="249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sz="3600" dirty="0">
                <a:latin typeface="+mj-lt"/>
              </a:rPr>
              <a:t>Example: Methods of Data Collection </a:t>
            </a:r>
            <a:r>
              <a:rPr 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200" y="1600200"/>
            <a:ext cx="5486400" cy="3352799"/>
          </a:xfrm>
        </p:spPr>
        <p:txBody>
          <a:bodyPr/>
          <a:lstStyle/>
          <a:p>
            <a:pPr marL="514350" indent="-514350">
              <a:buFont typeface="+mj-lt"/>
              <a:buAutoNum type="arabicPeriod" startAt="3"/>
            </a:pPr>
            <a:r>
              <a:rPr lang="en-US" altLang="en-US" sz="2600" dirty="0"/>
              <a:t>A study of how fourth grade students solve a puzzle.</a:t>
            </a:r>
          </a:p>
          <a:p>
            <a:pPr marL="0" indent="515938">
              <a:buNone/>
            </a:pPr>
            <a:r>
              <a:rPr lang="en-US" sz="2800" b="1" dirty="0"/>
              <a:t>Solution</a:t>
            </a:r>
          </a:p>
          <a:p>
            <a:pPr marL="515938" indent="0">
              <a:spcBef>
                <a:spcPts val="600"/>
              </a:spcBef>
              <a:buNone/>
            </a:pPr>
            <a:r>
              <a:rPr lang="en-US" sz="2600" dirty="0"/>
              <a:t>Observational study (observe and measure certain characteristics of part of a population)</a:t>
            </a:r>
            <a:endParaRPr lang="en-IN" sz="2600" dirty="0"/>
          </a:p>
        </p:txBody>
      </p:sp>
      <p:pic>
        <p:nvPicPr>
          <p:cNvPr id="4" name="Picture 3" descr="A cartoon depicts a boy putting together a puzz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1600200"/>
            <a:ext cx="2438272" cy="2779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1097280"/>
          </a:xfrm>
        </p:spPr>
        <p:txBody>
          <a:bodyPr/>
          <a:lstStyle/>
          <a:p>
            <a:r>
              <a:rPr lang="en-US" sz="3600" dirty="0">
                <a:latin typeface="+mj-lt"/>
              </a:rPr>
              <a:t>Example: Methods of Data Collection </a:t>
            </a:r>
            <a:r>
              <a:rPr lang="en-US" sz="2000" b="0" dirty="0">
                <a:latin typeface="+mj-lt"/>
              </a:rPr>
              <a:t>(4 of 4)</a:t>
            </a:r>
            <a:endParaRPr lang="en-IN" sz="2000" b="0" dirty="0">
              <a:latin typeface="+mj-lt"/>
            </a:endParaRPr>
          </a:p>
        </p:txBody>
      </p:sp>
      <p:sp>
        <p:nvSpPr>
          <p:cNvPr id="3" name="Content Placeholder 2"/>
          <p:cNvSpPr>
            <a:spLocks noGrp="1"/>
          </p:cNvSpPr>
          <p:nvPr>
            <p:ph idx="1"/>
          </p:nvPr>
        </p:nvSpPr>
        <p:spPr>
          <a:xfrm>
            <a:off x="457200" y="1600200"/>
            <a:ext cx="5029200" cy="3276599"/>
          </a:xfrm>
        </p:spPr>
        <p:txBody>
          <a:bodyPr/>
          <a:lstStyle/>
          <a:p>
            <a:pPr marL="514350" indent="-514350">
              <a:buFont typeface="+mj-lt"/>
              <a:buAutoNum type="arabicPeriod" startAt="4"/>
            </a:pPr>
            <a:r>
              <a:rPr lang="en-US" altLang="en-US" sz="2600" dirty="0"/>
              <a:t>A study of U.S. residents’ approval rating of the U.S. president.</a:t>
            </a:r>
          </a:p>
          <a:p>
            <a:pPr marL="0" indent="515938">
              <a:buNone/>
            </a:pPr>
            <a:r>
              <a:rPr lang="en-US" sz="2800" b="1" dirty="0"/>
              <a:t>Solution</a:t>
            </a:r>
          </a:p>
          <a:p>
            <a:pPr marL="515938" indent="0">
              <a:spcBef>
                <a:spcPts val="600"/>
              </a:spcBef>
              <a:buNone/>
            </a:pPr>
            <a:r>
              <a:rPr lang="en-US" sz="2600" dirty="0"/>
              <a:t>Survey (Ask “Do you approve of the way the president is handling his job?”)</a:t>
            </a:r>
            <a:endParaRPr lang="en-IN" sz="2600" dirty="0"/>
          </a:p>
        </p:txBody>
      </p:sp>
      <p:pic>
        <p:nvPicPr>
          <p:cNvPr id="4" name="Picture 2" descr="A cartoon depicts the presid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600200"/>
            <a:ext cx="3297380" cy="2517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a:t>
            </a:r>
            <a:endParaRPr lang="en-IN" sz="3600" dirty="0">
              <a:latin typeface="+mj-lt"/>
            </a:endParaRPr>
          </a:p>
        </p:txBody>
      </p:sp>
      <p:sp>
        <p:nvSpPr>
          <p:cNvPr id="3" name="Content Placeholder 2"/>
          <p:cNvSpPr>
            <a:spLocks noGrp="1"/>
          </p:cNvSpPr>
          <p:nvPr>
            <p:ph idx="1"/>
          </p:nvPr>
        </p:nvSpPr>
        <p:spPr/>
        <p:txBody>
          <a:bodyPr/>
          <a:lstStyle/>
          <a:p>
            <a:r>
              <a:rPr lang="en-US" altLang="en-US" sz="2600" dirty="0"/>
              <a:t>Control</a:t>
            </a:r>
          </a:p>
          <a:p>
            <a:r>
              <a:rPr lang="en-US" altLang="en-US" sz="2600" dirty="0"/>
              <a:t>Randomization</a:t>
            </a:r>
          </a:p>
          <a:p>
            <a:r>
              <a:rPr lang="en-US" altLang="en-US" sz="2600" dirty="0"/>
              <a:t>Sample Size</a:t>
            </a:r>
          </a:p>
          <a:p>
            <a:r>
              <a:rPr lang="en-US" altLang="en-US" sz="2600" dirty="0"/>
              <a:t>Replication</a:t>
            </a:r>
            <a:endParaRPr lang="en-IN" sz="2600" dirty="0"/>
          </a:p>
        </p:txBody>
      </p:sp>
    </p:spTree>
    <p:extLst>
      <p:ext uri="{BB962C8B-B14F-4D97-AF65-F5344CB8AC3E}">
        <p14:creationId xmlns:p14="http://schemas.microsoft.com/office/powerpoint/2010/main" val="124070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Control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0"/>
            <a:ext cx="8305800" cy="4800600"/>
          </a:xfrm>
        </p:spPr>
        <p:txBody>
          <a:bodyPr/>
          <a:lstStyle/>
          <a:p>
            <a:r>
              <a:rPr lang="en-US" altLang="en-US" sz="2600" b="1" dirty="0"/>
              <a:t>Control</a:t>
            </a:r>
            <a:r>
              <a:rPr lang="en-US" altLang="en-US" sz="2600" b="1" dirty="0">
                <a:solidFill>
                  <a:schemeClr val="accent2"/>
                </a:solidFill>
              </a:rPr>
              <a:t> </a:t>
            </a:r>
            <a:r>
              <a:rPr lang="en-US" altLang="en-US" sz="2600" dirty="0"/>
              <a:t>for effects other than the one being measured.</a:t>
            </a:r>
          </a:p>
          <a:p>
            <a:r>
              <a:rPr lang="en-US" altLang="en-US" sz="2600" b="1" dirty="0"/>
              <a:t>Confounding variables</a:t>
            </a:r>
          </a:p>
          <a:p>
            <a:pPr lvl="1"/>
            <a:r>
              <a:rPr lang="en-US" altLang="en-US" sz="2400" dirty="0"/>
              <a:t>Occurs when an experimenter cannot tell the difference between the effects of different factors on a variable.</a:t>
            </a:r>
          </a:p>
          <a:p>
            <a:pPr lvl="1"/>
            <a:r>
              <a:rPr lang="en-US" altLang="en-US" sz="2400" dirty="0"/>
              <a:t>A coffee shop owner remodels her shop at the same time a nearby mall has its grand opening. If business at the coffee shop increases, it cannot be determined whether it is because of the remodeling or the new mall.</a:t>
            </a:r>
            <a:endParaRPr lang="en-IN" sz="2400" dirty="0"/>
          </a:p>
        </p:txBody>
      </p:sp>
    </p:spTree>
    <p:extLst>
      <p:ext uri="{BB962C8B-B14F-4D97-AF65-F5344CB8AC3E}">
        <p14:creationId xmlns:p14="http://schemas.microsoft.com/office/powerpoint/2010/main" val="124070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Control </a:t>
            </a:r>
            <a:r>
              <a:rPr lang="en-US" altLang="en-US" sz="2000" b="0" dirty="0">
                <a:latin typeface="+mj-lt"/>
              </a:rPr>
              <a:t>(2 of 2)</a:t>
            </a:r>
            <a:endParaRPr lang="en-IN" sz="2000" b="0" dirty="0">
              <a:latin typeface="+mj-lt"/>
            </a:endParaRPr>
          </a:p>
        </p:txBody>
      </p:sp>
      <p:sp>
        <p:nvSpPr>
          <p:cNvPr id="3" name="Content Placeholder 2"/>
          <p:cNvSpPr>
            <a:spLocks noGrp="1"/>
          </p:cNvSpPr>
          <p:nvPr>
            <p:ph idx="1"/>
          </p:nvPr>
        </p:nvSpPr>
        <p:spPr>
          <a:xfrm>
            <a:off x="457200" y="1600200"/>
            <a:ext cx="8077200" cy="4525963"/>
          </a:xfrm>
        </p:spPr>
        <p:txBody>
          <a:bodyPr/>
          <a:lstStyle/>
          <a:p>
            <a:r>
              <a:rPr lang="en-US" altLang="en-US" sz="2600" b="1" dirty="0"/>
              <a:t>Placebo effect</a:t>
            </a:r>
          </a:p>
          <a:p>
            <a:pPr lvl="1"/>
            <a:r>
              <a:rPr lang="en-US" altLang="en-US" sz="2400" dirty="0"/>
              <a:t>A subject reacts favorably to a placebo when in fact he or she has been given no medical treatment at all.</a:t>
            </a:r>
          </a:p>
          <a:p>
            <a:pPr lvl="1"/>
            <a:r>
              <a:rPr lang="en-US" altLang="en-US" sz="2400" b="1" dirty="0"/>
              <a:t>Blinding</a:t>
            </a:r>
            <a:r>
              <a:rPr lang="en-US" altLang="en-US" sz="2400" dirty="0"/>
              <a:t> is a technique where the subject does not know whether he or she is receiving a treatment or a placebo.</a:t>
            </a:r>
          </a:p>
          <a:p>
            <a:pPr lvl="1"/>
            <a:r>
              <a:rPr lang="en-US" altLang="en-US" sz="2400" b="1" dirty="0"/>
              <a:t>Double-blind </a:t>
            </a:r>
            <a:r>
              <a:rPr lang="en-US" altLang="en-US" sz="2400" dirty="0"/>
              <a:t>experiment is a technique where neither the subject nor the experimenter knows if the subject is receiving a treatment or a placebo.</a:t>
            </a:r>
            <a:endParaRPr lang="en-IN" sz="2400" dirty="0"/>
          </a:p>
        </p:txBody>
      </p:sp>
    </p:spTree>
    <p:extLst>
      <p:ext uri="{BB962C8B-B14F-4D97-AF65-F5344CB8AC3E}">
        <p14:creationId xmlns:p14="http://schemas.microsoft.com/office/powerpoint/2010/main" val="124070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Randomization </a:t>
            </a:r>
            <a:r>
              <a:rPr lang="en-US" altLang="en-US" sz="2000" b="0" dirty="0">
                <a:latin typeface="+mj-lt"/>
              </a:rPr>
              <a:t>(1 of 3)</a:t>
            </a:r>
            <a:endParaRPr lang="en-IN" sz="2000" b="0" dirty="0">
              <a:latin typeface="+mj-lt"/>
            </a:endParaRPr>
          </a:p>
        </p:txBody>
      </p:sp>
      <p:sp>
        <p:nvSpPr>
          <p:cNvPr id="3" name="Content Placeholder 2"/>
          <p:cNvSpPr>
            <a:spLocks noGrp="1"/>
          </p:cNvSpPr>
          <p:nvPr>
            <p:ph idx="1"/>
          </p:nvPr>
        </p:nvSpPr>
        <p:spPr/>
        <p:txBody>
          <a:bodyPr/>
          <a:lstStyle/>
          <a:p>
            <a:r>
              <a:rPr lang="en-US" altLang="en-US" sz="2600" b="1" dirty="0"/>
              <a:t>Randomization</a:t>
            </a:r>
            <a:r>
              <a:rPr lang="en-US" altLang="en-US" sz="2600" b="1" dirty="0">
                <a:solidFill>
                  <a:schemeClr val="accent2"/>
                </a:solidFill>
              </a:rPr>
              <a:t> </a:t>
            </a:r>
            <a:r>
              <a:rPr lang="en-US" altLang="en-US" sz="2600" dirty="0"/>
              <a:t>is a process of randomly assigning subjects to different treatment groups.</a:t>
            </a:r>
          </a:p>
          <a:p>
            <a:r>
              <a:rPr lang="en-US" altLang="en-US" sz="2800" b="1" dirty="0"/>
              <a:t>Completely randomized design</a:t>
            </a:r>
          </a:p>
          <a:p>
            <a:pPr lvl="1"/>
            <a:r>
              <a:rPr lang="en-US" altLang="en-US" sz="2400" dirty="0"/>
              <a:t>Subjects are assigned to different treatment groups through random selection.</a:t>
            </a:r>
          </a:p>
          <a:p>
            <a:r>
              <a:rPr lang="en-US" altLang="en-US" sz="2800" b="1" dirty="0"/>
              <a:t>Randomized block design</a:t>
            </a:r>
          </a:p>
          <a:p>
            <a:pPr lvl="1"/>
            <a:r>
              <a:rPr lang="en-US" altLang="en-US" sz="2400" dirty="0"/>
              <a:t>Divide subjects with similar characteristics into </a:t>
            </a:r>
            <a:r>
              <a:rPr lang="en-US" altLang="en-US" sz="2400" b="1" dirty="0"/>
              <a:t>blocks</a:t>
            </a:r>
            <a:r>
              <a:rPr lang="en-US" altLang="en-US" sz="2400" dirty="0"/>
              <a:t>, and then within each block, randomly assign subjects to treatment groups.</a:t>
            </a:r>
            <a:endParaRPr lang="en-IN" sz="2400" dirty="0"/>
          </a:p>
        </p:txBody>
      </p:sp>
    </p:spTree>
    <p:extLst>
      <p:ext uri="{BB962C8B-B14F-4D97-AF65-F5344CB8AC3E}">
        <p14:creationId xmlns:p14="http://schemas.microsoft.com/office/powerpoint/2010/main" val="124070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Randomization </a:t>
            </a:r>
            <a:r>
              <a:rPr lang="en-US" altLang="en-US" sz="2000" b="0" dirty="0">
                <a:latin typeface="+mj-lt"/>
              </a:rPr>
              <a:t>(2 of 3)</a:t>
            </a:r>
            <a:endParaRPr lang="en-IN" sz="2000" b="0" dirty="0">
              <a:latin typeface="+mj-lt"/>
            </a:endParaRPr>
          </a:p>
        </p:txBody>
      </p:sp>
      <p:sp>
        <p:nvSpPr>
          <p:cNvPr id="3" name="Content Placeholder 2"/>
          <p:cNvSpPr>
            <a:spLocks noGrp="1"/>
          </p:cNvSpPr>
          <p:nvPr>
            <p:ph idx="1"/>
          </p:nvPr>
        </p:nvSpPr>
        <p:spPr>
          <a:xfrm>
            <a:off x="457200" y="1495427"/>
            <a:ext cx="8458200" cy="2238373"/>
          </a:xfrm>
        </p:spPr>
        <p:txBody>
          <a:bodyPr/>
          <a:lstStyle/>
          <a:p>
            <a:pPr>
              <a:buNone/>
            </a:pPr>
            <a:r>
              <a:rPr lang="en-US" altLang="en-US" sz="2800" b="1" dirty="0"/>
              <a:t>Randomized block design</a:t>
            </a:r>
          </a:p>
          <a:p>
            <a:r>
              <a:rPr lang="en-US" altLang="en-US" sz="2600" dirty="0"/>
              <a:t>An experimenter testing the effects of a new weight loss drink may first divide the subjects into age categories. Then within each age group, randomly assign subjects to either the treatment group or control group.</a:t>
            </a:r>
            <a:endParaRPr lang="en-IN" dirty="0"/>
          </a:p>
        </p:txBody>
      </p:sp>
      <p:pic>
        <p:nvPicPr>
          <p:cNvPr id="5" name="Picture 4" descr="A diagram categorizes all subjects into three groups: 30 to 39 years old, 40 to 49 years old, and over 50 years old. Each is categorized into two groups: control and treat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019" y="3886200"/>
            <a:ext cx="2963962" cy="2409531"/>
          </a:xfrm>
          <a:prstGeom prst="rect">
            <a:avLst/>
          </a:prstGeom>
        </p:spPr>
      </p:pic>
    </p:spTree>
    <p:extLst>
      <p:ext uri="{BB962C8B-B14F-4D97-AF65-F5344CB8AC3E}">
        <p14:creationId xmlns:p14="http://schemas.microsoft.com/office/powerpoint/2010/main" val="1240700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Randomization </a:t>
            </a:r>
            <a:r>
              <a:rPr lang="en-US" altLang="en-US" sz="2000" b="0" dirty="0">
                <a:latin typeface="+mj-lt"/>
              </a:rPr>
              <a:t>(3 of 3)</a:t>
            </a:r>
            <a:endParaRPr lang="en-IN" sz="2000" b="0" dirty="0">
              <a:latin typeface="+mj-lt"/>
            </a:endParaRPr>
          </a:p>
        </p:txBody>
      </p:sp>
      <p:sp>
        <p:nvSpPr>
          <p:cNvPr id="3" name="Content Placeholder 2"/>
          <p:cNvSpPr>
            <a:spLocks noGrp="1"/>
          </p:cNvSpPr>
          <p:nvPr>
            <p:ph idx="1"/>
          </p:nvPr>
        </p:nvSpPr>
        <p:spPr/>
        <p:txBody>
          <a:bodyPr/>
          <a:lstStyle/>
          <a:p>
            <a:pPr>
              <a:defRPr/>
            </a:pPr>
            <a:r>
              <a:rPr lang="en-US" altLang="en-US" sz="2600" b="1" dirty="0"/>
              <a:t>Matched-Pairs</a:t>
            </a:r>
            <a:r>
              <a:rPr lang="en-US" altLang="en-US" sz="2600" b="1" dirty="0">
                <a:solidFill>
                  <a:schemeClr val="accent2"/>
                </a:solidFill>
              </a:rPr>
              <a:t> </a:t>
            </a:r>
            <a:r>
              <a:rPr lang="en-US" altLang="en-US" sz="2600" b="1" dirty="0"/>
              <a:t>Design</a:t>
            </a:r>
          </a:p>
          <a:p>
            <a:pPr lvl="1">
              <a:defRPr/>
            </a:pPr>
            <a:r>
              <a:rPr lang="en-US" altLang="en-US" sz="2400" dirty="0"/>
              <a:t>Subjects are paired up according to a similarity. One subject in the pair is randomly selected to receive one treatment while the other subject receives a different treatment.</a:t>
            </a:r>
            <a:endParaRPr lang="en-IN" sz="2400" dirty="0"/>
          </a:p>
        </p:txBody>
      </p:sp>
    </p:spTree>
    <p:extLst>
      <p:ext uri="{BB962C8B-B14F-4D97-AF65-F5344CB8AC3E}">
        <p14:creationId xmlns:p14="http://schemas.microsoft.com/office/powerpoint/2010/main" val="124070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Chapter Outline</a:t>
            </a:r>
            <a:endParaRPr lang="en-IN" sz="3600" dirty="0">
              <a:latin typeface="+mj-lt"/>
            </a:endParaRPr>
          </a:p>
        </p:txBody>
      </p:sp>
      <p:sp>
        <p:nvSpPr>
          <p:cNvPr id="3" name="Content Placeholder 2"/>
          <p:cNvSpPr>
            <a:spLocks noGrp="1"/>
          </p:cNvSpPr>
          <p:nvPr>
            <p:ph idx="1"/>
          </p:nvPr>
        </p:nvSpPr>
        <p:spPr/>
        <p:txBody>
          <a:bodyPr/>
          <a:lstStyle/>
          <a:p>
            <a:pPr marL="255600" indent="-255600">
              <a:buNone/>
            </a:pPr>
            <a:r>
              <a:rPr lang="en-US" altLang="en-US" sz="2600" dirty="0">
                <a:solidFill>
                  <a:srgbClr val="007FA3"/>
                </a:solidFill>
              </a:rPr>
              <a:t>1.1</a:t>
            </a:r>
            <a:r>
              <a:rPr lang="en-US" altLang="en-US" sz="2600" dirty="0"/>
              <a:t> An Overview of Statistics</a:t>
            </a:r>
          </a:p>
          <a:p>
            <a:pPr marL="255600" indent="-255600">
              <a:buNone/>
            </a:pPr>
            <a:r>
              <a:rPr lang="en-US" altLang="en-US" sz="2600" dirty="0">
                <a:solidFill>
                  <a:srgbClr val="007FA3"/>
                </a:solidFill>
              </a:rPr>
              <a:t>1.2</a:t>
            </a:r>
            <a:r>
              <a:rPr lang="en-US" altLang="en-US" sz="2600" dirty="0"/>
              <a:t> Data Classification</a:t>
            </a:r>
          </a:p>
          <a:p>
            <a:pPr marL="255600" indent="-255600">
              <a:buNone/>
            </a:pPr>
            <a:r>
              <a:rPr lang="en-US" altLang="en-US" sz="2600" dirty="0">
                <a:solidFill>
                  <a:srgbClr val="007FA3"/>
                </a:solidFill>
              </a:rPr>
              <a:t>1.3 </a:t>
            </a:r>
            <a:r>
              <a:rPr lang="en-US" altLang="en-US" sz="2600" dirty="0"/>
              <a:t>Experimental Design</a:t>
            </a:r>
            <a:endParaRPr lang="en-IN" sz="2600" dirty="0"/>
          </a:p>
        </p:txBody>
      </p:sp>
    </p:spTree>
    <p:extLst>
      <p:ext uri="{BB962C8B-B14F-4D97-AF65-F5344CB8AC3E}">
        <p14:creationId xmlns:p14="http://schemas.microsoft.com/office/powerpoint/2010/main" val="3554835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Sample Size</a:t>
            </a:r>
            <a:endParaRPr lang="en-IN" sz="3600" dirty="0">
              <a:latin typeface="+mj-lt"/>
            </a:endParaRPr>
          </a:p>
        </p:txBody>
      </p:sp>
      <p:sp>
        <p:nvSpPr>
          <p:cNvPr id="3" name="Content Placeholder 2"/>
          <p:cNvSpPr>
            <a:spLocks noGrp="1"/>
          </p:cNvSpPr>
          <p:nvPr>
            <p:ph idx="1"/>
          </p:nvPr>
        </p:nvSpPr>
        <p:spPr/>
        <p:txBody>
          <a:bodyPr/>
          <a:lstStyle/>
          <a:p>
            <a:pPr>
              <a:defRPr/>
            </a:pPr>
            <a:r>
              <a:rPr lang="en-US" altLang="en-US" sz="2600" b="1" dirty="0"/>
              <a:t>Sample Size</a:t>
            </a:r>
          </a:p>
          <a:p>
            <a:pPr lvl="1">
              <a:defRPr/>
            </a:pPr>
            <a:r>
              <a:rPr lang="en-US" altLang="en-US" sz="2400" dirty="0"/>
              <a:t>The number of subjects in a study is very important to experimental design.</a:t>
            </a:r>
            <a:endParaRPr lang="en-IN" sz="2400" dirty="0"/>
          </a:p>
        </p:txBody>
      </p:sp>
    </p:spTree>
    <p:extLst>
      <p:ext uri="{BB962C8B-B14F-4D97-AF65-F5344CB8AC3E}">
        <p14:creationId xmlns:p14="http://schemas.microsoft.com/office/powerpoint/2010/main" val="1240700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Key Elements of Experimental Design: Replication</a:t>
            </a:r>
            <a:endParaRPr lang="en-IN" sz="3600" dirty="0">
              <a:latin typeface="+mj-lt"/>
            </a:endParaRPr>
          </a:p>
        </p:txBody>
      </p:sp>
      <p:sp>
        <p:nvSpPr>
          <p:cNvPr id="3" name="Content Placeholder 2"/>
          <p:cNvSpPr>
            <a:spLocks noGrp="1"/>
          </p:cNvSpPr>
          <p:nvPr>
            <p:ph idx="1"/>
          </p:nvPr>
        </p:nvSpPr>
        <p:spPr/>
        <p:txBody>
          <a:bodyPr/>
          <a:lstStyle/>
          <a:p>
            <a:r>
              <a:rPr lang="en-US" altLang="en-US" sz="2600" b="1" dirty="0"/>
              <a:t>Replication</a:t>
            </a:r>
            <a:r>
              <a:rPr lang="en-US" altLang="en-US" sz="2600" b="1" dirty="0">
                <a:solidFill>
                  <a:schemeClr val="accent2"/>
                </a:solidFill>
              </a:rPr>
              <a:t> </a:t>
            </a:r>
            <a:r>
              <a:rPr lang="en-US" altLang="en-US" sz="2600" dirty="0"/>
              <a:t>is the repetition of an experiment using a large group of subjects.</a:t>
            </a:r>
          </a:p>
          <a:p>
            <a:r>
              <a:rPr lang="en-US" altLang="en-US" sz="2600" dirty="0"/>
              <a:t>To test a vaccine against a strain of influenza, 10,000 people are given the vaccine and another 10,000 people are given a placebo. Because of the sample size, the effectiveness of the vaccine would most likely be observed.</a:t>
            </a:r>
            <a:endParaRPr lang="en-IN" sz="2600" dirty="0"/>
          </a:p>
        </p:txBody>
      </p:sp>
    </p:spTree>
    <p:extLst>
      <p:ext uri="{BB962C8B-B14F-4D97-AF65-F5344CB8AC3E}">
        <p14:creationId xmlns:p14="http://schemas.microsoft.com/office/powerpoint/2010/main" val="124070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Experimental Design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382000" cy="3276599"/>
          </a:xfrm>
        </p:spPr>
        <p:txBody>
          <a:bodyPr/>
          <a:lstStyle/>
          <a:p>
            <a:pPr marL="0" indent="0">
              <a:buNone/>
            </a:pPr>
            <a:r>
              <a:rPr lang="en-US" altLang="en-US" sz="2500" dirty="0"/>
              <a:t>A company wants to test the effectiveness of a new gum developed to help people quit smoking. Identify a potential problem with the given experimental design and suggest a way to improve it.</a:t>
            </a:r>
          </a:p>
          <a:p>
            <a:pPr marL="0" indent="0">
              <a:buNone/>
            </a:pPr>
            <a:r>
              <a:rPr lang="en-US" altLang="en-US" sz="2500" dirty="0"/>
              <a:t>The company identifies one thousand adults who are heavy smokers. The subjects are divided into blocks according to gender. After two months, the female group has a significant number of subjects who have quit smoking.</a:t>
            </a:r>
            <a:endParaRPr lang="en-IN" sz="2500" dirty="0"/>
          </a:p>
        </p:txBody>
      </p:sp>
      <p:pic>
        <p:nvPicPr>
          <p:cNvPr id="4" name="Picture 2" descr="A cartoon depicts a burning cigaret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118020" y="5086866"/>
            <a:ext cx="16065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Experimental Design </a:t>
            </a:r>
            <a:r>
              <a:rPr lang="en-US" sz="2000" b="0" dirty="0">
                <a:latin typeface="+mj-lt"/>
              </a:rPr>
              <a:t>(2 of 2)</a:t>
            </a:r>
            <a:endParaRPr lang="en-IN" sz="2000" dirty="0">
              <a:latin typeface="+mj-lt"/>
            </a:endParaRPr>
          </a:p>
        </p:txBody>
      </p:sp>
      <p:sp>
        <p:nvSpPr>
          <p:cNvPr id="3" name="Content Placeholder 2"/>
          <p:cNvSpPr>
            <a:spLocks noGrp="1"/>
          </p:cNvSpPr>
          <p:nvPr>
            <p:ph idx="1"/>
          </p:nvPr>
        </p:nvSpPr>
        <p:spPr>
          <a:xfrm>
            <a:off x="457200" y="1600200"/>
            <a:ext cx="8229600" cy="3505200"/>
          </a:xfrm>
        </p:spPr>
        <p:txBody>
          <a:bodyPr/>
          <a:lstStyle/>
          <a:p>
            <a:pPr marL="0" indent="0">
              <a:buNone/>
            </a:pPr>
            <a:r>
              <a:rPr lang="en-US" altLang="en-US" sz="2800" b="1" dirty="0"/>
              <a:t>Solution</a:t>
            </a:r>
          </a:p>
          <a:p>
            <a:pPr marL="0" indent="0">
              <a:spcBef>
                <a:spcPts val="1200"/>
              </a:spcBef>
              <a:buNone/>
            </a:pPr>
            <a:r>
              <a:rPr lang="en-US" altLang="en-US" sz="2600" b="1" dirty="0"/>
              <a:t>Problem:</a:t>
            </a:r>
          </a:p>
          <a:p>
            <a:pPr marL="0" indent="0">
              <a:spcBef>
                <a:spcPts val="600"/>
              </a:spcBef>
              <a:buNone/>
            </a:pPr>
            <a:r>
              <a:rPr lang="en-US" altLang="en-US" sz="2400" dirty="0"/>
              <a:t>The groups are not similar. The new gum may have a greater effect on women than men, or vice versa. </a:t>
            </a:r>
          </a:p>
          <a:p>
            <a:pPr marL="0" indent="0">
              <a:spcBef>
                <a:spcPts val="1200"/>
              </a:spcBef>
              <a:buNone/>
            </a:pPr>
            <a:r>
              <a:rPr lang="en-US" altLang="en-US" sz="2600" b="1" dirty="0"/>
              <a:t>Correction:</a:t>
            </a:r>
          </a:p>
          <a:p>
            <a:pPr marL="0" indent="0">
              <a:spcBef>
                <a:spcPts val="600"/>
              </a:spcBef>
              <a:buNone/>
            </a:pPr>
            <a:r>
              <a:rPr lang="en-US" altLang="en-US" sz="2400" dirty="0"/>
              <a:t>The subjects can be divided into blocks according to gender, but then within each block, they must be randomly assigned to be in the treatment group or the control group.</a:t>
            </a:r>
            <a:endParaRPr lang="en-IN" sz="2400" dirty="0"/>
          </a:p>
        </p:txBody>
      </p:sp>
      <p:pic>
        <p:nvPicPr>
          <p:cNvPr id="5" name="Picture 2" descr="A cartoon depicts a burning cigaret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124200" y="5084805"/>
            <a:ext cx="160655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700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Sampling Techniques</a:t>
            </a:r>
            <a:endParaRPr lang="en-IN" sz="3600" dirty="0">
              <a:latin typeface="+mj-lt"/>
            </a:endParaRPr>
          </a:p>
        </p:txBody>
      </p:sp>
      <p:sp>
        <p:nvSpPr>
          <p:cNvPr id="3" name="Content Placeholder 2"/>
          <p:cNvSpPr>
            <a:spLocks noGrp="1"/>
          </p:cNvSpPr>
          <p:nvPr>
            <p:ph idx="1"/>
          </p:nvPr>
        </p:nvSpPr>
        <p:spPr>
          <a:xfrm>
            <a:off x="457200" y="1476376"/>
            <a:ext cx="8229600" cy="2776524"/>
          </a:xfrm>
        </p:spPr>
        <p:txBody>
          <a:bodyPr/>
          <a:lstStyle/>
          <a:p>
            <a:pPr>
              <a:buNone/>
              <a:defRPr/>
            </a:pPr>
            <a:r>
              <a:rPr lang="en-US" sz="2800" b="1" dirty="0"/>
              <a:t>Random Sample</a:t>
            </a:r>
          </a:p>
          <a:p>
            <a:pPr marL="0" indent="0">
              <a:spcBef>
                <a:spcPts val="600"/>
              </a:spcBef>
              <a:buNone/>
              <a:defRPr/>
            </a:pPr>
            <a:r>
              <a:rPr lang="en-US" sz="2600" dirty="0"/>
              <a:t>Every member of the population has an equal chance of being selected.</a:t>
            </a:r>
          </a:p>
          <a:p>
            <a:pPr>
              <a:spcBef>
                <a:spcPts val="1200"/>
              </a:spcBef>
              <a:buNone/>
              <a:defRPr/>
            </a:pPr>
            <a:r>
              <a:rPr lang="en-US" sz="2800" b="1" dirty="0"/>
              <a:t>Simple Random Sample</a:t>
            </a:r>
          </a:p>
          <a:p>
            <a:pPr marL="0" indent="0">
              <a:spcBef>
                <a:spcPts val="600"/>
              </a:spcBef>
              <a:buNone/>
              <a:defRPr/>
            </a:pPr>
            <a:r>
              <a:rPr lang="en-US" sz="2600" dirty="0"/>
              <a:t>Every possible sample of the same size has the same chance of being selected.</a:t>
            </a:r>
            <a:endParaRPr lang="en-IN" sz="2600" dirty="0"/>
          </a:p>
        </p:txBody>
      </p:sp>
      <p:pic>
        <p:nvPicPr>
          <p:cNvPr id="130" name="Picture 3" descr="A random sample is depicted as a group of five X’s pulled from a group of dozens of X’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590" y="4416624"/>
            <a:ext cx="5532820" cy="1828880"/>
          </a:xfrm>
          <a:prstGeom prst="rect">
            <a:avLst/>
          </a:prstGeom>
        </p:spPr>
      </p:pic>
    </p:spTree>
    <p:extLst>
      <p:ext uri="{BB962C8B-B14F-4D97-AF65-F5344CB8AC3E}">
        <p14:creationId xmlns:p14="http://schemas.microsoft.com/office/powerpoint/2010/main" val="124070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Simple Random Sample</a:t>
            </a:r>
            <a:endParaRPr lang="en-IN" sz="3600" dirty="0">
              <a:latin typeface="+mj-lt"/>
            </a:endParaRPr>
          </a:p>
        </p:txBody>
      </p:sp>
      <p:sp>
        <p:nvSpPr>
          <p:cNvPr id="3" name="Content Placeholder 2"/>
          <p:cNvSpPr>
            <a:spLocks noGrp="1"/>
          </p:cNvSpPr>
          <p:nvPr>
            <p:ph idx="1"/>
          </p:nvPr>
        </p:nvSpPr>
        <p:spPr/>
        <p:txBody>
          <a:bodyPr/>
          <a:lstStyle/>
          <a:p>
            <a:pPr marL="255600" indent="-255600">
              <a:buFontTx/>
              <a:buChar char="•"/>
            </a:pPr>
            <a:r>
              <a:rPr lang="en-US" altLang="en-US" sz="2600" dirty="0"/>
              <a:t>Random numbers can be generated by a random number table, a software program or a calculator.</a:t>
            </a:r>
          </a:p>
          <a:p>
            <a:pPr marL="255600" indent="-255600">
              <a:buFontTx/>
              <a:buChar char="•"/>
            </a:pPr>
            <a:r>
              <a:rPr lang="en-US" altLang="en-US" sz="2600" dirty="0"/>
              <a:t>Assign a number to each member of the population.</a:t>
            </a:r>
          </a:p>
          <a:p>
            <a:pPr marL="255600" indent="-255600">
              <a:buFontTx/>
              <a:buChar char="•"/>
            </a:pPr>
            <a:r>
              <a:rPr lang="en-US" altLang="en-US" sz="2600" dirty="0"/>
              <a:t>Members of the population that correspond to these numbers become members of the sample.</a:t>
            </a:r>
            <a:endParaRPr lang="en-IN" sz="2600" dirty="0"/>
          </a:p>
        </p:txBody>
      </p:sp>
    </p:spTree>
    <p:extLst>
      <p:ext uri="{BB962C8B-B14F-4D97-AF65-F5344CB8AC3E}">
        <p14:creationId xmlns:p14="http://schemas.microsoft.com/office/powerpoint/2010/main" val="124070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sz="3600" dirty="0">
                <a:latin typeface="+mj-lt"/>
              </a:rPr>
              <a:t>Example: Simple Random Sample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447800"/>
            <a:ext cx="8305800" cy="4876800"/>
          </a:xfrm>
        </p:spPr>
        <p:txBody>
          <a:bodyPr/>
          <a:lstStyle/>
          <a:p>
            <a:pPr marL="0" indent="0">
              <a:buClr>
                <a:schemeClr val="accent1"/>
              </a:buClr>
              <a:buNone/>
            </a:pPr>
            <a:r>
              <a:rPr lang="en-US" altLang="en-US" sz="2600" dirty="0"/>
              <a:t>There are 731 students currently enrolled in statistics at your school. You wish to form a sample of eight students to answer some survey questions. Select the students who will belong to the simple random sample.</a:t>
            </a:r>
          </a:p>
          <a:p>
            <a:r>
              <a:rPr lang="en-US" altLang="en-US" sz="2400" dirty="0">
                <a:cs typeface="Arial" charset="0"/>
              </a:rPr>
              <a:t>Assign numbers 1 to 731 to each student taking statistics.</a:t>
            </a:r>
          </a:p>
          <a:p>
            <a:pPr>
              <a:spcBef>
                <a:spcPts val="600"/>
              </a:spcBef>
            </a:pPr>
            <a:r>
              <a:rPr lang="en-US" altLang="en-US" sz="2400" dirty="0">
                <a:cs typeface="Arial" charset="0"/>
              </a:rPr>
              <a:t>On the table of random numbers, choose a starting place at random (suppose you start in the third row, second column.)</a:t>
            </a:r>
            <a:endParaRPr lang="en-US" altLang="en-US" sz="2400" dirty="0"/>
          </a:p>
        </p:txBody>
      </p:sp>
    </p:spTree>
    <p:extLst>
      <p:ext uri="{BB962C8B-B14F-4D97-AF65-F5344CB8AC3E}">
        <p14:creationId xmlns:p14="http://schemas.microsoft.com/office/powerpoint/2010/main" val="1240700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sz="3600" dirty="0">
                <a:latin typeface="+mj-lt"/>
              </a:rPr>
              <a:t>Example: Simple Random Sample </a:t>
            </a:r>
            <a:r>
              <a:rPr lang="en-US" sz="2000" b="0" dirty="0">
                <a:latin typeface="+mj-lt"/>
              </a:rPr>
              <a:t>(2 of 2)</a:t>
            </a:r>
            <a:endParaRPr lang="en-IN" sz="2000" b="0" dirty="0">
              <a:latin typeface="+mj-lt"/>
            </a:endParaRPr>
          </a:p>
        </p:txBody>
      </p:sp>
      <p:pic>
        <p:nvPicPr>
          <p:cNvPr id="3" name="Picture 2"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08" y="1555798"/>
            <a:ext cx="1407451" cy="255898"/>
          </a:xfrm>
          <a:prstGeom prst="rect">
            <a:avLst/>
          </a:prstGeom>
        </p:spPr>
      </p:pic>
      <p:pic>
        <p:nvPicPr>
          <p:cNvPr id="4" name="Picture 3" descr="In Table 1 – Random Numbers, seven numbers are pointed in one of the rows: 71966, 27386, 50004, 05358, 94031, 29281, and 185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572" y="1973691"/>
            <a:ext cx="7568854" cy="1912509"/>
          </a:xfrm>
          <a:prstGeom prst="rect">
            <a:avLst/>
          </a:prstGeom>
        </p:spPr>
      </p:pic>
      <p:sp>
        <p:nvSpPr>
          <p:cNvPr id="5" name="Content Placeholder 4"/>
          <p:cNvSpPr>
            <a:spLocks noGrp="1"/>
          </p:cNvSpPr>
          <p:nvPr>
            <p:ph idx="1"/>
          </p:nvPr>
        </p:nvSpPr>
        <p:spPr>
          <a:xfrm>
            <a:off x="457200" y="4055534"/>
            <a:ext cx="7899226" cy="821266"/>
          </a:xfrm>
        </p:spPr>
        <p:txBody>
          <a:bodyPr/>
          <a:lstStyle/>
          <a:p>
            <a:r>
              <a:rPr lang="en-US" altLang="en-US" sz="2400" dirty="0">
                <a:cs typeface="Arial" charset="0"/>
              </a:rPr>
              <a:t>Read the digits in groups of three</a:t>
            </a:r>
          </a:p>
          <a:p>
            <a:pPr>
              <a:spcBef>
                <a:spcPts val="800"/>
              </a:spcBef>
            </a:pPr>
            <a:r>
              <a:rPr lang="en-US" altLang="en-US" sz="2400" dirty="0">
                <a:cs typeface="Arial" charset="0"/>
              </a:rPr>
              <a:t>Ignore numbers greater than 731</a:t>
            </a:r>
            <a:endParaRPr lang="en-US" sz="2400" dirty="0">
              <a:cs typeface="Arial" charset="0"/>
            </a:endParaRPr>
          </a:p>
        </p:txBody>
      </p:sp>
      <p:pic>
        <p:nvPicPr>
          <p:cNvPr id="9" name="Picture 8" descr="The numbers are divided into groups of three digits from left to right: 719, 662, 738, 650, 044, 053, 589, 403, 129, 281, 185, 44. The students assigned numbers 719, 662, 650, 4, 53, 589, 403, and 129 would make up the sampl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208" y="5097686"/>
            <a:ext cx="7876180" cy="1219362"/>
          </a:xfrm>
          <a:prstGeom prst="rect">
            <a:avLst/>
          </a:prstGeom>
        </p:spPr>
      </p:pic>
    </p:spTree>
    <p:extLst>
      <p:ext uri="{BB962C8B-B14F-4D97-AF65-F5344CB8AC3E}">
        <p14:creationId xmlns:p14="http://schemas.microsoft.com/office/powerpoint/2010/main" val="124070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Other Sampling Techniques </a:t>
            </a:r>
            <a:r>
              <a:rPr lang="en-US" altLang="en-US" sz="2000" b="0" dirty="0">
                <a:latin typeface="+mj-lt"/>
              </a:rPr>
              <a:t>(1 of 4)</a:t>
            </a:r>
            <a:endParaRPr lang="en-IN" sz="2000" b="0" dirty="0">
              <a:latin typeface="+mj-lt"/>
            </a:endParaRPr>
          </a:p>
        </p:txBody>
      </p:sp>
      <p:sp>
        <p:nvSpPr>
          <p:cNvPr id="3" name="Content Placeholder 2"/>
          <p:cNvSpPr>
            <a:spLocks noGrp="1"/>
          </p:cNvSpPr>
          <p:nvPr>
            <p:ph idx="1"/>
          </p:nvPr>
        </p:nvSpPr>
        <p:spPr>
          <a:xfrm>
            <a:off x="457200" y="1600199"/>
            <a:ext cx="8229600" cy="3048001"/>
          </a:xfrm>
        </p:spPr>
        <p:txBody>
          <a:bodyPr/>
          <a:lstStyle/>
          <a:p>
            <a:pPr marL="255600" indent="-255600">
              <a:buNone/>
              <a:defRPr/>
            </a:pPr>
            <a:r>
              <a:rPr lang="en-US" sz="2800" b="1" dirty="0"/>
              <a:t>Stratified Sample</a:t>
            </a:r>
          </a:p>
          <a:p>
            <a:pPr marL="255600" indent="-255600">
              <a:defRPr/>
            </a:pPr>
            <a:r>
              <a:rPr lang="en-US" sz="2500" dirty="0"/>
              <a:t>Divide </a:t>
            </a:r>
            <a:r>
              <a:rPr lang="en-US" altLang="en-US" sz="2500" dirty="0"/>
              <a:t>To collect a stratified sample of the number of people who live in West Ridge County households, you could divide the households into socioeconomic levels and then randomly select households from each level.</a:t>
            </a:r>
          </a:p>
          <a:p>
            <a:pPr marL="255600" indent="-255600">
              <a:spcBef>
                <a:spcPts val="600"/>
              </a:spcBef>
              <a:defRPr/>
            </a:pPr>
            <a:r>
              <a:rPr lang="en-US" sz="2500" dirty="0"/>
              <a:t>Divide a population into groups (strata) and select a random sample from each group.</a:t>
            </a:r>
          </a:p>
        </p:txBody>
      </p:sp>
      <p:pic>
        <p:nvPicPr>
          <p:cNvPr id="5" name="Picture 4" descr="In group 1, low income, two of the five houses are circled. In group 2, middle income, three of the seven houses are circled. In group 3, high income, two of the five houses are circl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510" y="4800600"/>
            <a:ext cx="7548980" cy="1311604"/>
          </a:xfrm>
          <a:prstGeom prst="rect">
            <a:avLst/>
          </a:prstGeom>
        </p:spPr>
      </p:pic>
    </p:spTree>
    <p:extLst>
      <p:ext uri="{BB962C8B-B14F-4D97-AF65-F5344CB8AC3E}">
        <p14:creationId xmlns:p14="http://schemas.microsoft.com/office/powerpoint/2010/main" val="124070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Other Sampling Techniques </a:t>
            </a:r>
            <a:r>
              <a:rPr lang="en-US" alt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57200" y="1600201"/>
            <a:ext cx="8458200" cy="2971799"/>
          </a:xfrm>
        </p:spPr>
        <p:txBody>
          <a:bodyPr/>
          <a:lstStyle/>
          <a:p>
            <a:pPr marL="255600" indent="-255600">
              <a:buNone/>
              <a:defRPr/>
            </a:pPr>
            <a:r>
              <a:rPr lang="en-US" sz="2800" b="1" dirty="0"/>
              <a:t>Cluster Sample</a:t>
            </a:r>
          </a:p>
          <a:p>
            <a:pPr marL="255600" indent="-255600">
              <a:defRPr/>
            </a:pPr>
            <a:r>
              <a:rPr lang="en-US" sz="2500" dirty="0"/>
              <a:t>Divide the population into groups (clusters) and select all of the members in one or more, but not all, of the clusters. </a:t>
            </a:r>
          </a:p>
          <a:p>
            <a:pPr marL="255600" indent="-255600">
              <a:spcBef>
                <a:spcPts val="600"/>
              </a:spcBef>
              <a:defRPr/>
            </a:pPr>
            <a:r>
              <a:rPr lang="en-US" sz="2500" dirty="0"/>
              <a:t>In the West Ridge County example you could divide the households into clusters according to zip codes, then select all the households in one or more, but not all, zip codes.</a:t>
            </a:r>
            <a:endParaRPr lang="en-IN" sz="2500" dirty="0"/>
          </a:p>
        </p:txBody>
      </p:sp>
      <p:pic>
        <p:nvPicPr>
          <p:cNvPr id="5" name="Picture 4" descr="Among four zip code zones in west ridge county, zone 1 is circl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648200"/>
            <a:ext cx="3224376" cy="1742001"/>
          </a:xfrm>
          <a:prstGeom prst="rect">
            <a:avLst/>
          </a:prstGeom>
        </p:spPr>
      </p:pic>
    </p:spTree>
    <p:extLst>
      <p:ext uri="{BB962C8B-B14F-4D97-AF65-F5344CB8AC3E}">
        <p14:creationId xmlns:p14="http://schemas.microsoft.com/office/powerpoint/2010/main" val="124070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en-US" sz="4000" dirty="0">
                <a:latin typeface="+mj-lt"/>
              </a:rPr>
              <a:t>Section 1.3</a:t>
            </a:r>
            <a:endParaRPr lang="en-IN" sz="4000" dirty="0">
              <a:latin typeface="+mj-lt"/>
            </a:endParaRPr>
          </a:p>
        </p:txBody>
      </p:sp>
      <p:sp>
        <p:nvSpPr>
          <p:cNvPr id="3" name="Subtitle 2"/>
          <p:cNvSpPr>
            <a:spLocks noGrp="1"/>
          </p:cNvSpPr>
          <p:nvPr>
            <p:ph type="subTitle" idx="1"/>
          </p:nvPr>
        </p:nvSpPr>
        <p:spPr/>
        <p:txBody>
          <a:bodyPr/>
          <a:lstStyle/>
          <a:p>
            <a:pPr algn="ctr">
              <a:defRPr/>
            </a:pPr>
            <a:r>
              <a:rPr lang="en-US" sz="3600" dirty="0"/>
              <a:t>Data Collection and Experimental Design</a:t>
            </a:r>
            <a:endParaRPr lang="en-IN" sz="3600" dirty="0"/>
          </a:p>
        </p:txBody>
      </p:sp>
    </p:spTree>
    <p:extLst>
      <p:ext uri="{BB962C8B-B14F-4D97-AF65-F5344CB8AC3E}">
        <p14:creationId xmlns:p14="http://schemas.microsoft.com/office/powerpoint/2010/main" val="2865719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Other Sampling Techniques </a:t>
            </a:r>
            <a:r>
              <a:rPr lang="en-US" alt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200" y="1600201"/>
            <a:ext cx="8229600" cy="2666999"/>
          </a:xfrm>
        </p:spPr>
        <p:txBody>
          <a:bodyPr/>
          <a:lstStyle/>
          <a:p>
            <a:pPr marL="255600" indent="-255600">
              <a:buNone/>
              <a:defRPr/>
            </a:pPr>
            <a:r>
              <a:rPr lang="en-US" sz="2800" b="1" dirty="0"/>
              <a:t>Systematic Sample</a:t>
            </a:r>
          </a:p>
          <a:p>
            <a:pPr marL="255600" indent="-255600">
              <a:defRPr/>
            </a:pPr>
            <a:r>
              <a:rPr lang="en-US" sz="2500" dirty="0"/>
              <a:t>Choose a starting value at random. Then choose every k</a:t>
            </a:r>
            <a:r>
              <a:rPr lang="en-US" sz="2500" baseline="30000" dirty="0"/>
              <a:t>th</a:t>
            </a:r>
            <a:r>
              <a:rPr lang="en-US" sz="2500" dirty="0"/>
              <a:t> member of the population. </a:t>
            </a:r>
          </a:p>
          <a:p>
            <a:pPr marL="255600" indent="-255600">
              <a:spcBef>
                <a:spcPts val="600"/>
              </a:spcBef>
              <a:defRPr/>
            </a:pPr>
            <a:r>
              <a:rPr lang="en-US" sz="2500" dirty="0"/>
              <a:t>In the West Ridge County example you could assign a different number to each household, randomly choose a starting number, then select every 100</a:t>
            </a:r>
            <a:r>
              <a:rPr lang="en-US" sz="2500" baseline="30000" dirty="0"/>
              <a:t>th</a:t>
            </a:r>
            <a:r>
              <a:rPr lang="en-US" sz="2500" dirty="0"/>
              <a:t> household.</a:t>
            </a:r>
          </a:p>
        </p:txBody>
      </p:sp>
      <p:pic>
        <p:nvPicPr>
          <p:cNvPr id="8" name="Picture 7" descr="Among 16 houses, 5 are circl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182" y="4648200"/>
            <a:ext cx="7867636" cy="673409"/>
          </a:xfrm>
          <a:prstGeom prst="rect">
            <a:avLst/>
          </a:prstGeom>
        </p:spPr>
      </p:pic>
    </p:spTree>
    <p:extLst>
      <p:ext uri="{BB962C8B-B14F-4D97-AF65-F5344CB8AC3E}">
        <p14:creationId xmlns:p14="http://schemas.microsoft.com/office/powerpoint/2010/main" val="1217507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Other Sampling Techniques </a:t>
            </a:r>
            <a:r>
              <a:rPr lang="en-US" altLang="en-US" sz="2000" b="0" dirty="0">
                <a:latin typeface="+mj-lt"/>
              </a:rPr>
              <a:t>(4 of 4)</a:t>
            </a:r>
            <a:endParaRPr lang="en-IN" sz="2000" b="0" dirty="0">
              <a:latin typeface="+mj-lt"/>
            </a:endParaRPr>
          </a:p>
        </p:txBody>
      </p:sp>
      <p:sp>
        <p:nvSpPr>
          <p:cNvPr id="3" name="Content Placeholder 2"/>
          <p:cNvSpPr>
            <a:spLocks noGrp="1"/>
          </p:cNvSpPr>
          <p:nvPr>
            <p:ph idx="1"/>
          </p:nvPr>
        </p:nvSpPr>
        <p:spPr>
          <a:xfrm>
            <a:off x="457200" y="1600200"/>
            <a:ext cx="8077200" cy="4525963"/>
          </a:xfrm>
        </p:spPr>
        <p:txBody>
          <a:bodyPr/>
          <a:lstStyle/>
          <a:p>
            <a:pPr>
              <a:buNone/>
            </a:pPr>
            <a:r>
              <a:rPr lang="en-US" altLang="en-US" sz="2800" b="1" dirty="0"/>
              <a:t>Convenience Sample</a:t>
            </a:r>
          </a:p>
          <a:p>
            <a:r>
              <a:rPr lang="en-US" altLang="en-US" sz="2500" dirty="0"/>
              <a:t>Choose only members of the population that are easy to get</a:t>
            </a:r>
          </a:p>
          <a:p>
            <a:pPr>
              <a:spcBef>
                <a:spcPts val="600"/>
              </a:spcBef>
            </a:pPr>
            <a:r>
              <a:rPr lang="en-US" altLang="en-US" sz="2500" dirty="0"/>
              <a:t>Often leads to biased studies (not recommended)</a:t>
            </a:r>
            <a:endParaRPr lang="en-IN" sz="2500" dirty="0"/>
          </a:p>
        </p:txBody>
      </p:sp>
    </p:spTree>
    <p:extLst>
      <p:ext uri="{BB962C8B-B14F-4D97-AF65-F5344CB8AC3E}">
        <p14:creationId xmlns:p14="http://schemas.microsoft.com/office/powerpoint/2010/main" val="124070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Identifying Sampling Techniques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0"/>
            <a:ext cx="8229600" cy="4525963"/>
          </a:xfrm>
        </p:spPr>
        <p:txBody>
          <a:bodyPr/>
          <a:lstStyle/>
          <a:p>
            <a:pPr marL="0" indent="0">
              <a:buNone/>
            </a:pPr>
            <a:r>
              <a:rPr lang="en-US" altLang="en-US" sz="2800" dirty="0"/>
              <a:t>You are doing a study to determine the opinion of students at your school regarding stem cell research. Identify the sampling technique used. </a:t>
            </a:r>
          </a:p>
          <a:p>
            <a:pPr marL="360000" indent="-360000">
              <a:buFont typeface="+mj-lt"/>
              <a:buAutoNum type="arabicPeriod"/>
            </a:pPr>
            <a:r>
              <a:rPr lang="en-US" altLang="en-US" sz="2600" dirty="0"/>
              <a:t>You divide the student population with respect to majors and randomly select and question some students in each major.</a:t>
            </a:r>
          </a:p>
          <a:p>
            <a:pPr marL="0" indent="344488">
              <a:buNone/>
            </a:pPr>
            <a:r>
              <a:rPr lang="en-US" sz="2800" b="1" dirty="0"/>
              <a:t>Solution</a:t>
            </a:r>
          </a:p>
          <a:p>
            <a:pPr marL="344488" indent="0">
              <a:spcBef>
                <a:spcPts val="600"/>
              </a:spcBef>
              <a:buNone/>
            </a:pPr>
            <a:r>
              <a:rPr lang="en-US" sz="2600" dirty="0"/>
              <a:t>Stratified sampling (the students are divided into strata (majors) and a sample is selected from each major)</a:t>
            </a:r>
          </a:p>
        </p:txBody>
      </p:sp>
    </p:spTree>
    <p:extLst>
      <p:ext uri="{BB962C8B-B14F-4D97-AF65-F5344CB8AC3E}">
        <p14:creationId xmlns:p14="http://schemas.microsoft.com/office/powerpoint/2010/main" val="12407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Identifying Sampling Techniques </a:t>
            </a:r>
            <a:r>
              <a:rPr lang="en-US" sz="2000" b="0" dirty="0">
                <a:latin typeface="+mj-lt"/>
              </a:rPr>
              <a:t>(2 of 2)</a:t>
            </a:r>
            <a:endParaRPr lang="en-IN" sz="2000" b="0" dirty="0">
              <a:latin typeface="+mj-lt"/>
            </a:endParaRPr>
          </a:p>
        </p:txBody>
      </p:sp>
      <p:sp>
        <p:nvSpPr>
          <p:cNvPr id="3" name="Content Placeholder 2"/>
          <p:cNvSpPr>
            <a:spLocks noGrp="1"/>
          </p:cNvSpPr>
          <p:nvPr>
            <p:ph idx="1"/>
          </p:nvPr>
        </p:nvSpPr>
        <p:spPr/>
        <p:txBody>
          <a:bodyPr/>
          <a:lstStyle/>
          <a:p>
            <a:pPr marL="360000" indent="-360000">
              <a:buFont typeface="+mj-lt"/>
              <a:buAutoNum type="arabicPeriod" startAt="2"/>
            </a:pPr>
            <a:r>
              <a:rPr lang="en-US" altLang="en-US" sz="2600" dirty="0"/>
              <a:t>You assign each student a number and generate random numbers. You then question each student whose number is randomly selected.</a:t>
            </a:r>
          </a:p>
          <a:p>
            <a:pPr marL="0" indent="344488">
              <a:buNone/>
            </a:pPr>
            <a:r>
              <a:rPr lang="en-US" sz="2800" b="1" dirty="0"/>
              <a:t>Solution</a:t>
            </a:r>
          </a:p>
          <a:p>
            <a:pPr marL="344488" indent="0">
              <a:spcBef>
                <a:spcPts val="600"/>
              </a:spcBef>
              <a:buNone/>
            </a:pPr>
            <a:r>
              <a:rPr lang="en-US" sz="2600" dirty="0"/>
              <a:t>Simple random sample (each sample of the same size has an equal chance of being selected and each student has an equal chance of being selected.)</a:t>
            </a:r>
            <a:endParaRPr lang="en-IN" sz="2600" dirty="0"/>
          </a:p>
        </p:txBody>
      </p:sp>
    </p:spTree>
    <p:extLst>
      <p:ext uri="{BB962C8B-B14F-4D97-AF65-F5344CB8AC3E}">
        <p14:creationId xmlns:p14="http://schemas.microsoft.com/office/powerpoint/2010/main" val="355238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Section 1.3 Summary</a:t>
            </a:r>
            <a:endParaRPr lang="en-IN" sz="3600" dirty="0">
              <a:latin typeface="+mj-lt"/>
            </a:endParaRPr>
          </a:p>
        </p:txBody>
      </p:sp>
      <p:sp>
        <p:nvSpPr>
          <p:cNvPr id="3" name="Content Placeholder 2"/>
          <p:cNvSpPr>
            <a:spLocks noGrp="1"/>
          </p:cNvSpPr>
          <p:nvPr>
            <p:ph idx="1"/>
          </p:nvPr>
        </p:nvSpPr>
        <p:spPr/>
        <p:txBody>
          <a:bodyPr/>
          <a:lstStyle/>
          <a:p>
            <a:r>
              <a:rPr lang="en-US" altLang="en-US" sz="2600" dirty="0"/>
              <a:t>Discussed how to design a statistical study</a:t>
            </a:r>
          </a:p>
          <a:p>
            <a:r>
              <a:rPr lang="en-US" altLang="en-US" sz="2600" dirty="0"/>
              <a:t>Discussed data collection techniques</a:t>
            </a:r>
          </a:p>
          <a:p>
            <a:r>
              <a:rPr lang="en-US" altLang="en-US" sz="2600" dirty="0"/>
              <a:t>Discussed how to design an experiment</a:t>
            </a:r>
          </a:p>
          <a:p>
            <a:r>
              <a:rPr lang="en-US" altLang="en-US" sz="2600" dirty="0"/>
              <a:t>Discussed sampling techniques</a:t>
            </a:r>
            <a:endParaRPr lang="en-IN" sz="2600" dirty="0"/>
          </a:p>
        </p:txBody>
      </p:sp>
    </p:spTree>
    <p:extLst>
      <p:ext uri="{BB962C8B-B14F-4D97-AF65-F5344CB8AC3E}">
        <p14:creationId xmlns:p14="http://schemas.microsoft.com/office/powerpoint/2010/main" val="205569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Section 1.3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altLang="en-US" sz="2600" dirty="0"/>
              <a:t>How to design a statistical study and how to distinguish between an observational study and an experiment</a:t>
            </a:r>
          </a:p>
          <a:p>
            <a:pPr marL="255600" indent="-255600">
              <a:buSzPct val="100000"/>
            </a:pPr>
            <a:r>
              <a:rPr lang="en-US" altLang="en-US" sz="2600" dirty="0"/>
              <a:t>How to collect data by using a survey or a simulation</a:t>
            </a:r>
          </a:p>
          <a:p>
            <a:pPr marL="255600" indent="-255600">
              <a:buSzPct val="100000"/>
            </a:pPr>
            <a:r>
              <a:rPr lang="en-US" altLang="en-US" sz="2600" dirty="0"/>
              <a:t>How to design an experiment</a:t>
            </a:r>
          </a:p>
          <a:p>
            <a:pPr marL="255600" indent="-255600">
              <a:buSzPct val="100000"/>
            </a:pPr>
            <a:r>
              <a:rPr lang="en-US" altLang="en-US" sz="2600" dirty="0"/>
              <a:t>How to create a sample using random sampling, simple random sampling, stratified sampling, cluster sampling, and systematic sampling and how to identify a biased sample</a:t>
            </a:r>
            <a:endParaRPr lang="en-IN" dirty="0"/>
          </a:p>
        </p:txBody>
      </p:sp>
    </p:spTree>
    <p:extLst>
      <p:ext uri="{BB962C8B-B14F-4D97-AF65-F5344CB8AC3E}">
        <p14:creationId xmlns:p14="http://schemas.microsoft.com/office/powerpoint/2010/main" val="223956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Designing a Statistical Study</a:t>
            </a:r>
            <a:endParaRPr lang="en-IN" sz="3600" dirty="0">
              <a:latin typeface="+mj-lt"/>
            </a:endParaRPr>
          </a:p>
        </p:txBody>
      </p:sp>
      <p:sp>
        <p:nvSpPr>
          <p:cNvPr id="3" name="Content Placeholder 2"/>
          <p:cNvSpPr>
            <a:spLocks noGrp="1"/>
          </p:cNvSpPr>
          <p:nvPr>
            <p:ph idx="1"/>
          </p:nvPr>
        </p:nvSpPr>
        <p:spPr>
          <a:xfrm>
            <a:off x="457200" y="1600200"/>
            <a:ext cx="8229600" cy="4800600"/>
          </a:xfrm>
        </p:spPr>
        <p:txBody>
          <a:bodyPr/>
          <a:lstStyle/>
          <a:p>
            <a:pPr marL="360000" indent="-360000">
              <a:buFont typeface="Arial" charset="0"/>
              <a:buAutoNum type="arabicPeriod"/>
            </a:pPr>
            <a:r>
              <a:rPr lang="en-US" altLang="en-US" sz="2400" dirty="0"/>
              <a:t>Identify the variable(s) of interest (the focus) and the population of the study.</a:t>
            </a:r>
          </a:p>
          <a:p>
            <a:pPr marL="360000" indent="-360000">
              <a:buFont typeface="Arial" charset="0"/>
              <a:buAutoNum type="arabicPeriod"/>
            </a:pPr>
            <a:r>
              <a:rPr lang="en-US" altLang="en-US" sz="2400" dirty="0"/>
              <a:t>Develop a detailed plan for collecting data. If you use a sample, make sure the sample is representative of the population.</a:t>
            </a:r>
          </a:p>
          <a:p>
            <a:pPr marL="360000" indent="-360000">
              <a:buFont typeface="Arial" charset="0"/>
              <a:buAutoNum type="arabicPeriod" startAt="3"/>
            </a:pPr>
            <a:r>
              <a:rPr lang="en-US" altLang="en-US" sz="2400" dirty="0"/>
              <a:t>Collect the data.</a:t>
            </a:r>
          </a:p>
          <a:p>
            <a:pPr marL="360000" indent="-360000">
              <a:buFont typeface="Arial" charset="0"/>
              <a:buAutoNum type="arabicPeriod" startAt="3"/>
            </a:pPr>
            <a:r>
              <a:rPr lang="en-US" altLang="en-US" sz="2400" dirty="0"/>
              <a:t>Describe the data using descriptive statistics techniques.</a:t>
            </a:r>
          </a:p>
          <a:p>
            <a:pPr marL="360000" indent="-360000">
              <a:buFont typeface="Arial" charset="0"/>
              <a:buAutoNum type="arabicPeriod" startAt="3"/>
            </a:pPr>
            <a:r>
              <a:rPr lang="en-US" altLang="en-US" sz="2400" dirty="0"/>
              <a:t>Interpret the data and make decisions about the population using inferential statistics.</a:t>
            </a:r>
          </a:p>
          <a:p>
            <a:pPr marL="360000" indent="-360000">
              <a:buFont typeface="Arial" charset="0"/>
              <a:buAutoNum type="arabicPeriod" startAt="3"/>
            </a:pPr>
            <a:r>
              <a:rPr lang="en-US" altLang="en-US" sz="2400" dirty="0"/>
              <a:t>Identify any possible errors.</a:t>
            </a:r>
            <a:endParaRPr lang="en-IN" sz="2400" dirty="0"/>
          </a:p>
        </p:txBody>
      </p:sp>
    </p:spTree>
    <p:extLst>
      <p:ext uri="{BB962C8B-B14F-4D97-AF65-F5344CB8AC3E}">
        <p14:creationId xmlns:p14="http://schemas.microsoft.com/office/powerpoint/2010/main" val="380307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Data Collection </a:t>
            </a:r>
            <a:r>
              <a:rPr lang="en-US" altLang="en-US" sz="2000" b="0" dirty="0">
                <a:latin typeface="+mj-lt"/>
              </a:rPr>
              <a:t>(1 of 4)</a:t>
            </a:r>
            <a:endParaRPr lang="en-IN" sz="2000" b="0" dirty="0">
              <a:latin typeface="+mj-lt"/>
            </a:endParaRPr>
          </a:p>
        </p:txBody>
      </p:sp>
      <p:sp>
        <p:nvSpPr>
          <p:cNvPr id="3" name="Content Placeholder 2"/>
          <p:cNvSpPr>
            <a:spLocks noGrp="1"/>
          </p:cNvSpPr>
          <p:nvPr>
            <p:ph idx="1"/>
          </p:nvPr>
        </p:nvSpPr>
        <p:spPr/>
        <p:txBody>
          <a:bodyPr/>
          <a:lstStyle/>
          <a:p>
            <a:pPr marL="0" indent="0">
              <a:buNone/>
            </a:pPr>
            <a:r>
              <a:rPr lang="en-US" altLang="en-US" sz="2800" b="1" dirty="0"/>
              <a:t>Observational study </a:t>
            </a:r>
          </a:p>
          <a:p>
            <a:r>
              <a:rPr lang="en-US" altLang="en-US" sz="2600" dirty="0"/>
              <a:t>A researcher observes and measures characteristics of interest of part of a population.</a:t>
            </a:r>
          </a:p>
          <a:p>
            <a:r>
              <a:rPr lang="en-US" altLang="en-US" sz="2600" dirty="0"/>
              <a:t>Researchers observed and recorded the mouthing behavior on nonfood objects of children up to three years old. </a:t>
            </a:r>
            <a:r>
              <a:rPr lang="en-US" altLang="en-US" sz="2200" b="1" dirty="0">
                <a:solidFill>
                  <a:schemeClr val="tx2"/>
                </a:solidFill>
              </a:rPr>
              <a:t>(Source: Pediatric Magazine)</a:t>
            </a:r>
            <a:endParaRPr lang="en-IN" sz="2200" b="1" dirty="0"/>
          </a:p>
        </p:txBody>
      </p:sp>
    </p:spTree>
    <p:extLst>
      <p:ext uri="{BB962C8B-B14F-4D97-AF65-F5344CB8AC3E}">
        <p14:creationId xmlns:p14="http://schemas.microsoft.com/office/powerpoint/2010/main" val="124070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Data Collection </a:t>
            </a:r>
            <a:r>
              <a:rPr lang="en-US" alt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57200" y="1600200"/>
            <a:ext cx="7696200" cy="4525963"/>
          </a:xfrm>
        </p:spPr>
        <p:txBody>
          <a:bodyPr/>
          <a:lstStyle/>
          <a:p>
            <a:pPr marL="0" indent="0">
              <a:buNone/>
            </a:pPr>
            <a:r>
              <a:rPr lang="en-US" altLang="en-US" sz="2800" b="1" dirty="0"/>
              <a:t>Experiment</a:t>
            </a:r>
          </a:p>
          <a:p>
            <a:r>
              <a:rPr lang="en-US" altLang="en-US" sz="2600" dirty="0"/>
              <a:t>A treatment is applied to part of a population and responses are observed.</a:t>
            </a:r>
          </a:p>
          <a:p>
            <a:r>
              <a:rPr lang="en-US" altLang="en-US" sz="2600" dirty="0"/>
              <a:t>An experiment was performed in which diabetics took cinnamon extract daily while a control group took none. After 40 days, the diabetics who had the cinnamon reduced their risk of heart disease while the control group experienced no change. </a:t>
            </a:r>
            <a:r>
              <a:rPr lang="en-US" altLang="en-US" sz="2200" b="1" dirty="0">
                <a:solidFill>
                  <a:schemeClr val="tx2"/>
                </a:solidFill>
              </a:rPr>
              <a:t>(Source: Diabetes Care)</a:t>
            </a:r>
            <a:endParaRPr lang="en-IN" sz="2200" b="1" dirty="0"/>
          </a:p>
        </p:txBody>
      </p:sp>
    </p:spTree>
    <p:extLst>
      <p:ext uri="{BB962C8B-B14F-4D97-AF65-F5344CB8AC3E}">
        <p14:creationId xmlns:p14="http://schemas.microsoft.com/office/powerpoint/2010/main" val="124070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Data Collection </a:t>
            </a:r>
            <a:r>
              <a:rPr lang="en-US" altLang="en-US" sz="2000" b="0" dirty="0">
                <a:latin typeface="+mj-lt"/>
              </a:rPr>
              <a:t>(3 of 4)</a:t>
            </a:r>
            <a:endParaRPr lang="en-IN" sz="2000" b="0" dirty="0">
              <a:latin typeface="+mj-lt"/>
            </a:endParaRPr>
          </a:p>
        </p:txBody>
      </p:sp>
      <p:sp>
        <p:nvSpPr>
          <p:cNvPr id="3" name="Content Placeholder 2"/>
          <p:cNvSpPr>
            <a:spLocks noGrp="1"/>
          </p:cNvSpPr>
          <p:nvPr>
            <p:ph idx="1"/>
          </p:nvPr>
        </p:nvSpPr>
        <p:spPr/>
        <p:txBody>
          <a:bodyPr/>
          <a:lstStyle/>
          <a:p>
            <a:pPr marL="255600" indent="-255600">
              <a:buNone/>
            </a:pPr>
            <a:r>
              <a:rPr lang="en-US" altLang="en-US" sz="2800" b="1" dirty="0"/>
              <a:t>Simulation</a:t>
            </a:r>
          </a:p>
          <a:p>
            <a:pPr marL="255600" indent="-255600"/>
            <a:r>
              <a:rPr lang="en-US" altLang="en-US" sz="2600" dirty="0"/>
              <a:t>Uses a mathematical or physical model to reproduce the conditions of a situation or process.</a:t>
            </a:r>
          </a:p>
          <a:p>
            <a:pPr marL="255600" indent="-255600"/>
            <a:r>
              <a:rPr lang="en-US" altLang="en-US" sz="2600" dirty="0"/>
              <a:t>Often involves the use of computers.</a:t>
            </a:r>
          </a:p>
          <a:p>
            <a:pPr marL="255600" indent="-255600"/>
            <a:r>
              <a:rPr lang="en-US" altLang="en-US" sz="2600" dirty="0"/>
              <a:t>Automobile manufacturers use simulations with dummies to study the effects of crashes on humans</a:t>
            </a:r>
            <a:endParaRPr lang="en-IN" sz="2600" dirty="0"/>
          </a:p>
        </p:txBody>
      </p:sp>
    </p:spTree>
    <p:extLst>
      <p:ext uri="{BB962C8B-B14F-4D97-AF65-F5344CB8AC3E}">
        <p14:creationId xmlns:p14="http://schemas.microsoft.com/office/powerpoint/2010/main" val="124070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Data Collection </a:t>
            </a:r>
            <a:r>
              <a:rPr lang="en-US" altLang="en-US" sz="2000" b="0" dirty="0">
                <a:latin typeface="+mj-lt"/>
              </a:rPr>
              <a:t>(4 of 4)</a:t>
            </a:r>
            <a:endParaRPr lang="en-IN" sz="2000" b="0" dirty="0">
              <a:latin typeface="+mj-lt"/>
            </a:endParaRPr>
          </a:p>
        </p:txBody>
      </p:sp>
      <p:sp>
        <p:nvSpPr>
          <p:cNvPr id="3" name="Content Placeholder 2"/>
          <p:cNvSpPr>
            <a:spLocks noGrp="1"/>
          </p:cNvSpPr>
          <p:nvPr>
            <p:ph idx="1"/>
          </p:nvPr>
        </p:nvSpPr>
        <p:spPr/>
        <p:txBody>
          <a:bodyPr/>
          <a:lstStyle/>
          <a:p>
            <a:pPr marL="255600" indent="-255600">
              <a:buNone/>
            </a:pPr>
            <a:r>
              <a:rPr lang="en-US" altLang="en-US" sz="2800" b="1" dirty="0"/>
              <a:t>Survey</a:t>
            </a:r>
          </a:p>
          <a:p>
            <a:pPr marL="255600" indent="-255600"/>
            <a:r>
              <a:rPr lang="en-US" altLang="en-US" sz="2600" dirty="0"/>
              <a:t>An investigation of one or more characteristics of a population.</a:t>
            </a:r>
          </a:p>
          <a:p>
            <a:pPr marL="255600" indent="-255600"/>
            <a:r>
              <a:rPr lang="en-US" altLang="en-US" sz="2600" dirty="0"/>
              <a:t>Commonly done by interview, Internet, phone, or mail.</a:t>
            </a:r>
          </a:p>
          <a:p>
            <a:pPr marL="255600" indent="-255600"/>
            <a:r>
              <a:rPr lang="en-US" altLang="en-US" sz="2600" dirty="0"/>
              <a:t>A survey is conducted on a sample of female physicians to determine whether the primary reason for their career choice is financial stability.</a:t>
            </a:r>
            <a:endParaRPr lang="en-IN" sz="2600" dirty="0"/>
          </a:p>
        </p:txBody>
      </p:sp>
    </p:spTree>
    <p:extLst>
      <p:ext uri="{BB962C8B-B14F-4D97-AF65-F5344CB8AC3E}">
        <p14:creationId xmlns:p14="http://schemas.microsoft.com/office/powerpoint/2010/main" val="124070054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1331</TotalTime>
  <Words>1734</Words>
  <Application>Microsoft Office PowerPoint</Application>
  <PresentationFormat>On-screen Show (4:3)</PresentationFormat>
  <Paragraphs>147</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Times New Roman</vt:lpstr>
      <vt:lpstr>Verdana</vt:lpstr>
      <vt:lpstr>Wingdings</vt:lpstr>
      <vt:lpstr>508 Lecture</vt:lpstr>
      <vt:lpstr>Elementary Statistics: Picturing The World</vt:lpstr>
      <vt:lpstr>Chapter Outline</vt:lpstr>
      <vt:lpstr>Section 1.3</vt:lpstr>
      <vt:lpstr>Section 1.3 Objectives</vt:lpstr>
      <vt:lpstr>Designing a Statistical Study</vt:lpstr>
      <vt:lpstr>Data Collection (1 of 4)</vt:lpstr>
      <vt:lpstr>Data Collection (2 of 4)</vt:lpstr>
      <vt:lpstr>Data Collection (3 of 4)</vt:lpstr>
      <vt:lpstr>Data Collection (4 of 4)</vt:lpstr>
      <vt:lpstr>Example: Methods of Data Collection (1 of 4)</vt:lpstr>
      <vt:lpstr>Example: Methods of Data Collection (2 of 4)</vt:lpstr>
      <vt:lpstr>Example: Methods of Data Collection (3 of 4)</vt:lpstr>
      <vt:lpstr>Example: Methods of Data Collection (4 of 4)</vt:lpstr>
      <vt:lpstr>Key Elements of Experimental Design</vt:lpstr>
      <vt:lpstr>Key Elements of Experimental Design: Control (1 of 2)</vt:lpstr>
      <vt:lpstr>Key Elements of Experimental Design: Control (2 of 2)</vt:lpstr>
      <vt:lpstr>Key Elements of Experimental Design: Randomization (1 of 3)</vt:lpstr>
      <vt:lpstr>Key Elements of Experimental Design: Randomization (2 of 3)</vt:lpstr>
      <vt:lpstr>Key Elements of Experimental Design: Randomization (3 of 3)</vt:lpstr>
      <vt:lpstr>Key Elements of Experimental Design: Sample Size</vt:lpstr>
      <vt:lpstr>Key Elements of Experimental Design: Replication</vt:lpstr>
      <vt:lpstr>Example: Experimental Design (1 of 2)</vt:lpstr>
      <vt:lpstr>Example: Experimental Design (2 of 2)</vt:lpstr>
      <vt:lpstr>Sampling Techniques</vt:lpstr>
      <vt:lpstr>Simple Random Sample</vt:lpstr>
      <vt:lpstr>Example: Simple Random Sample (1 of 2)</vt:lpstr>
      <vt:lpstr>Example: Simple Random Sample (2 of 2)</vt:lpstr>
      <vt:lpstr>Other Sampling Techniques (1 of 4)</vt:lpstr>
      <vt:lpstr>Other Sampling Techniques (2 of 4)</vt:lpstr>
      <vt:lpstr>Other Sampling Techniques (3 of 4)</vt:lpstr>
      <vt:lpstr>Other Sampling Techniques (4 of 4)</vt:lpstr>
      <vt:lpstr>Example: Identifying Sampling Techniques (1 of 2)</vt:lpstr>
      <vt:lpstr>Example: Identifying Sampling Techniques (2 of 2)</vt:lpstr>
      <vt:lpstr>Section 1.3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574</cp:revision>
  <dcterms:created xsi:type="dcterms:W3CDTF">2014-07-14T20:04:21Z</dcterms:created>
  <dcterms:modified xsi:type="dcterms:W3CDTF">2018-05-06T19:06:37Z</dcterms:modified>
</cp:coreProperties>
</file>