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77" r:id="rId2"/>
    <p:sldId id="378" r:id="rId3"/>
    <p:sldId id="380" r:id="rId4"/>
    <p:sldId id="379" r:id="rId5"/>
    <p:sldId id="381" r:id="rId6"/>
    <p:sldId id="382" r:id="rId7"/>
    <p:sldId id="383" r:id="rId8"/>
    <p:sldId id="395" r:id="rId9"/>
    <p:sldId id="385" r:id="rId10"/>
    <p:sldId id="398" r:id="rId11"/>
    <p:sldId id="399" r:id="rId12"/>
    <p:sldId id="388" r:id="rId13"/>
    <p:sldId id="389" r:id="rId14"/>
    <p:sldId id="400" r:id="rId15"/>
    <p:sldId id="401" r:id="rId16"/>
    <p:sldId id="392" r:id="rId17"/>
    <p:sldId id="402" r:id="rId18"/>
    <p:sldId id="3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FCC66"/>
    <a:srgbClr val="FF0066"/>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21" autoAdjust="0"/>
  </p:normalViewPr>
  <p:slideViewPr>
    <p:cSldViewPr>
      <p:cViewPr varScale="1">
        <p:scale>
          <a:sx n="100" d="100"/>
          <a:sy n="100" d="100"/>
        </p:scale>
        <p:origin x="1512" y="84"/>
      </p:cViewPr>
      <p:guideLst>
        <p:guide orient="horz" pos="2160"/>
        <p:guide pos="2880"/>
      </p:guideLst>
    </p:cSldViewPr>
  </p:slideViewPr>
  <p:outlineViewPr>
    <p:cViewPr>
      <p:scale>
        <a:sx n="33" d="100"/>
        <a:sy n="33" d="100"/>
      </p:scale>
      <p:origin x="0" y="-216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5/6/2018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5/6/2018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13</a:t>
            </a:fld>
            <a:endParaRPr lang="en-US" dirty="0"/>
          </a:p>
        </p:txBody>
      </p:sp>
    </p:spTree>
    <p:extLst>
      <p:ext uri="{BB962C8B-B14F-4D97-AF65-F5344CB8AC3E}">
        <p14:creationId xmlns:p14="http://schemas.microsoft.com/office/powerpoint/2010/main" val="3474524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5/6/2018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5/6/2018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5/6/2018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5/6/2018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1</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IN" sz="3600" dirty="0"/>
              <a:t>Introduction to Statistics</a:t>
            </a:r>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5372"/>
            <a:ext cx="8610600" cy="1097280"/>
          </a:xfrm>
        </p:spPr>
        <p:txBody>
          <a:bodyPr/>
          <a:lstStyle/>
          <a:p>
            <a:r>
              <a:rPr lang="en-US" sz="3600" dirty="0">
                <a:latin typeface="+mj-lt"/>
              </a:rPr>
              <a:t>Example: Classifying Data by Level </a:t>
            </a:r>
            <a:r>
              <a:rPr lang="en-US" sz="2000" b="0" dirty="0">
                <a:latin typeface="+mj-lt"/>
              </a:rPr>
              <a:t>(1 of 4)</a:t>
            </a:r>
            <a:endParaRPr lang="en-IN" sz="2000" b="0" dirty="0">
              <a:latin typeface="+mj-lt"/>
            </a:endParaRPr>
          </a:p>
        </p:txBody>
      </p:sp>
      <p:sp>
        <p:nvSpPr>
          <p:cNvPr id="3" name="Content Placeholder 2"/>
          <p:cNvSpPr>
            <a:spLocks noGrp="1"/>
          </p:cNvSpPr>
          <p:nvPr>
            <p:ph idx="1"/>
          </p:nvPr>
        </p:nvSpPr>
        <p:spPr>
          <a:xfrm>
            <a:off x="457200" y="1600201"/>
            <a:ext cx="8229600" cy="1295399"/>
          </a:xfrm>
        </p:spPr>
        <p:txBody>
          <a:bodyPr/>
          <a:lstStyle/>
          <a:p>
            <a:pPr marL="0" indent="0">
              <a:buNone/>
            </a:pPr>
            <a:r>
              <a:rPr lang="en-US" altLang="en-US" sz="2600" dirty="0"/>
              <a:t>Two data sets are shown. Which data set consists of data at the nominal level? Which data set consists of data at the ordinal level?</a:t>
            </a:r>
            <a:r>
              <a:rPr lang="en-US" altLang="en-US" sz="2600" i="1" dirty="0">
                <a:solidFill>
                  <a:schemeClr val="tx2"/>
                </a:solidFill>
              </a:rPr>
              <a:t> </a:t>
            </a:r>
            <a:r>
              <a:rPr lang="en-US" altLang="en-US" sz="2000" b="1" dirty="0">
                <a:solidFill>
                  <a:schemeClr val="tx2"/>
                </a:solidFill>
              </a:rPr>
              <a:t>(Source: Nielsen Media Research)</a:t>
            </a:r>
            <a:endParaRPr lang="en-IN" sz="2000" b="1" dirty="0"/>
          </a:p>
        </p:txBody>
      </p:sp>
      <p:graphicFrame>
        <p:nvGraphicFramePr>
          <p:cNvPr id="12" name="Table 11"/>
          <p:cNvGraphicFramePr>
            <a:graphicFrameLocks noGrp="1"/>
          </p:cNvGraphicFramePr>
          <p:nvPr>
            <p:extLst>
              <p:ext uri="{D42A27DB-BD31-4B8C-83A1-F6EECF244321}">
                <p14:modId xmlns:p14="http://schemas.microsoft.com/office/powerpoint/2010/main" val="389544016"/>
              </p:ext>
            </p:extLst>
          </p:nvPr>
        </p:nvGraphicFramePr>
        <p:xfrm>
          <a:off x="1000431" y="3199602"/>
          <a:ext cx="3571569" cy="2624040"/>
        </p:xfrm>
        <a:graphic>
          <a:graphicData uri="http://schemas.openxmlformats.org/drawingml/2006/table">
            <a:tbl>
              <a:tblPr firstRow="1" bandRow="1">
                <a:tableStyleId>{3B4B98B0-60AC-42C2-AFA5-B58CD77FA1E5}</a:tableStyleId>
              </a:tblPr>
              <a:tblGrid>
                <a:gridCol w="405860">
                  <a:extLst>
                    <a:ext uri="{9D8B030D-6E8A-4147-A177-3AD203B41FA5}">
                      <a16:colId xmlns:a16="http://schemas.microsoft.com/office/drawing/2014/main" val="20000"/>
                    </a:ext>
                  </a:extLst>
                </a:gridCol>
                <a:gridCol w="3165709">
                  <a:extLst>
                    <a:ext uri="{9D8B030D-6E8A-4147-A177-3AD203B41FA5}">
                      <a16:colId xmlns:a16="http://schemas.microsoft.com/office/drawing/2014/main" val="20001"/>
                    </a:ext>
                  </a:extLst>
                </a:gridCol>
              </a:tblGrid>
              <a:tr h="599083">
                <a:tc gridSpan="2">
                  <a:txBody>
                    <a:bodyPr/>
                    <a:lstStyle/>
                    <a:p>
                      <a:pPr algn="ctr"/>
                      <a:r>
                        <a:rPr lang="en-IN" sz="2000" dirty="0">
                          <a:solidFill>
                            <a:schemeClr val="tx1"/>
                          </a:solidFill>
                        </a:rPr>
                        <a:t>Top Five TV Programs</a:t>
                      </a:r>
                    </a:p>
                    <a:p>
                      <a:pPr algn="ctr"/>
                      <a:r>
                        <a:rPr lang="en-IN" sz="2000" dirty="0">
                          <a:solidFill>
                            <a:schemeClr val="tx1"/>
                          </a:solidFill>
                        </a:rPr>
                        <a:t>(from 5/4/09 to 5/10/09)</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IN" sz="1800" dirty="0">
                        <a:solidFill>
                          <a:schemeClr val="tx1"/>
                        </a:solidFill>
                      </a:endParaRPr>
                    </a:p>
                  </a:txBody>
                  <a:tcPr marL="74815" marR="74815" marT="37407" marB="37407"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35486">
                <a:tc>
                  <a:txBody>
                    <a:bodyPr/>
                    <a:lstStyle/>
                    <a:p>
                      <a:r>
                        <a:rPr lang="en-IN" sz="2000" b="1" dirty="0"/>
                        <a:t>1.</a:t>
                      </a:r>
                    </a:p>
                  </a:txBody>
                  <a:tcPr marL="74815" marR="74815" marT="37407" marB="37407">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2000" dirty="0"/>
                        <a:t>American Idol-Wednesday</a:t>
                      </a:r>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35486">
                <a:tc>
                  <a:txBody>
                    <a:bodyPr/>
                    <a:lstStyle/>
                    <a:p>
                      <a:r>
                        <a:rPr lang="en-IN" sz="2000" b="1" dirty="0"/>
                        <a:t>2.</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American Idol-Tuesday</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35486">
                <a:tc>
                  <a:txBody>
                    <a:bodyPr/>
                    <a:lstStyle/>
                    <a:p>
                      <a:r>
                        <a:rPr lang="en-IN" sz="2000" b="1" dirty="0"/>
                        <a:t>3.</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Dancing with the Stars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35486">
                <a:tc>
                  <a:txBody>
                    <a:bodyPr/>
                    <a:lstStyle/>
                    <a:p>
                      <a:r>
                        <a:rPr lang="en-IN" sz="2000" b="1" dirty="0"/>
                        <a:t>4.</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NCIS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21170">
                <a:tc>
                  <a:txBody>
                    <a:bodyPr/>
                    <a:lstStyle/>
                    <a:p>
                      <a:r>
                        <a:rPr lang="en-IN" sz="2000" b="1" dirty="0"/>
                        <a:t>5.</a:t>
                      </a:r>
                    </a:p>
                  </a:txBody>
                  <a:tcPr marL="74815" marR="74815" marT="37407" marB="37407">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2000" dirty="0"/>
                        <a:t>The Mentalist</a:t>
                      </a:r>
                    </a:p>
                  </a:txBody>
                  <a:tcPr marL="74815" marR="74815" marT="37407" marB="37407">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58539493"/>
              </p:ext>
            </p:extLst>
          </p:nvPr>
        </p:nvGraphicFramePr>
        <p:xfrm>
          <a:off x="5181600" y="3214736"/>
          <a:ext cx="2590800" cy="2237151"/>
        </p:xfrm>
        <a:graphic>
          <a:graphicData uri="http://schemas.openxmlformats.org/drawingml/2006/table">
            <a:tbl>
              <a:tblPr firstRow="1" bandRow="1">
                <a:tableStyleId>{3B4B98B0-60AC-42C2-AFA5-B58CD77FA1E5}</a:tableStyleId>
              </a:tblPr>
              <a:tblGrid>
                <a:gridCol w="1201918">
                  <a:extLst>
                    <a:ext uri="{9D8B030D-6E8A-4147-A177-3AD203B41FA5}">
                      <a16:colId xmlns:a16="http://schemas.microsoft.com/office/drawing/2014/main" val="20000"/>
                    </a:ext>
                  </a:extLst>
                </a:gridCol>
                <a:gridCol w="1388882">
                  <a:extLst>
                    <a:ext uri="{9D8B030D-6E8A-4147-A177-3AD203B41FA5}">
                      <a16:colId xmlns:a16="http://schemas.microsoft.com/office/drawing/2014/main" val="20001"/>
                    </a:ext>
                  </a:extLst>
                </a:gridCol>
              </a:tblGrid>
              <a:tr h="690479">
                <a:tc gridSpan="2">
                  <a:txBody>
                    <a:bodyPr/>
                    <a:lstStyle/>
                    <a:p>
                      <a:pPr algn="ctr"/>
                      <a:r>
                        <a:rPr lang="en-IN" sz="2000" dirty="0">
                          <a:solidFill>
                            <a:schemeClr val="tx1"/>
                          </a:solidFill>
                        </a:rPr>
                        <a:t>Network</a:t>
                      </a:r>
                      <a:r>
                        <a:rPr lang="en-IN" sz="2000" baseline="0" dirty="0">
                          <a:solidFill>
                            <a:schemeClr val="tx1"/>
                          </a:solidFill>
                        </a:rPr>
                        <a:t> Affiliates</a:t>
                      </a:r>
                    </a:p>
                    <a:p>
                      <a:pPr algn="ctr"/>
                      <a:r>
                        <a:rPr lang="en-IN" sz="2000" baseline="0" dirty="0">
                          <a:solidFill>
                            <a:schemeClr val="tx1"/>
                          </a:solidFill>
                        </a:rPr>
                        <a:t>in Pittsburgh, PA</a:t>
                      </a:r>
                      <a:endParaRPr lang="en-IN" sz="2000" dirty="0">
                        <a:solidFill>
                          <a:schemeClr val="tx1"/>
                        </a:solidFill>
                      </a:endParaRP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sz="1500" dirty="0"/>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66"/>
                    </a:solidFill>
                  </a:tcPr>
                </a:tc>
                <a:extLst>
                  <a:ext uri="{0D108BD9-81ED-4DB2-BD59-A6C34878D82A}">
                    <a16:rowId xmlns:a16="http://schemas.microsoft.com/office/drawing/2014/main" val="10000"/>
                  </a:ext>
                </a:extLst>
              </a:tr>
              <a:tr h="386668">
                <a:tc>
                  <a:txBody>
                    <a:bodyPr/>
                    <a:lstStyle/>
                    <a:p>
                      <a:r>
                        <a:rPr lang="en-IN" sz="2000" b="0" dirty="0"/>
                        <a:t>WTAE</a:t>
                      </a:r>
                    </a:p>
                  </a:txBody>
                  <a:tcPr marL="74815" marR="74815" marT="37407" marB="37407">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IN" sz="2000" dirty="0"/>
                        <a:t>(ABC)</a:t>
                      </a:r>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6668">
                <a:tc>
                  <a:txBody>
                    <a:bodyPr/>
                    <a:lstStyle/>
                    <a:p>
                      <a:r>
                        <a:rPr lang="en-IN" sz="2000" b="0" dirty="0"/>
                        <a:t>WPXI</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IN" sz="2000" dirty="0"/>
                        <a:t>(NBC)</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6668">
                <a:tc>
                  <a:txBody>
                    <a:bodyPr/>
                    <a:lstStyle/>
                    <a:p>
                      <a:r>
                        <a:rPr lang="en-IN" sz="2000" b="0" dirty="0"/>
                        <a:t>KDKA</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IN" sz="2000" dirty="0"/>
                        <a:t>(CBS)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6668">
                <a:tc>
                  <a:txBody>
                    <a:bodyPr/>
                    <a:lstStyle/>
                    <a:p>
                      <a:r>
                        <a:rPr lang="en-IN" sz="2000" b="0" dirty="0"/>
                        <a:t>WPGH</a:t>
                      </a:r>
                    </a:p>
                  </a:txBody>
                  <a:tcPr marL="74815" marR="74815" marT="37407" marB="37407">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2000" dirty="0"/>
                        <a:t>(FOX)</a:t>
                      </a:r>
                    </a:p>
                  </a:txBody>
                  <a:tcPr marL="74815" marR="74815" marT="37407" marB="37407">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5973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5372"/>
            <a:ext cx="8610600" cy="1097280"/>
          </a:xfrm>
        </p:spPr>
        <p:txBody>
          <a:bodyPr/>
          <a:lstStyle/>
          <a:p>
            <a:r>
              <a:rPr lang="en-US" sz="3600" dirty="0">
                <a:latin typeface="+mj-lt"/>
              </a:rPr>
              <a:t>Example: Classifying Data by Level </a:t>
            </a:r>
            <a:r>
              <a:rPr lang="en-US" sz="2000" b="0" dirty="0">
                <a:latin typeface="+mj-lt"/>
              </a:rPr>
              <a:t>(2 of 4)</a:t>
            </a:r>
            <a:endParaRPr lang="en-IN" sz="2000" b="0" dirty="0">
              <a:latin typeface="+mj-lt"/>
            </a:endParaRPr>
          </a:p>
        </p:txBody>
      </p:sp>
      <p:pic>
        <p:nvPicPr>
          <p:cNvPr id="8" name="Picture 7"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371600"/>
            <a:ext cx="1435741" cy="26104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3114544"/>
              </p:ext>
            </p:extLst>
          </p:nvPr>
        </p:nvGraphicFramePr>
        <p:xfrm>
          <a:off x="990600" y="1760916"/>
          <a:ext cx="3571569" cy="2582484"/>
        </p:xfrm>
        <a:graphic>
          <a:graphicData uri="http://schemas.openxmlformats.org/drawingml/2006/table">
            <a:tbl>
              <a:tblPr firstRow="1" bandRow="1">
                <a:tableStyleId>{3B4B98B0-60AC-42C2-AFA5-B58CD77FA1E5}</a:tableStyleId>
              </a:tblPr>
              <a:tblGrid>
                <a:gridCol w="405860">
                  <a:extLst>
                    <a:ext uri="{9D8B030D-6E8A-4147-A177-3AD203B41FA5}">
                      <a16:colId xmlns:a16="http://schemas.microsoft.com/office/drawing/2014/main" val="20000"/>
                    </a:ext>
                  </a:extLst>
                </a:gridCol>
                <a:gridCol w="3165709">
                  <a:extLst>
                    <a:ext uri="{9D8B030D-6E8A-4147-A177-3AD203B41FA5}">
                      <a16:colId xmlns:a16="http://schemas.microsoft.com/office/drawing/2014/main" val="20001"/>
                    </a:ext>
                  </a:extLst>
                </a:gridCol>
              </a:tblGrid>
              <a:tr h="625905">
                <a:tc gridSpan="2">
                  <a:txBody>
                    <a:bodyPr/>
                    <a:lstStyle/>
                    <a:p>
                      <a:pPr algn="ctr"/>
                      <a:r>
                        <a:rPr lang="en-IN" sz="2000" dirty="0">
                          <a:solidFill>
                            <a:schemeClr val="tx1"/>
                          </a:solidFill>
                        </a:rPr>
                        <a:t>Top Five TV Programs</a:t>
                      </a:r>
                    </a:p>
                    <a:p>
                      <a:pPr algn="ctr"/>
                      <a:r>
                        <a:rPr lang="en-IN" sz="2000" dirty="0">
                          <a:solidFill>
                            <a:schemeClr val="tx1"/>
                          </a:solidFill>
                        </a:rPr>
                        <a:t>(from 5/4/09 to 5/10/09)</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IN" sz="1800" dirty="0">
                        <a:solidFill>
                          <a:schemeClr val="tx1"/>
                        </a:solidFill>
                      </a:endParaRPr>
                    </a:p>
                  </a:txBody>
                  <a:tcPr marL="74815" marR="74815" marT="37407" marB="37407"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38429">
                <a:tc>
                  <a:txBody>
                    <a:bodyPr/>
                    <a:lstStyle/>
                    <a:p>
                      <a:r>
                        <a:rPr lang="en-IN" sz="2000" b="1" dirty="0"/>
                        <a:t>1.</a:t>
                      </a:r>
                    </a:p>
                  </a:txBody>
                  <a:tcPr marL="74815" marR="74815" marT="37407" marB="37407">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2000" dirty="0"/>
                        <a:t>American Idol-Wednesday</a:t>
                      </a:r>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38429">
                <a:tc>
                  <a:txBody>
                    <a:bodyPr/>
                    <a:lstStyle/>
                    <a:p>
                      <a:r>
                        <a:rPr lang="en-IN" sz="2000" b="1" dirty="0"/>
                        <a:t>2.</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American Idol-Tuesday</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38429">
                <a:tc>
                  <a:txBody>
                    <a:bodyPr/>
                    <a:lstStyle/>
                    <a:p>
                      <a:r>
                        <a:rPr lang="en-IN" sz="2000" b="1" dirty="0"/>
                        <a:t>3.</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Dancing with the Stars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38429">
                <a:tc>
                  <a:txBody>
                    <a:bodyPr/>
                    <a:lstStyle/>
                    <a:p>
                      <a:r>
                        <a:rPr lang="en-IN" sz="2000" b="1" dirty="0"/>
                        <a:t>4.</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2000" dirty="0"/>
                        <a:t>NCIS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38429">
                <a:tc>
                  <a:txBody>
                    <a:bodyPr/>
                    <a:lstStyle/>
                    <a:p>
                      <a:r>
                        <a:rPr lang="en-IN" sz="2000" b="1" dirty="0"/>
                        <a:t>5.</a:t>
                      </a:r>
                    </a:p>
                  </a:txBody>
                  <a:tcPr marL="74815" marR="74815" marT="37407" marB="37407">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2000" dirty="0"/>
                        <a:t>The Mentalist</a:t>
                      </a:r>
                    </a:p>
                  </a:txBody>
                  <a:tcPr marL="74815" marR="74815" marT="37407" marB="37407">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pic>
        <p:nvPicPr>
          <p:cNvPr id="5" name="Picture 4" descr="Ordinal level (lists the rank of five T V programs. Data can be ordered. Difference between ranks is not meaningfu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8810" y="4399356"/>
            <a:ext cx="3133296" cy="206071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356441994"/>
              </p:ext>
            </p:extLst>
          </p:nvPr>
        </p:nvGraphicFramePr>
        <p:xfrm>
          <a:off x="5513335" y="1752600"/>
          <a:ext cx="2590800" cy="2237151"/>
        </p:xfrm>
        <a:graphic>
          <a:graphicData uri="http://schemas.openxmlformats.org/drawingml/2006/table">
            <a:tbl>
              <a:tblPr firstRow="1" bandRow="1">
                <a:tableStyleId>{3B4B98B0-60AC-42C2-AFA5-B58CD77FA1E5}</a:tableStyleId>
              </a:tblPr>
              <a:tblGrid>
                <a:gridCol w="1201918">
                  <a:extLst>
                    <a:ext uri="{9D8B030D-6E8A-4147-A177-3AD203B41FA5}">
                      <a16:colId xmlns:a16="http://schemas.microsoft.com/office/drawing/2014/main" val="20000"/>
                    </a:ext>
                  </a:extLst>
                </a:gridCol>
                <a:gridCol w="1388882">
                  <a:extLst>
                    <a:ext uri="{9D8B030D-6E8A-4147-A177-3AD203B41FA5}">
                      <a16:colId xmlns:a16="http://schemas.microsoft.com/office/drawing/2014/main" val="20001"/>
                    </a:ext>
                  </a:extLst>
                </a:gridCol>
              </a:tblGrid>
              <a:tr h="690479">
                <a:tc gridSpan="2">
                  <a:txBody>
                    <a:bodyPr/>
                    <a:lstStyle/>
                    <a:p>
                      <a:pPr algn="ctr"/>
                      <a:r>
                        <a:rPr lang="en-IN" sz="2000" dirty="0">
                          <a:solidFill>
                            <a:schemeClr val="tx1"/>
                          </a:solidFill>
                        </a:rPr>
                        <a:t>Network</a:t>
                      </a:r>
                      <a:r>
                        <a:rPr lang="en-IN" sz="2000" baseline="0" dirty="0">
                          <a:solidFill>
                            <a:schemeClr val="tx1"/>
                          </a:solidFill>
                        </a:rPr>
                        <a:t> Affiliates</a:t>
                      </a:r>
                    </a:p>
                    <a:p>
                      <a:pPr algn="ctr"/>
                      <a:r>
                        <a:rPr lang="en-IN" sz="2000" baseline="0" dirty="0">
                          <a:solidFill>
                            <a:schemeClr val="tx1"/>
                          </a:solidFill>
                        </a:rPr>
                        <a:t>in Pittsburgh, PA</a:t>
                      </a:r>
                      <a:endParaRPr lang="en-IN" sz="2000" dirty="0">
                        <a:solidFill>
                          <a:schemeClr val="tx1"/>
                        </a:solidFill>
                      </a:endParaRP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sz="1500" dirty="0"/>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66"/>
                    </a:solidFill>
                  </a:tcPr>
                </a:tc>
                <a:extLst>
                  <a:ext uri="{0D108BD9-81ED-4DB2-BD59-A6C34878D82A}">
                    <a16:rowId xmlns:a16="http://schemas.microsoft.com/office/drawing/2014/main" val="10000"/>
                  </a:ext>
                </a:extLst>
              </a:tr>
              <a:tr h="386668">
                <a:tc>
                  <a:txBody>
                    <a:bodyPr/>
                    <a:lstStyle/>
                    <a:p>
                      <a:r>
                        <a:rPr lang="en-IN" sz="2000" b="0" dirty="0"/>
                        <a:t>WTAE</a:t>
                      </a:r>
                    </a:p>
                  </a:txBody>
                  <a:tcPr marL="74815" marR="74815" marT="37407" marB="37407">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IN" sz="2000" dirty="0"/>
                        <a:t>(ABC)</a:t>
                      </a:r>
                    </a:p>
                  </a:txBody>
                  <a:tcPr marL="74815" marR="74815" marT="37407" marB="3740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6668">
                <a:tc>
                  <a:txBody>
                    <a:bodyPr/>
                    <a:lstStyle/>
                    <a:p>
                      <a:r>
                        <a:rPr lang="en-IN" sz="2000" b="0" dirty="0"/>
                        <a:t>WPXI</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IN" sz="2000" dirty="0"/>
                        <a:t>(NBC)</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6668">
                <a:tc>
                  <a:txBody>
                    <a:bodyPr/>
                    <a:lstStyle/>
                    <a:p>
                      <a:r>
                        <a:rPr lang="en-IN" sz="2000" b="0" dirty="0"/>
                        <a:t>KDKA</a:t>
                      </a:r>
                    </a:p>
                  </a:txBody>
                  <a:tcPr marL="74815" marR="74815" marT="37407" marB="37407">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IN" sz="2000" dirty="0"/>
                        <a:t>(CBS)</a:t>
                      </a:r>
                    </a:p>
                  </a:txBody>
                  <a:tcPr marL="74815" marR="74815" marT="37407" marB="37407">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6668">
                <a:tc>
                  <a:txBody>
                    <a:bodyPr/>
                    <a:lstStyle/>
                    <a:p>
                      <a:r>
                        <a:rPr lang="en-IN" sz="2000" b="0" dirty="0"/>
                        <a:t>WPGH</a:t>
                      </a:r>
                    </a:p>
                  </a:txBody>
                  <a:tcPr marL="74815" marR="74815" marT="37407" marB="37407">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2000" dirty="0"/>
                        <a:t>(FOX)</a:t>
                      </a:r>
                    </a:p>
                  </a:txBody>
                  <a:tcPr marL="74815" marR="74815" marT="37407" marB="37407">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pic>
        <p:nvPicPr>
          <p:cNvPr id="7" name="Picture 6" descr="Nominal level (lists the call letters of each network affiliate. Call letters are names of network affiliate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4019157"/>
            <a:ext cx="2770135" cy="2381643"/>
          </a:xfrm>
          <a:prstGeom prst="rect">
            <a:avLst/>
          </a:prstGeom>
        </p:spPr>
      </p:pic>
    </p:spTree>
    <p:extLst>
      <p:ext uri="{BB962C8B-B14F-4D97-AF65-F5344CB8AC3E}">
        <p14:creationId xmlns:p14="http://schemas.microsoft.com/office/powerpoint/2010/main" val="85717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Levels of Measurement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p:txBody>
          <a:bodyPr/>
          <a:lstStyle/>
          <a:p>
            <a:pPr>
              <a:spcBef>
                <a:spcPts val="600"/>
              </a:spcBef>
              <a:buNone/>
            </a:pPr>
            <a:r>
              <a:rPr lang="en-US" altLang="en-US" sz="2800" b="1" dirty="0"/>
              <a:t>Interval level of measurement</a:t>
            </a:r>
          </a:p>
          <a:p>
            <a:pPr>
              <a:spcBef>
                <a:spcPts val="1200"/>
              </a:spcBef>
            </a:pPr>
            <a:r>
              <a:rPr lang="en-US" altLang="en-US" sz="2600" dirty="0"/>
              <a:t>Quantitative data</a:t>
            </a:r>
          </a:p>
          <a:p>
            <a:pPr>
              <a:spcBef>
                <a:spcPts val="1200"/>
              </a:spcBef>
            </a:pPr>
            <a:r>
              <a:rPr lang="en-US" altLang="en-US" sz="2600" dirty="0"/>
              <a:t>Data can be ordered</a:t>
            </a:r>
          </a:p>
          <a:p>
            <a:pPr>
              <a:spcBef>
                <a:spcPts val="1200"/>
              </a:spcBef>
            </a:pPr>
            <a:r>
              <a:rPr lang="en-US" altLang="en-US" sz="2600" dirty="0"/>
              <a:t>Differences between data entries is meaningful</a:t>
            </a:r>
          </a:p>
          <a:p>
            <a:pPr>
              <a:spcBef>
                <a:spcPts val="1200"/>
              </a:spcBef>
            </a:pPr>
            <a:r>
              <a:rPr lang="en-US" altLang="en-US" sz="2600" dirty="0"/>
              <a:t>Zero represents a position on a scale (not an inherent zero – zero does not imply “none”)</a:t>
            </a:r>
            <a:endParaRPr lang="en-IN" sz="2600" dirty="0"/>
          </a:p>
        </p:txBody>
      </p:sp>
    </p:spTree>
    <p:extLst>
      <p:ext uri="{BB962C8B-B14F-4D97-AF65-F5344CB8AC3E}">
        <p14:creationId xmlns:p14="http://schemas.microsoft.com/office/powerpoint/2010/main" val="313750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Levels of Measurement </a:t>
            </a:r>
            <a:r>
              <a:rPr lang="en-IN" altLang="en-US" sz="2000" b="0" dirty="0">
                <a:latin typeface="+mj-lt"/>
              </a:rPr>
              <a:t>(</a:t>
            </a:r>
            <a:r>
              <a:rPr lang="en-US" altLang="en-US" sz="2000" b="0" dirty="0">
                <a:latin typeface="+mj-lt"/>
              </a:rPr>
              <a:t>2 of 2)</a:t>
            </a:r>
            <a:endParaRPr lang="en-IN" sz="2000" b="0" dirty="0">
              <a:latin typeface="+mj-lt"/>
            </a:endParaRPr>
          </a:p>
        </p:txBody>
      </p:sp>
      <p:sp>
        <p:nvSpPr>
          <p:cNvPr id="3" name="Content Placeholder 2"/>
          <p:cNvSpPr>
            <a:spLocks noGrp="1"/>
          </p:cNvSpPr>
          <p:nvPr>
            <p:ph idx="1"/>
          </p:nvPr>
        </p:nvSpPr>
        <p:spPr/>
        <p:txBody>
          <a:bodyPr/>
          <a:lstStyle/>
          <a:p>
            <a:pPr>
              <a:buNone/>
            </a:pPr>
            <a:r>
              <a:rPr lang="en-US" altLang="en-US" sz="2800" b="1" dirty="0"/>
              <a:t>Ratio level of measurement</a:t>
            </a:r>
          </a:p>
          <a:p>
            <a:pPr>
              <a:spcBef>
                <a:spcPts val="1200"/>
              </a:spcBef>
            </a:pPr>
            <a:r>
              <a:rPr lang="en-US" altLang="en-US" sz="2600" dirty="0"/>
              <a:t>Similar to interval level</a:t>
            </a:r>
          </a:p>
          <a:p>
            <a:pPr>
              <a:spcBef>
                <a:spcPts val="1200"/>
              </a:spcBef>
            </a:pPr>
            <a:r>
              <a:rPr lang="en-US" altLang="en-US" sz="2600" dirty="0"/>
              <a:t>Zero entry is an inherent zero (implies “none”)</a:t>
            </a:r>
          </a:p>
          <a:p>
            <a:pPr>
              <a:spcBef>
                <a:spcPts val="1200"/>
              </a:spcBef>
            </a:pPr>
            <a:r>
              <a:rPr lang="en-US" altLang="en-US" sz="2600" dirty="0"/>
              <a:t>A ratio of two data values can be formed </a:t>
            </a:r>
          </a:p>
          <a:p>
            <a:pPr>
              <a:spcBef>
                <a:spcPts val="1200"/>
              </a:spcBef>
            </a:pPr>
            <a:r>
              <a:rPr lang="en-US" altLang="en-US" sz="2600" dirty="0"/>
              <a:t>One data value can be expressed as a multiple of another</a:t>
            </a:r>
          </a:p>
        </p:txBody>
      </p:sp>
    </p:spTree>
    <p:extLst>
      <p:ext uri="{BB962C8B-B14F-4D97-AF65-F5344CB8AC3E}">
        <p14:creationId xmlns:p14="http://schemas.microsoft.com/office/powerpoint/2010/main" val="2552017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5372"/>
            <a:ext cx="8686800" cy="1097280"/>
          </a:xfrm>
        </p:spPr>
        <p:txBody>
          <a:bodyPr/>
          <a:lstStyle/>
          <a:p>
            <a:r>
              <a:rPr lang="en-US" sz="3600" dirty="0">
                <a:latin typeface="+mj-lt"/>
              </a:rPr>
              <a:t>Example: Classifying Data by Level </a:t>
            </a:r>
            <a:r>
              <a:rPr 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200" y="1600201"/>
            <a:ext cx="5105400" cy="1371600"/>
          </a:xfrm>
        </p:spPr>
        <p:txBody>
          <a:bodyPr/>
          <a:lstStyle/>
          <a:p>
            <a:pPr marL="0" indent="0">
              <a:buNone/>
            </a:pPr>
            <a:r>
              <a:rPr lang="en-US" altLang="en-US" sz="2200" dirty="0"/>
              <a:t>Two data sets are shown. Which data set consists of data at the interval level? Which data set consists of data at the ratio level?</a:t>
            </a:r>
            <a:r>
              <a:rPr lang="en-US" altLang="en-US" sz="2200" i="1" dirty="0">
                <a:solidFill>
                  <a:schemeClr val="tx2"/>
                </a:solidFill>
              </a:rPr>
              <a:t> </a:t>
            </a:r>
            <a:r>
              <a:rPr lang="en-US" altLang="en-US" sz="1700" b="1" dirty="0">
                <a:solidFill>
                  <a:schemeClr val="tx2"/>
                </a:solidFill>
              </a:rPr>
              <a:t>(Source: Major League Baseball)</a:t>
            </a:r>
          </a:p>
        </p:txBody>
      </p:sp>
      <p:graphicFrame>
        <p:nvGraphicFramePr>
          <p:cNvPr id="6" name="Table 5"/>
          <p:cNvGraphicFramePr>
            <a:graphicFrameLocks noGrp="1"/>
          </p:cNvGraphicFramePr>
          <p:nvPr>
            <p:extLst>
              <p:ext uri="{D42A27DB-BD31-4B8C-83A1-F6EECF244321}">
                <p14:modId xmlns:p14="http://schemas.microsoft.com/office/powerpoint/2010/main" val="3423795713"/>
              </p:ext>
            </p:extLst>
          </p:nvPr>
        </p:nvGraphicFramePr>
        <p:xfrm>
          <a:off x="990600" y="3310547"/>
          <a:ext cx="3733800" cy="2377442"/>
        </p:xfrm>
        <a:graphic>
          <a:graphicData uri="http://schemas.openxmlformats.org/drawingml/2006/table">
            <a:tbl>
              <a:tblPr firstRow="1" bandRow="1">
                <a:tableStyleId>{3B4B98B0-60AC-42C2-AFA5-B58CD77FA1E5}</a:tableStyleId>
              </a:tblPr>
              <a:tblGrid>
                <a:gridCol w="746760">
                  <a:extLst>
                    <a:ext uri="{9D8B030D-6E8A-4147-A177-3AD203B41FA5}">
                      <a16:colId xmlns:a16="http://schemas.microsoft.com/office/drawing/2014/main" val="20000"/>
                    </a:ext>
                  </a:extLst>
                </a:gridCol>
                <a:gridCol w="746760">
                  <a:extLst>
                    <a:ext uri="{9D8B030D-6E8A-4147-A177-3AD203B41FA5}">
                      <a16:colId xmlns:a16="http://schemas.microsoft.com/office/drawing/2014/main" val="20001"/>
                    </a:ext>
                  </a:extLst>
                </a:gridCol>
                <a:gridCol w="746760">
                  <a:extLst>
                    <a:ext uri="{9D8B030D-6E8A-4147-A177-3AD203B41FA5}">
                      <a16:colId xmlns:a16="http://schemas.microsoft.com/office/drawing/2014/main" val="20002"/>
                    </a:ext>
                  </a:extLst>
                </a:gridCol>
                <a:gridCol w="746760">
                  <a:extLst>
                    <a:ext uri="{9D8B030D-6E8A-4147-A177-3AD203B41FA5}">
                      <a16:colId xmlns:a16="http://schemas.microsoft.com/office/drawing/2014/main" val="20003"/>
                    </a:ext>
                  </a:extLst>
                </a:gridCol>
                <a:gridCol w="746760">
                  <a:extLst>
                    <a:ext uri="{9D8B030D-6E8A-4147-A177-3AD203B41FA5}">
                      <a16:colId xmlns:a16="http://schemas.microsoft.com/office/drawing/2014/main" val="20004"/>
                    </a:ext>
                  </a:extLst>
                </a:gridCol>
              </a:tblGrid>
              <a:tr h="528320">
                <a:tc gridSpan="5">
                  <a:txBody>
                    <a:bodyPr/>
                    <a:lstStyle/>
                    <a:p>
                      <a:pPr algn="ctr"/>
                      <a:r>
                        <a:rPr lang="en-IN" sz="1300" dirty="0">
                          <a:solidFill>
                            <a:schemeClr val="tx1"/>
                          </a:solidFill>
                        </a:rPr>
                        <a:t>New York</a:t>
                      </a:r>
                      <a:r>
                        <a:rPr lang="en-IN" sz="1300" baseline="0" dirty="0">
                          <a:solidFill>
                            <a:schemeClr val="tx1"/>
                          </a:solidFill>
                        </a:rPr>
                        <a:t> Yankees’</a:t>
                      </a:r>
                    </a:p>
                    <a:p>
                      <a:pPr algn="ctr"/>
                      <a:r>
                        <a:rPr lang="en-IN" sz="1300" baseline="0" dirty="0">
                          <a:solidFill>
                            <a:schemeClr val="tx1"/>
                          </a:solidFill>
                        </a:rPr>
                        <a:t>World Series Victories (Years)</a:t>
                      </a:r>
                      <a:endParaRPr lang="en-IN"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0000"/>
                  </a:ext>
                </a:extLst>
              </a:tr>
              <a:tr h="308187">
                <a:tc>
                  <a:txBody>
                    <a:bodyPr/>
                    <a:lstStyle/>
                    <a:p>
                      <a:r>
                        <a:rPr lang="en-IN" sz="1300" dirty="0"/>
                        <a:t>1923,</a:t>
                      </a: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1927,</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1928,</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1932,</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1936,</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8187">
                <a:tc>
                  <a:txBody>
                    <a:bodyPr/>
                    <a:lstStyle/>
                    <a:p>
                      <a:r>
                        <a:rPr lang="en-IN" sz="1300" dirty="0"/>
                        <a:t>1937,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1938,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1939,</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1943,</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8187">
                <a:tc>
                  <a:txBody>
                    <a:bodyPr/>
                    <a:lstStyle/>
                    <a:p>
                      <a:r>
                        <a:rPr lang="en-IN" sz="1300" dirty="0"/>
                        <a:t>1947,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1949,</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1950,</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1952,</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8187">
                <a:tc>
                  <a:txBody>
                    <a:bodyPr/>
                    <a:lstStyle/>
                    <a:p>
                      <a:r>
                        <a:rPr lang="en-IN" sz="1300" dirty="0"/>
                        <a:t>1953,</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1956,</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1961,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1962,</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8187">
                <a:tc>
                  <a:txBody>
                    <a:bodyPr/>
                    <a:lstStyle/>
                    <a:p>
                      <a:r>
                        <a:rPr lang="en-IN" sz="1300" dirty="0"/>
                        <a:t>1977,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1978,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1996,</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1999,</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08187">
                <a:tc>
                  <a:txBody>
                    <a:bodyPr/>
                    <a:lstStyle/>
                    <a:p>
                      <a:r>
                        <a:rPr lang="en-IN" sz="1300" dirty="0"/>
                        <a:t>2000,</a:t>
                      </a:r>
                    </a:p>
                  </a:txBody>
                  <a:tcP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300" dirty="0"/>
                        <a:t>2009</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300" dirty="0">
                          <a:solidFill>
                            <a:schemeClr val="bg1"/>
                          </a:solidFill>
                        </a:rPr>
                        <a:t>blank</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blank</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blank</a:t>
                      </a:r>
                    </a:p>
                  </a:txBody>
                  <a:tcP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828896"/>
              </p:ext>
            </p:extLst>
          </p:nvPr>
        </p:nvGraphicFramePr>
        <p:xfrm>
          <a:off x="5715000" y="1728056"/>
          <a:ext cx="2819400" cy="4328160"/>
        </p:xfrm>
        <a:graphic>
          <a:graphicData uri="http://schemas.openxmlformats.org/drawingml/2006/table">
            <a:tbl>
              <a:tblPr firstRow="1" bandRow="1">
                <a:tableStyleId>{3B4B98B0-60AC-42C2-AFA5-B58CD77FA1E5}</a:tableStyleId>
              </a:tblPr>
              <a:tblGrid>
                <a:gridCol w="2044951">
                  <a:extLst>
                    <a:ext uri="{9D8B030D-6E8A-4147-A177-3AD203B41FA5}">
                      <a16:colId xmlns:a16="http://schemas.microsoft.com/office/drawing/2014/main" val="20000"/>
                    </a:ext>
                  </a:extLst>
                </a:gridCol>
                <a:gridCol w="774449">
                  <a:extLst>
                    <a:ext uri="{9D8B030D-6E8A-4147-A177-3AD203B41FA5}">
                      <a16:colId xmlns:a16="http://schemas.microsoft.com/office/drawing/2014/main" val="20001"/>
                    </a:ext>
                  </a:extLst>
                </a:gridCol>
              </a:tblGrid>
              <a:tr h="439956">
                <a:tc gridSpan="2">
                  <a:txBody>
                    <a:bodyPr/>
                    <a:lstStyle/>
                    <a:p>
                      <a:pPr algn="ctr"/>
                      <a:r>
                        <a:rPr lang="en-IN" sz="1300" dirty="0">
                          <a:solidFill>
                            <a:schemeClr val="tx1"/>
                          </a:solidFill>
                        </a:rPr>
                        <a:t>2009 American League</a:t>
                      </a:r>
                    </a:p>
                    <a:p>
                      <a:pPr algn="ctr"/>
                      <a:r>
                        <a:rPr lang="en-IN" sz="1300" dirty="0">
                          <a:solidFill>
                            <a:schemeClr val="tx1"/>
                          </a:solidFill>
                        </a:rPr>
                        <a:t>Home Run Totals (by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dirty="0"/>
                    </a:p>
                  </a:txBody>
                  <a:tcPr/>
                </a:tc>
                <a:extLst>
                  <a:ext uri="{0D108BD9-81ED-4DB2-BD59-A6C34878D82A}">
                    <a16:rowId xmlns:a16="http://schemas.microsoft.com/office/drawing/2014/main" val="10000"/>
                  </a:ext>
                </a:extLst>
              </a:tr>
              <a:tr h="261224">
                <a:tc>
                  <a:txBody>
                    <a:bodyPr/>
                    <a:lstStyle/>
                    <a:p>
                      <a:r>
                        <a:rPr lang="en-IN" sz="1200" dirty="0"/>
                        <a:t>Baltimore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160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1224">
                <a:tc>
                  <a:txBody>
                    <a:bodyPr/>
                    <a:lstStyle/>
                    <a:p>
                      <a:r>
                        <a:rPr lang="en-IN" sz="1200" dirty="0"/>
                        <a:t>Boston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212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1224">
                <a:tc>
                  <a:txBody>
                    <a:bodyPr/>
                    <a:lstStyle/>
                    <a:p>
                      <a:r>
                        <a:rPr lang="en-IN" sz="1200" dirty="0"/>
                        <a:t>Chicago</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184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1224">
                <a:tc>
                  <a:txBody>
                    <a:bodyPr/>
                    <a:lstStyle/>
                    <a:p>
                      <a:r>
                        <a:rPr lang="en-IN" sz="1200" dirty="0"/>
                        <a:t>Cleveland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161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61224">
                <a:tc>
                  <a:txBody>
                    <a:bodyPr/>
                    <a:lstStyle/>
                    <a:p>
                      <a:r>
                        <a:rPr lang="en-IN" sz="1200" dirty="0"/>
                        <a:t>Detroit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183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1224">
                <a:tc>
                  <a:txBody>
                    <a:bodyPr/>
                    <a:lstStyle/>
                    <a:p>
                      <a:r>
                        <a:rPr lang="en-IN" sz="1200" dirty="0"/>
                        <a:t>Kansas City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144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61224">
                <a:tc>
                  <a:txBody>
                    <a:bodyPr/>
                    <a:lstStyle/>
                    <a:p>
                      <a:r>
                        <a:rPr lang="en-IN" sz="1200" dirty="0"/>
                        <a:t>Los Angeles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173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1224">
                <a:tc>
                  <a:txBody>
                    <a:bodyPr/>
                    <a:lstStyle/>
                    <a:p>
                      <a:r>
                        <a:rPr lang="en-IN" sz="1200" dirty="0"/>
                        <a:t>Minnesota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172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61224">
                <a:tc>
                  <a:txBody>
                    <a:bodyPr/>
                    <a:lstStyle/>
                    <a:p>
                      <a:r>
                        <a:rPr lang="en-IN" sz="1200" dirty="0"/>
                        <a:t>New York</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244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61224">
                <a:tc>
                  <a:txBody>
                    <a:bodyPr/>
                    <a:lstStyle/>
                    <a:p>
                      <a:r>
                        <a:rPr lang="en-IN" sz="1200" dirty="0"/>
                        <a:t>Oakland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135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61224">
                <a:tc>
                  <a:txBody>
                    <a:bodyPr/>
                    <a:lstStyle/>
                    <a:p>
                      <a:r>
                        <a:rPr lang="en-IN" sz="1200" dirty="0"/>
                        <a:t>Seattle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160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1224">
                <a:tc>
                  <a:txBody>
                    <a:bodyPr/>
                    <a:lstStyle/>
                    <a:p>
                      <a:r>
                        <a:rPr lang="en-IN" sz="1200" dirty="0"/>
                        <a:t>Tampa Bay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199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61224">
                <a:tc>
                  <a:txBody>
                    <a:bodyPr/>
                    <a:lstStyle/>
                    <a:p>
                      <a:r>
                        <a:rPr lang="en-IN" sz="1200" dirty="0"/>
                        <a:t>Texas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224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61224">
                <a:tc>
                  <a:txBody>
                    <a:bodyPr/>
                    <a:lstStyle/>
                    <a:p>
                      <a:r>
                        <a:rPr lang="en-IN" sz="1200" dirty="0"/>
                        <a:t>Toronto</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209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055732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5372"/>
            <a:ext cx="8686800" cy="1097280"/>
          </a:xfrm>
        </p:spPr>
        <p:txBody>
          <a:bodyPr/>
          <a:lstStyle/>
          <a:p>
            <a:r>
              <a:rPr lang="en-US" sz="3600" dirty="0">
                <a:latin typeface="+mj-lt"/>
              </a:rPr>
              <a:t>Example: Classifying Data by Level </a:t>
            </a:r>
            <a:r>
              <a:rPr lang="en-US" sz="2000" b="0" dirty="0">
                <a:latin typeface="+mj-lt"/>
              </a:rPr>
              <a:t>(4 of 4)</a:t>
            </a:r>
            <a:endParaRPr lang="en-IN" sz="2000" b="0" dirty="0">
              <a:latin typeface="+mj-lt"/>
            </a:endParaRPr>
          </a:p>
        </p:txBody>
      </p:sp>
      <p:graphicFrame>
        <p:nvGraphicFramePr>
          <p:cNvPr id="8" name="Table 3"/>
          <p:cNvGraphicFramePr>
            <a:graphicFrameLocks noGrp="1"/>
          </p:cNvGraphicFramePr>
          <p:nvPr>
            <p:extLst>
              <p:ext uri="{D42A27DB-BD31-4B8C-83A1-F6EECF244321}">
                <p14:modId xmlns:p14="http://schemas.microsoft.com/office/powerpoint/2010/main" val="2347469181"/>
              </p:ext>
            </p:extLst>
          </p:nvPr>
        </p:nvGraphicFramePr>
        <p:xfrm>
          <a:off x="990600" y="1465906"/>
          <a:ext cx="3733800" cy="2377442"/>
        </p:xfrm>
        <a:graphic>
          <a:graphicData uri="http://schemas.openxmlformats.org/drawingml/2006/table">
            <a:tbl>
              <a:tblPr firstRow="1" bandRow="1">
                <a:tableStyleId>{3B4B98B0-60AC-42C2-AFA5-B58CD77FA1E5}</a:tableStyleId>
              </a:tblPr>
              <a:tblGrid>
                <a:gridCol w="746760">
                  <a:extLst>
                    <a:ext uri="{9D8B030D-6E8A-4147-A177-3AD203B41FA5}">
                      <a16:colId xmlns:a16="http://schemas.microsoft.com/office/drawing/2014/main" val="20000"/>
                    </a:ext>
                  </a:extLst>
                </a:gridCol>
                <a:gridCol w="746760">
                  <a:extLst>
                    <a:ext uri="{9D8B030D-6E8A-4147-A177-3AD203B41FA5}">
                      <a16:colId xmlns:a16="http://schemas.microsoft.com/office/drawing/2014/main" val="20001"/>
                    </a:ext>
                  </a:extLst>
                </a:gridCol>
                <a:gridCol w="746760">
                  <a:extLst>
                    <a:ext uri="{9D8B030D-6E8A-4147-A177-3AD203B41FA5}">
                      <a16:colId xmlns:a16="http://schemas.microsoft.com/office/drawing/2014/main" val="20002"/>
                    </a:ext>
                  </a:extLst>
                </a:gridCol>
                <a:gridCol w="746760">
                  <a:extLst>
                    <a:ext uri="{9D8B030D-6E8A-4147-A177-3AD203B41FA5}">
                      <a16:colId xmlns:a16="http://schemas.microsoft.com/office/drawing/2014/main" val="20003"/>
                    </a:ext>
                  </a:extLst>
                </a:gridCol>
                <a:gridCol w="746760">
                  <a:extLst>
                    <a:ext uri="{9D8B030D-6E8A-4147-A177-3AD203B41FA5}">
                      <a16:colId xmlns:a16="http://schemas.microsoft.com/office/drawing/2014/main" val="20004"/>
                    </a:ext>
                  </a:extLst>
                </a:gridCol>
              </a:tblGrid>
              <a:tr h="528320">
                <a:tc gridSpan="5">
                  <a:txBody>
                    <a:bodyPr/>
                    <a:lstStyle/>
                    <a:p>
                      <a:pPr algn="ctr"/>
                      <a:r>
                        <a:rPr lang="en-IN" sz="1300" dirty="0">
                          <a:solidFill>
                            <a:schemeClr val="tx1"/>
                          </a:solidFill>
                        </a:rPr>
                        <a:t>New York</a:t>
                      </a:r>
                      <a:r>
                        <a:rPr lang="en-IN" sz="1300" baseline="0" dirty="0">
                          <a:solidFill>
                            <a:schemeClr val="tx1"/>
                          </a:solidFill>
                        </a:rPr>
                        <a:t> Yankees’</a:t>
                      </a:r>
                    </a:p>
                    <a:p>
                      <a:pPr algn="ctr"/>
                      <a:r>
                        <a:rPr lang="en-IN" sz="1300" baseline="0" dirty="0">
                          <a:solidFill>
                            <a:schemeClr val="tx1"/>
                          </a:solidFill>
                        </a:rPr>
                        <a:t>World Series Victories (Years)</a:t>
                      </a:r>
                      <a:endParaRPr lang="en-IN"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0000"/>
                  </a:ext>
                </a:extLst>
              </a:tr>
              <a:tr h="308187">
                <a:tc>
                  <a:txBody>
                    <a:bodyPr/>
                    <a:lstStyle/>
                    <a:p>
                      <a:r>
                        <a:rPr lang="en-IN" sz="1300" dirty="0"/>
                        <a:t>1923,</a:t>
                      </a: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1927,</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1928,</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1932,</a:t>
                      </a: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IN" sz="1300" dirty="0"/>
                        <a:t>1936,</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8187">
                <a:tc>
                  <a:txBody>
                    <a:bodyPr/>
                    <a:lstStyle/>
                    <a:p>
                      <a:r>
                        <a:rPr lang="en-IN" sz="1300" dirty="0"/>
                        <a:t>1937,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1938,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1939,</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1943,</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8187">
                <a:tc>
                  <a:txBody>
                    <a:bodyPr/>
                    <a:lstStyle/>
                    <a:p>
                      <a:r>
                        <a:rPr lang="en-IN" sz="1300" dirty="0"/>
                        <a:t>1947,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1949,</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1950,</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1952,</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8187">
                <a:tc>
                  <a:txBody>
                    <a:bodyPr/>
                    <a:lstStyle/>
                    <a:p>
                      <a:r>
                        <a:rPr lang="en-IN" sz="1300" dirty="0"/>
                        <a:t>1953,</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1956,</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1958,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1961,</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1962,</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8187">
                <a:tc>
                  <a:txBody>
                    <a:bodyPr/>
                    <a:lstStyle/>
                    <a:p>
                      <a:r>
                        <a:rPr lang="en-IN" sz="1300" dirty="0"/>
                        <a:t>1977,</a:t>
                      </a: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1978,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1996,</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1998,</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IN" sz="1300" dirty="0"/>
                        <a:t>1999,</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08187">
                <a:tc>
                  <a:txBody>
                    <a:bodyPr/>
                    <a:lstStyle/>
                    <a:p>
                      <a:r>
                        <a:rPr lang="en-IN" sz="1300" dirty="0"/>
                        <a:t>2000,</a:t>
                      </a:r>
                    </a:p>
                  </a:txBody>
                  <a:tcP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300" dirty="0"/>
                        <a:t>2009</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300" dirty="0">
                          <a:solidFill>
                            <a:schemeClr val="bg1"/>
                          </a:solidFill>
                        </a:rPr>
                        <a:t>blank</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blank</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blank</a:t>
                      </a:r>
                    </a:p>
                  </a:txBody>
                  <a:tcP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pic>
        <p:nvPicPr>
          <p:cNvPr id="9" name="Picture 8" descr="Interval level (Quantitative data. Can find a difference between two dates, but a ratio does not make sens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816" y="3872099"/>
            <a:ext cx="3268426" cy="1131703"/>
          </a:xfrm>
          <a:prstGeom prst="rect">
            <a:avLst/>
          </a:prstGeom>
        </p:spPr>
      </p:pic>
      <p:graphicFrame>
        <p:nvGraphicFramePr>
          <p:cNvPr id="10" name="Table 5"/>
          <p:cNvGraphicFramePr>
            <a:graphicFrameLocks noGrp="1"/>
          </p:cNvGraphicFramePr>
          <p:nvPr>
            <p:extLst>
              <p:ext uri="{D42A27DB-BD31-4B8C-83A1-F6EECF244321}">
                <p14:modId xmlns:p14="http://schemas.microsoft.com/office/powerpoint/2010/main" val="2068254487"/>
              </p:ext>
            </p:extLst>
          </p:nvPr>
        </p:nvGraphicFramePr>
        <p:xfrm>
          <a:off x="5715000" y="1422399"/>
          <a:ext cx="2819400" cy="4328160"/>
        </p:xfrm>
        <a:graphic>
          <a:graphicData uri="http://schemas.openxmlformats.org/drawingml/2006/table">
            <a:tbl>
              <a:tblPr firstRow="1" bandRow="1">
                <a:tableStyleId>{3B4B98B0-60AC-42C2-AFA5-B58CD77FA1E5}</a:tableStyleId>
              </a:tblPr>
              <a:tblGrid>
                <a:gridCol w="2044951">
                  <a:extLst>
                    <a:ext uri="{9D8B030D-6E8A-4147-A177-3AD203B41FA5}">
                      <a16:colId xmlns:a16="http://schemas.microsoft.com/office/drawing/2014/main" val="20000"/>
                    </a:ext>
                  </a:extLst>
                </a:gridCol>
                <a:gridCol w="774449">
                  <a:extLst>
                    <a:ext uri="{9D8B030D-6E8A-4147-A177-3AD203B41FA5}">
                      <a16:colId xmlns:a16="http://schemas.microsoft.com/office/drawing/2014/main" val="20001"/>
                    </a:ext>
                  </a:extLst>
                </a:gridCol>
              </a:tblGrid>
              <a:tr h="453058">
                <a:tc gridSpan="2">
                  <a:txBody>
                    <a:bodyPr/>
                    <a:lstStyle/>
                    <a:p>
                      <a:pPr algn="ctr"/>
                      <a:r>
                        <a:rPr lang="en-IN" sz="1300" dirty="0">
                          <a:solidFill>
                            <a:schemeClr val="tx1"/>
                          </a:solidFill>
                        </a:rPr>
                        <a:t>2009 American League</a:t>
                      </a:r>
                    </a:p>
                    <a:p>
                      <a:pPr algn="ctr"/>
                      <a:r>
                        <a:rPr lang="en-IN" sz="1300" dirty="0">
                          <a:solidFill>
                            <a:schemeClr val="tx1"/>
                          </a:solidFill>
                        </a:rPr>
                        <a:t>Home Run Totals (by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IN" dirty="0"/>
                    </a:p>
                  </a:txBody>
                  <a:tcPr/>
                </a:tc>
                <a:extLst>
                  <a:ext uri="{0D108BD9-81ED-4DB2-BD59-A6C34878D82A}">
                    <a16:rowId xmlns:a16="http://schemas.microsoft.com/office/drawing/2014/main" val="10000"/>
                  </a:ext>
                </a:extLst>
              </a:tr>
              <a:tr h="254845">
                <a:tc>
                  <a:txBody>
                    <a:bodyPr/>
                    <a:lstStyle/>
                    <a:p>
                      <a:r>
                        <a:rPr lang="en-IN" sz="1200" dirty="0"/>
                        <a:t>Baltimore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160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4845">
                <a:tc>
                  <a:txBody>
                    <a:bodyPr/>
                    <a:lstStyle/>
                    <a:p>
                      <a:r>
                        <a:rPr lang="en-IN" sz="1200" dirty="0"/>
                        <a:t>Boston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212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4845">
                <a:tc>
                  <a:txBody>
                    <a:bodyPr/>
                    <a:lstStyle/>
                    <a:p>
                      <a:r>
                        <a:rPr lang="en-IN" sz="1200" dirty="0"/>
                        <a:t>Chicago</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184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4845">
                <a:tc>
                  <a:txBody>
                    <a:bodyPr/>
                    <a:lstStyle/>
                    <a:p>
                      <a:r>
                        <a:rPr lang="en-IN" sz="1200" dirty="0"/>
                        <a:t>Cleveland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161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54845">
                <a:tc>
                  <a:txBody>
                    <a:bodyPr/>
                    <a:lstStyle/>
                    <a:p>
                      <a:r>
                        <a:rPr lang="en-IN" sz="1200" dirty="0"/>
                        <a:t>Detroit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183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4845">
                <a:tc>
                  <a:txBody>
                    <a:bodyPr/>
                    <a:lstStyle/>
                    <a:p>
                      <a:r>
                        <a:rPr lang="en-IN" sz="1200" dirty="0"/>
                        <a:t>Kansas City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144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4845">
                <a:tc>
                  <a:txBody>
                    <a:bodyPr/>
                    <a:lstStyle/>
                    <a:p>
                      <a:r>
                        <a:rPr lang="en-IN" sz="1200" dirty="0"/>
                        <a:t>Los Angeles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173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4845">
                <a:tc>
                  <a:txBody>
                    <a:bodyPr/>
                    <a:lstStyle/>
                    <a:p>
                      <a:r>
                        <a:rPr lang="en-IN" sz="1200" dirty="0"/>
                        <a:t>Minnesota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172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4845">
                <a:tc>
                  <a:txBody>
                    <a:bodyPr/>
                    <a:lstStyle/>
                    <a:p>
                      <a:r>
                        <a:rPr lang="en-IN" sz="1200" dirty="0"/>
                        <a:t>New York</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244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4845">
                <a:tc>
                  <a:txBody>
                    <a:bodyPr/>
                    <a:lstStyle/>
                    <a:p>
                      <a:r>
                        <a:rPr lang="en-IN" sz="1200" dirty="0"/>
                        <a:t>Oakland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135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4845">
                <a:tc>
                  <a:txBody>
                    <a:bodyPr/>
                    <a:lstStyle/>
                    <a:p>
                      <a:r>
                        <a:rPr lang="en-IN" sz="1200" dirty="0"/>
                        <a:t>Seattle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160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54845">
                <a:tc>
                  <a:txBody>
                    <a:bodyPr/>
                    <a:lstStyle/>
                    <a:p>
                      <a:r>
                        <a:rPr lang="en-IN" sz="1200" dirty="0"/>
                        <a:t>Tampa Bay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199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4845">
                <a:tc>
                  <a:txBody>
                    <a:bodyPr/>
                    <a:lstStyle/>
                    <a:p>
                      <a:r>
                        <a:rPr lang="en-IN" sz="1200" dirty="0"/>
                        <a:t>Texas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200" dirty="0"/>
                        <a:t>224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4845">
                <a:tc>
                  <a:txBody>
                    <a:bodyPr/>
                    <a:lstStyle/>
                    <a:p>
                      <a:r>
                        <a:rPr lang="en-IN" sz="1200" dirty="0"/>
                        <a:t>Toronto</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200" dirty="0"/>
                        <a:t>209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pic>
        <p:nvPicPr>
          <p:cNvPr id="11" name="Picture 6" descr="Ratio level (Can find differences and write ratio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485" y="5776164"/>
            <a:ext cx="2846145" cy="641861"/>
          </a:xfrm>
          <a:prstGeom prst="rect">
            <a:avLst/>
          </a:prstGeom>
        </p:spPr>
      </p:pic>
    </p:spTree>
    <p:extLst>
      <p:ext uri="{BB962C8B-B14F-4D97-AF65-F5344CB8AC3E}">
        <p14:creationId xmlns:p14="http://schemas.microsoft.com/office/powerpoint/2010/main" val="2521909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altLang="en-US" sz="3600" dirty="0">
                <a:latin typeface="+mj-lt"/>
              </a:rPr>
              <a:t>Summary of Four Levels of Measurement</a:t>
            </a:r>
            <a:endParaRPr lang="en-IN" sz="36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824743"/>
              </p:ext>
            </p:extLst>
          </p:nvPr>
        </p:nvGraphicFramePr>
        <p:xfrm>
          <a:off x="457200" y="1943100"/>
          <a:ext cx="8305800" cy="2397760"/>
        </p:xfrm>
        <a:graphic>
          <a:graphicData uri="http://schemas.openxmlformats.org/drawingml/2006/table">
            <a:tbl>
              <a:tblPr firstRow="1" bandRow="1">
                <a:tableStyleId>{3B4B98B0-60AC-42C2-AFA5-B58CD77FA1E5}</a:tableStyleId>
              </a:tblPr>
              <a:tblGrid>
                <a:gridCol w="1767840">
                  <a:extLst>
                    <a:ext uri="{9D8B030D-6E8A-4147-A177-3AD203B41FA5}">
                      <a16:colId xmlns:a16="http://schemas.microsoft.com/office/drawing/2014/main" val="20000"/>
                    </a:ext>
                  </a:extLst>
                </a:gridCol>
                <a:gridCol w="135636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tblGrid>
              <a:tr h="370840">
                <a:tc>
                  <a:txBody>
                    <a:bodyPr/>
                    <a:lstStyle/>
                    <a:p>
                      <a:pPr algn="ctr"/>
                      <a:endParaRPr lang="en-US" sz="1800" dirty="0">
                        <a:solidFill>
                          <a:schemeClr val="tx1"/>
                        </a:solidFill>
                      </a:endParaRPr>
                    </a:p>
                    <a:p>
                      <a:pPr algn="l"/>
                      <a:r>
                        <a:rPr lang="en-US" sz="1800" dirty="0">
                          <a:solidFill>
                            <a:schemeClr val="tx1"/>
                          </a:solidFill>
                        </a:rPr>
                        <a:t>Level of</a:t>
                      </a:r>
                    </a:p>
                    <a:p>
                      <a:pPr algn="l"/>
                      <a:r>
                        <a:rPr lang="en-US" sz="1800" dirty="0">
                          <a:solidFill>
                            <a:schemeClr val="tx1"/>
                          </a:solidFill>
                        </a:rPr>
                        <a:t>Measurement</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rPr>
                        <a:t>Put data</a:t>
                      </a:r>
                    </a:p>
                    <a:p>
                      <a:pPr algn="ctr"/>
                      <a:r>
                        <a:rPr lang="en-US" sz="1800" dirty="0">
                          <a:solidFill>
                            <a:schemeClr val="tx1"/>
                          </a:solidFill>
                        </a:rPr>
                        <a:t>in</a:t>
                      </a:r>
                    </a:p>
                    <a:p>
                      <a:pPr algn="ctr"/>
                      <a:r>
                        <a:rPr lang="en-US" sz="1800" dirty="0">
                          <a:solidFill>
                            <a:schemeClr val="tx1"/>
                          </a:solidFill>
                        </a:rPr>
                        <a:t>categories</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rPr>
                        <a:t>Arrange</a:t>
                      </a:r>
                    </a:p>
                    <a:p>
                      <a:pPr algn="ctr"/>
                      <a:r>
                        <a:rPr lang="en-US" sz="1800" dirty="0">
                          <a:solidFill>
                            <a:schemeClr val="tx1"/>
                          </a:solidFill>
                        </a:rPr>
                        <a:t>data</a:t>
                      </a:r>
                      <a:r>
                        <a:rPr lang="en-US" sz="1800" baseline="0" dirty="0">
                          <a:solidFill>
                            <a:schemeClr val="tx1"/>
                          </a:solidFill>
                        </a:rPr>
                        <a:t> in</a:t>
                      </a:r>
                    </a:p>
                    <a:p>
                      <a:pPr algn="ctr"/>
                      <a:r>
                        <a:rPr lang="en-US" sz="1800" baseline="0" dirty="0">
                          <a:solidFill>
                            <a:schemeClr val="tx1"/>
                          </a:solidFill>
                        </a:rPr>
                        <a:t>order</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rPr>
                        <a:t>Subtract</a:t>
                      </a:r>
                    </a:p>
                    <a:p>
                      <a:pPr algn="ctr"/>
                      <a:r>
                        <a:rPr lang="en-US" sz="1800" dirty="0">
                          <a:solidFill>
                            <a:schemeClr val="tx1"/>
                          </a:solidFill>
                        </a:rPr>
                        <a:t>data</a:t>
                      </a:r>
                    </a:p>
                    <a:p>
                      <a:pPr algn="ctr"/>
                      <a:r>
                        <a:rPr lang="en-US" sz="1800" dirty="0">
                          <a:solidFill>
                            <a:schemeClr val="tx1"/>
                          </a:solidFill>
                        </a:rPr>
                        <a:t>values</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rPr>
                        <a:t>Determine if one data value is a multiple</a:t>
                      </a:r>
                      <a:r>
                        <a:rPr lang="en-US" sz="1800" baseline="0" dirty="0">
                          <a:solidFill>
                            <a:schemeClr val="tx1"/>
                          </a:solidFill>
                        </a:rPr>
                        <a:t> of another</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IN" sz="1800" dirty="0">
                          <a:solidFill>
                            <a:schemeClr val="tx1"/>
                          </a:solidFill>
                        </a:rPr>
                        <a:t>Nominal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IN" sz="1800" dirty="0">
                          <a:solidFill>
                            <a:schemeClr val="tx1"/>
                          </a:solidFill>
                        </a:rPr>
                        <a:t>Ordinal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IN" sz="1800" dirty="0">
                          <a:solidFill>
                            <a:schemeClr val="tx1"/>
                          </a:solidFill>
                        </a:rPr>
                        <a:t>Interval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IN" sz="1800" dirty="0">
                          <a:solidFill>
                            <a:schemeClr val="tx1"/>
                          </a:solidFill>
                        </a:rPr>
                        <a:t>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dirty="0">
                          <a:solidFill>
                            <a:srgbClr val="007FA3"/>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2174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C598C-BC2A-415A-9D28-EE549A5FE1AD}"/>
              </a:ext>
            </a:extLst>
          </p:cNvPr>
          <p:cNvSpPr>
            <a:spLocks noGrp="1"/>
          </p:cNvSpPr>
          <p:nvPr>
            <p:ph type="title"/>
          </p:nvPr>
        </p:nvSpPr>
        <p:spPr/>
        <p:txBody>
          <a:bodyPr/>
          <a:lstStyle/>
          <a:p>
            <a:r>
              <a:rPr lang="en-US" dirty="0"/>
              <a:t>Level of Measurement Flowchart</a:t>
            </a:r>
          </a:p>
        </p:txBody>
      </p:sp>
      <p:pic>
        <p:nvPicPr>
          <p:cNvPr id="5" name="Content Placeholder 4">
            <a:extLst>
              <a:ext uri="{FF2B5EF4-FFF2-40B4-BE49-F238E27FC236}">
                <a16:creationId xmlns:a16="http://schemas.microsoft.com/office/drawing/2014/main" id="{587AFF45-775C-4A8C-BB57-C195E76042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971" y="1600200"/>
            <a:ext cx="6174058" cy="4525963"/>
          </a:xfrm>
        </p:spPr>
      </p:pic>
    </p:spTree>
    <p:extLst>
      <p:ext uri="{BB962C8B-B14F-4D97-AF65-F5344CB8AC3E}">
        <p14:creationId xmlns:p14="http://schemas.microsoft.com/office/powerpoint/2010/main" val="93580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Section 1.2 Summary</a:t>
            </a:r>
            <a:endParaRPr lang="en-IN" sz="3600" dirty="0">
              <a:latin typeface="+mj-lt"/>
            </a:endParaRPr>
          </a:p>
        </p:txBody>
      </p:sp>
      <p:sp>
        <p:nvSpPr>
          <p:cNvPr id="3" name="Content Placeholder 2"/>
          <p:cNvSpPr>
            <a:spLocks noGrp="1"/>
          </p:cNvSpPr>
          <p:nvPr>
            <p:ph idx="1"/>
          </p:nvPr>
        </p:nvSpPr>
        <p:spPr/>
        <p:txBody>
          <a:bodyPr/>
          <a:lstStyle/>
          <a:p>
            <a:r>
              <a:rPr lang="en-US" altLang="en-US" sz="2600" dirty="0"/>
              <a:t>Distinguished between qualitative data and quantitative data</a:t>
            </a:r>
          </a:p>
          <a:p>
            <a:r>
              <a:rPr lang="en-US" altLang="en-US" sz="2600" dirty="0"/>
              <a:t>Classified data with respect to the four levels of measurement</a:t>
            </a:r>
          </a:p>
        </p:txBody>
      </p:sp>
    </p:spTree>
    <p:extLst>
      <p:ext uri="{BB962C8B-B14F-4D97-AF65-F5344CB8AC3E}">
        <p14:creationId xmlns:p14="http://schemas.microsoft.com/office/powerpoint/2010/main" val="273479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Chapter Outline</a:t>
            </a:r>
            <a:endParaRPr lang="en-IN" sz="3600" dirty="0">
              <a:latin typeface="+mj-lt"/>
            </a:endParaRPr>
          </a:p>
        </p:txBody>
      </p:sp>
      <p:sp>
        <p:nvSpPr>
          <p:cNvPr id="3" name="Content Placeholder 2"/>
          <p:cNvSpPr>
            <a:spLocks noGrp="1"/>
          </p:cNvSpPr>
          <p:nvPr>
            <p:ph idx="1"/>
          </p:nvPr>
        </p:nvSpPr>
        <p:spPr/>
        <p:txBody>
          <a:bodyPr/>
          <a:lstStyle/>
          <a:p>
            <a:pPr marL="255600" indent="-255600">
              <a:buNone/>
            </a:pPr>
            <a:r>
              <a:rPr lang="en-US" altLang="en-US" sz="2600" dirty="0">
                <a:solidFill>
                  <a:srgbClr val="007FA3"/>
                </a:solidFill>
              </a:rPr>
              <a:t>1.1</a:t>
            </a:r>
            <a:r>
              <a:rPr lang="en-US" altLang="en-US" sz="2600" dirty="0"/>
              <a:t>  An Overview of Statistics</a:t>
            </a:r>
          </a:p>
          <a:p>
            <a:pPr marL="255600" indent="-255600">
              <a:buNone/>
            </a:pPr>
            <a:r>
              <a:rPr lang="en-US" altLang="en-US" sz="2600" dirty="0">
                <a:solidFill>
                  <a:srgbClr val="007FA3"/>
                </a:solidFill>
              </a:rPr>
              <a:t>1.2</a:t>
            </a:r>
            <a:r>
              <a:rPr lang="en-US" altLang="en-US" sz="2600" dirty="0"/>
              <a:t>  Data Classification</a:t>
            </a:r>
          </a:p>
          <a:p>
            <a:pPr marL="255600" indent="-255600">
              <a:buNone/>
            </a:pPr>
            <a:r>
              <a:rPr lang="en-US" altLang="en-US" sz="2600" dirty="0">
                <a:solidFill>
                  <a:srgbClr val="007FA3"/>
                </a:solidFill>
              </a:rPr>
              <a:t>1.3</a:t>
            </a:r>
            <a:r>
              <a:rPr lang="en-US" altLang="en-US" sz="2600" dirty="0"/>
              <a:t>  Experimental Design</a:t>
            </a:r>
            <a:endParaRPr lang="en-IN" sz="2600" dirty="0"/>
          </a:p>
        </p:txBody>
      </p:sp>
    </p:spTree>
    <p:extLst>
      <p:ext uri="{BB962C8B-B14F-4D97-AF65-F5344CB8AC3E}">
        <p14:creationId xmlns:p14="http://schemas.microsoft.com/office/powerpoint/2010/main" val="681230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762000"/>
            <a:ext cx="7772400" cy="2838451"/>
          </a:xfrm>
        </p:spPr>
        <p:txBody>
          <a:bodyPr/>
          <a:lstStyle/>
          <a:p>
            <a:pPr algn="ctr"/>
            <a:r>
              <a:rPr lang="en-US" altLang="en-US" sz="4000" dirty="0">
                <a:latin typeface="+mj-lt"/>
              </a:rPr>
              <a:t>Section 1.2</a:t>
            </a:r>
            <a:endParaRPr lang="en-IN" sz="4000" dirty="0">
              <a:latin typeface="+mj-lt"/>
            </a:endParaRPr>
          </a:p>
        </p:txBody>
      </p:sp>
      <p:sp>
        <p:nvSpPr>
          <p:cNvPr id="3" name="Subtitle 2"/>
          <p:cNvSpPr>
            <a:spLocks noGrp="1"/>
          </p:cNvSpPr>
          <p:nvPr>
            <p:ph type="subTitle" idx="1"/>
          </p:nvPr>
        </p:nvSpPr>
        <p:spPr/>
        <p:txBody>
          <a:bodyPr/>
          <a:lstStyle/>
          <a:p>
            <a:pPr algn="ctr">
              <a:defRPr/>
            </a:pPr>
            <a:r>
              <a:rPr lang="en-US" sz="3600" dirty="0"/>
              <a:t>Data Classification</a:t>
            </a:r>
          </a:p>
        </p:txBody>
      </p:sp>
    </p:spTree>
    <p:extLst>
      <p:ext uri="{BB962C8B-B14F-4D97-AF65-F5344CB8AC3E}">
        <p14:creationId xmlns:p14="http://schemas.microsoft.com/office/powerpoint/2010/main" val="158223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Section 1.2 Objectives</a:t>
            </a:r>
            <a:endParaRPr lang="en-IN" sz="3600" dirty="0">
              <a:latin typeface="+mj-lt"/>
            </a:endParaRPr>
          </a:p>
        </p:txBody>
      </p:sp>
      <p:sp>
        <p:nvSpPr>
          <p:cNvPr id="3" name="Content Placeholder 2"/>
          <p:cNvSpPr>
            <a:spLocks noGrp="1"/>
          </p:cNvSpPr>
          <p:nvPr>
            <p:ph idx="1"/>
          </p:nvPr>
        </p:nvSpPr>
        <p:spPr/>
        <p:txBody>
          <a:bodyPr/>
          <a:lstStyle/>
          <a:p>
            <a:pPr marL="255600" indent="-255600">
              <a:spcBef>
                <a:spcPts val="1000"/>
              </a:spcBef>
              <a:buSzPct val="100000"/>
            </a:pPr>
            <a:r>
              <a:rPr lang="en-US" altLang="en-US" sz="2600" dirty="0"/>
              <a:t>How to distinguish between qualitative data and quantitative data</a:t>
            </a:r>
          </a:p>
          <a:p>
            <a:pPr marL="255600" indent="-255600">
              <a:buSzPct val="100000"/>
            </a:pPr>
            <a:r>
              <a:rPr lang="en-US" altLang="en-US" sz="2600" dirty="0"/>
              <a:t>How to classify data with respect to the four levels of measurement</a:t>
            </a:r>
            <a:endParaRPr lang="en-IN" sz="2600" dirty="0"/>
          </a:p>
        </p:txBody>
      </p:sp>
    </p:spTree>
    <p:extLst>
      <p:ext uri="{BB962C8B-B14F-4D97-AF65-F5344CB8AC3E}">
        <p14:creationId xmlns:p14="http://schemas.microsoft.com/office/powerpoint/2010/main" val="221402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Types of Data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229600" cy="1066800"/>
          </a:xfrm>
        </p:spPr>
        <p:txBody>
          <a:bodyPr/>
          <a:lstStyle/>
          <a:p>
            <a:pPr>
              <a:buNone/>
            </a:pPr>
            <a:r>
              <a:rPr lang="en-US" altLang="en-US" sz="2800" b="1" dirty="0"/>
              <a:t>Qualitative Data</a:t>
            </a:r>
            <a:endParaRPr lang="en-US" altLang="en-US" sz="2800" b="1" dirty="0">
              <a:solidFill>
                <a:schemeClr val="accent2"/>
              </a:solidFill>
            </a:endParaRPr>
          </a:p>
          <a:p>
            <a:pPr>
              <a:buNone/>
            </a:pPr>
            <a:r>
              <a:rPr lang="en-US" altLang="en-US" sz="2600" dirty="0"/>
              <a:t>Consists of attributes, labels, or nonnumerical entries.</a:t>
            </a:r>
            <a:endParaRPr lang="en-IN" sz="2600" dirty="0"/>
          </a:p>
        </p:txBody>
      </p:sp>
      <p:pic>
        <p:nvPicPr>
          <p:cNvPr id="10" name="Picture 9" descr="Examples of qualitative data include major, place of birth, and eye colo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048000"/>
            <a:ext cx="6301116" cy="2213165"/>
          </a:xfrm>
          <a:prstGeom prst="rect">
            <a:avLst/>
          </a:prstGeom>
        </p:spPr>
      </p:pic>
    </p:spTree>
    <p:extLst>
      <p:ext uri="{BB962C8B-B14F-4D97-AF65-F5344CB8AC3E}">
        <p14:creationId xmlns:p14="http://schemas.microsoft.com/office/powerpoint/2010/main" val="79321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Types of Data </a:t>
            </a:r>
            <a:r>
              <a:rPr lang="en-US" altLang="en-US" sz="2000" b="0" dirty="0">
                <a:latin typeface="+mj-lt"/>
              </a:rPr>
              <a:t>(2 of 2)</a:t>
            </a:r>
            <a:endParaRPr lang="en-IN" sz="2000" b="0" dirty="0">
              <a:latin typeface="+mj-lt"/>
            </a:endParaRPr>
          </a:p>
        </p:txBody>
      </p:sp>
      <p:sp>
        <p:nvSpPr>
          <p:cNvPr id="3" name="Content Placeholder 2"/>
          <p:cNvSpPr>
            <a:spLocks noGrp="1"/>
          </p:cNvSpPr>
          <p:nvPr>
            <p:ph idx="1"/>
          </p:nvPr>
        </p:nvSpPr>
        <p:spPr>
          <a:xfrm>
            <a:off x="457200" y="1600201"/>
            <a:ext cx="8229600" cy="1066799"/>
          </a:xfrm>
        </p:spPr>
        <p:txBody>
          <a:bodyPr/>
          <a:lstStyle/>
          <a:p>
            <a:pPr>
              <a:buNone/>
            </a:pPr>
            <a:r>
              <a:rPr lang="en-US" altLang="en-US" sz="2800" b="1" dirty="0"/>
              <a:t>Quantitative data</a:t>
            </a:r>
            <a:r>
              <a:rPr lang="en-US" altLang="en-US" sz="2800" dirty="0">
                <a:solidFill>
                  <a:schemeClr val="bg2"/>
                </a:solidFill>
              </a:rPr>
              <a:t>  </a:t>
            </a:r>
          </a:p>
          <a:p>
            <a:pPr>
              <a:buNone/>
            </a:pPr>
            <a:r>
              <a:rPr lang="en-US" altLang="en-US" sz="2600" dirty="0"/>
              <a:t>Numerical measurements or counts.</a:t>
            </a:r>
          </a:p>
        </p:txBody>
      </p:sp>
      <p:pic>
        <p:nvPicPr>
          <p:cNvPr id="10" name="Picture 9" descr="Examples of quantitative data include age, weight of a letter, and tempera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200400"/>
            <a:ext cx="6784144" cy="2291695"/>
          </a:xfrm>
          <a:prstGeom prst="rect">
            <a:avLst/>
          </a:prstGeom>
        </p:spPr>
      </p:pic>
    </p:spTree>
    <p:extLst>
      <p:ext uri="{BB962C8B-B14F-4D97-AF65-F5344CB8AC3E}">
        <p14:creationId xmlns:p14="http://schemas.microsoft.com/office/powerpoint/2010/main" val="120766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sz="3600" dirty="0">
                <a:latin typeface="+mj-lt"/>
              </a:rPr>
              <a:t>Example: Classifying Data by Type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0"/>
            <a:ext cx="8229600" cy="1066800"/>
          </a:xfrm>
        </p:spPr>
        <p:txBody>
          <a:bodyPr/>
          <a:lstStyle/>
          <a:p>
            <a:pPr marL="0" indent="0">
              <a:buNone/>
            </a:pPr>
            <a:r>
              <a:rPr lang="en-US" altLang="en-US" sz="2400" dirty="0"/>
              <a:t>The base prices of several vehicles are shown in the table. Which data are qualitative data and which are quantitative data? </a:t>
            </a:r>
            <a:r>
              <a:rPr lang="en-US" altLang="en-US" sz="2000" b="1" dirty="0">
                <a:solidFill>
                  <a:schemeClr val="tx2"/>
                </a:solidFill>
              </a:rPr>
              <a:t>(Source Ford Motor Company)</a:t>
            </a:r>
          </a:p>
        </p:txBody>
      </p:sp>
      <p:graphicFrame>
        <p:nvGraphicFramePr>
          <p:cNvPr id="5" name="Table 4"/>
          <p:cNvGraphicFramePr>
            <a:graphicFrameLocks noGrp="1"/>
          </p:cNvGraphicFramePr>
          <p:nvPr>
            <p:extLst>
              <p:ext uri="{D42A27DB-BD31-4B8C-83A1-F6EECF244321}">
                <p14:modId xmlns:p14="http://schemas.microsoft.com/office/powerpoint/2010/main" val="658067315"/>
              </p:ext>
            </p:extLst>
          </p:nvPr>
        </p:nvGraphicFramePr>
        <p:xfrm>
          <a:off x="2528811" y="2889402"/>
          <a:ext cx="4087760" cy="3358998"/>
        </p:xfrm>
        <a:graphic>
          <a:graphicData uri="http://schemas.openxmlformats.org/drawingml/2006/table">
            <a:tbl>
              <a:tblPr firstRow="1" bandRow="1">
                <a:tableStyleId>{3B4B98B0-60AC-42C2-AFA5-B58CD77FA1E5}</a:tableStyleId>
              </a:tblPr>
              <a:tblGrid>
                <a:gridCol w="1662818">
                  <a:extLst>
                    <a:ext uri="{9D8B030D-6E8A-4147-A177-3AD203B41FA5}">
                      <a16:colId xmlns:a16="http://schemas.microsoft.com/office/drawing/2014/main" val="20000"/>
                    </a:ext>
                  </a:extLst>
                </a:gridCol>
                <a:gridCol w="2424942">
                  <a:extLst>
                    <a:ext uri="{9D8B030D-6E8A-4147-A177-3AD203B41FA5}">
                      <a16:colId xmlns:a16="http://schemas.microsoft.com/office/drawing/2014/main" val="20001"/>
                    </a:ext>
                  </a:extLst>
                </a:gridCol>
              </a:tblGrid>
              <a:tr h="531934">
                <a:tc>
                  <a:txBody>
                    <a:bodyPr/>
                    <a:lstStyle/>
                    <a:p>
                      <a:pPr algn="ctr"/>
                      <a:r>
                        <a:rPr lang="en-IN" sz="1800" dirty="0">
                          <a:solidFill>
                            <a:schemeClr val="tx1"/>
                          </a:solidFill>
                        </a:rPr>
                        <a:t>Model</a:t>
                      </a:r>
                    </a:p>
                  </a:txBody>
                  <a:tcPr marL="68423" marR="68423" marT="34211" marB="342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solidFill>
                            <a:schemeClr val="tx1"/>
                          </a:solidFill>
                        </a:rPr>
                        <a:t>Suggested retail price</a:t>
                      </a:r>
                    </a:p>
                  </a:txBody>
                  <a:tcPr marL="68423" marR="68423" marT="34211" marB="342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5458">
                <a:tc>
                  <a:txBody>
                    <a:bodyPr/>
                    <a:lstStyle/>
                    <a:p>
                      <a:r>
                        <a:rPr lang="en-IN" sz="1800" dirty="0"/>
                        <a:t>Focus</a:t>
                      </a:r>
                      <a:r>
                        <a:rPr lang="en-IN" sz="1800" baseline="0" dirty="0"/>
                        <a:t> Sedan</a:t>
                      </a:r>
                      <a:endParaRPr lang="en-IN" sz="1800" dirty="0"/>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1800" dirty="0"/>
                        <a:t>$15,995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95458">
                <a:tc>
                  <a:txBody>
                    <a:bodyPr/>
                    <a:lstStyle/>
                    <a:p>
                      <a:r>
                        <a:rPr lang="en-IN" sz="1800" dirty="0"/>
                        <a:t>Fusion</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$19,270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295458">
                <a:tc>
                  <a:txBody>
                    <a:bodyPr/>
                    <a:lstStyle/>
                    <a:p>
                      <a:r>
                        <a:rPr lang="en-IN" sz="1800" dirty="0"/>
                        <a:t>Mustang</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$20,995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r h="295458">
                <a:tc>
                  <a:txBody>
                    <a:bodyPr/>
                    <a:lstStyle/>
                    <a:p>
                      <a:r>
                        <a:rPr lang="en-IN" sz="1800" dirty="0"/>
                        <a:t>Edge</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$26,920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4"/>
                  </a:ext>
                </a:extLst>
              </a:tr>
              <a:tr h="295458">
                <a:tc>
                  <a:txBody>
                    <a:bodyPr/>
                    <a:lstStyle/>
                    <a:p>
                      <a:r>
                        <a:rPr lang="en-IN" sz="1800" dirty="0"/>
                        <a:t>Flex</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$28,495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5"/>
                  </a:ext>
                </a:extLst>
              </a:tr>
              <a:tr h="295458">
                <a:tc>
                  <a:txBody>
                    <a:bodyPr/>
                    <a:lstStyle/>
                    <a:p>
                      <a:r>
                        <a:rPr lang="en-IN" sz="1800" dirty="0"/>
                        <a:t>Escape Hybrid</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$32,260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6"/>
                  </a:ext>
                </a:extLst>
              </a:tr>
              <a:tr h="295458">
                <a:tc>
                  <a:txBody>
                    <a:bodyPr/>
                    <a:lstStyle/>
                    <a:p>
                      <a:r>
                        <a:rPr lang="en-IN" sz="1800" dirty="0"/>
                        <a:t>Expedition</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$35,085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7"/>
                  </a:ext>
                </a:extLst>
              </a:tr>
              <a:tr h="295458">
                <a:tc>
                  <a:txBody>
                    <a:bodyPr/>
                    <a:lstStyle/>
                    <a:p>
                      <a:r>
                        <a:rPr lang="en-IN" sz="1800" dirty="0"/>
                        <a:t>F-450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t>$44,145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4127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sz="3600" dirty="0">
                <a:latin typeface="+mj-lt"/>
              </a:rPr>
              <a:t>Example: Classifying Data by Type </a:t>
            </a:r>
            <a:r>
              <a:rPr lang="en-US" sz="2000" b="0" dirty="0">
                <a:latin typeface="+mj-lt"/>
              </a:rPr>
              <a:t>(2 of 2)</a:t>
            </a:r>
            <a:endParaRPr lang="en-US" sz="2000" dirty="0">
              <a:latin typeface="+mj-lt"/>
            </a:endParaRPr>
          </a:p>
        </p:txBody>
      </p:sp>
      <p:pic>
        <p:nvPicPr>
          <p:cNvPr id="4" name="Picture 3"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99236"/>
            <a:ext cx="1393516" cy="25336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904605079"/>
              </p:ext>
            </p:extLst>
          </p:nvPr>
        </p:nvGraphicFramePr>
        <p:xfrm>
          <a:off x="2538238" y="1886146"/>
          <a:ext cx="4087760" cy="3358998"/>
        </p:xfrm>
        <a:graphic>
          <a:graphicData uri="http://schemas.openxmlformats.org/drawingml/2006/table">
            <a:tbl>
              <a:tblPr firstRow="1" bandRow="1">
                <a:tableStyleId>{3B4B98B0-60AC-42C2-AFA5-B58CD77FA1E5}</a:tableStyleId>
              </a:tblPr>
              <a:tblGrid>
                <a:gridCol w="1662818">
                  <a:extLst>
                    <a:ext uri="{9D8B030D-6E8A-4147-A177-3AD203B41FA5}">
                      <a16:colId xmlns:a16="http://schemas.microsoft.com/office/drawing/2014/main" val="20000"/>
                    </a:ext>
                  </a:extLst>
                </a:gridCol>
                <a:gridCol w="2424942">
                  <a:extLst>
                    <a:ext uri="{9D8B030D-6E8A-4147-A177-3AD203B41FA5}">
                      <a16:colId xmlns:a16="http://schemas.microsoft.com/office/drawing/2014/main" val="20001"/>
                    </a:ext>
                  </a:extLst>
                </a:gridCol>
              </a:tblGrid>
              <a:tr h="531934">
                <a:tc>
                  <a:txBody>
                    <a:bodyPr/>
                    <a:lstStyle/>
                    <a:p>
                      <a:pPr algn="ctr"/>
                      <a:r>
                        <a:rPr lang="en-IN" sz="1800" dirty="0">
                          <a:solidFill>
                            <a:schemeClr val="tx1"/>
                          </a:solidFill>
                        </a:rPr>
                        <a:t>Model</a:t>
                      </a:r>
                    </a:p>
                  </a:txBody>
                  <a:tcPr marL="68423" marR="68423" marT="34211" marB="342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solidFill>
                            <a:schemeClr val="tx1"/>
                          </a:solidFill>
                        </a:rPr>
                        <a:t>Suggested retail price</a:t>
                      </a:r>
                    </a:p>
                  </a:txBody>
                  <a:tcPr marL="68423" marR="68423" marT="34211" marB="342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5458">
                <a:tc>
                  <a:txBody>
                    <a:bodyPr/>
                    <a:lstStyle/>
                    <a:p>
                      <a:r>
                        <a:rPr lang="en-IN" sz="1800" dirty="0"/>
                        <a:t>Focus</a:t>
                      </a:r>
                      <a:r>
                        <a:rPr lang="en-IN" sz="1800" baseline="0" dirty="0"/>
                        <a:t> Sedan</a:t>
                      </a:r>
                      <a:endParaRPr lang="en-IN" sz="1800" dirty="0"/>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1800" dirty="0"/>
                        <a:t>$15,995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95458">
                <a:tc>
                  <a:txBody>
                    <a:bodyPr/>
                    <a:lstStyle/>
                    <a:p>
                      <a:r>
                        <a:rPr lang="en-IN" sz="1800" dirty="0"/>
                        <a:t>Fusion</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$19,270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295458">
                <a:tc>
                  <a:txBody>
                    <a:bodyPr/>
                    <a:lstStyle/>
                    <a:p>
                      <a:r>
                        <a:rPr lang="en-IN" sz="1800" dirty="0"/>
                        <a:t>Mustang</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$20,995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r h="295458">
                <a:tc>
                  <a:txBody>
                    <a:bodyPr/>
                    <a:lstStyle/>
                    <a:p>
                      <a:r>
                        <a:rPr lang="en-IN" sz="1800" dirty="0"/>
                        <a:t>Edge</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$26,920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4"/>
                  </a:ext>
                </a:extLst>
              </a:tr>
              <a:tr h="295458">
                <a:tc>
                  <a:txBody>
                    <a:bodyPr/>
                    <a:lstStyle/>
                    <a:p>
                      <a:r>
                        <a:rPr lang="en-IN" sz="1800" dirty="0"/>
                        <a:t>Flex</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$28,495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5"/>
                  </a:ext>
                </a:extLst>
              </a:tr>
              <a:tr h="295458">
                <a:tc>
                  <a:txBody>
                    <a:bodyPr/>
                    <a:lstStyle/>
                    <a:p>
                      <a:r>
                        <a:rPr lang="en-IN" sz="1800" dirty="0"/>
                        <a:t>Escape Hybrid</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$32,260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6"/>
                  </a:ext>
                </a:extLst>
              </a:tr>
              <a:tr h="295458">
                <a:tc>
                  <a:txBody>
                    <a:bodyPr/>
                    <a:lstStyle/>
                    <a:p>
                      <a:r>
                        <a:rPr lang="en-IN" sz="1800" dirty="0"/>
                        <a:t>Expedition</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IN" sz="1800" dirty="0"/>
                        <a:t>$35,085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7"/>
                  </a:ext>
                </a:extLst>
              </a:tr>
              <a:tr h="295458">
                <a:tc>
                  <a:txBody>
                    <a:bodyPr/>
                    <a:lstStyle/>
                    <a:p>
                      <a:r>
                        <a:rPr lang="en-IN" sz="1800" dirty="0"/>
                        <a:t>F-450</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t>$44,145</a:t>
                      </a:r>
                    </a:p>
                  </a:txBody>
                  <a:tcPr marL="68423" marR="68423" marT="34211" marB="34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pic>
        <p:nvPicPr>
          <p:cNvPr id="3" name="Picture 2" descr="In the table listing suggested retail price for each model, models are qualitative data (names of vehicle models are nonnumerical entries) and suggest retail prices are quantitative data (base prices of vehicles are numerical entri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269194"/>
            <a:ext cx="7876180" cy="3131606"/>
          </a:xfrm>
          <a:prstGeom prst="rect">
            <a:avLst/>
          </a:prstGeom>
        </p:spPr>
      </p:pic>
    </p:spTree>
    <p:extLst>
      <p:ext uri="{BB962C8B-B14F-4D97-AF65-F5344CB8AC3E}">
        <p14:creationId xmlns:p14="http://schemas.microsoft.com/office/powerpoint/2010/main" val="332565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Levels of Measurement</a:t>
            </a:r>
            <a:endParaRPr lang="en-IN" sz="3600" dirty="0">
              <a:latin typeface="+mj-lt"/>
            </a:endParaRPr>
          </a:p>
        </p:txBody>
      </p:sp>
      <p:sp>
        <p:nvSpPr>
          <p:cNvPr id="3" name="Content Placeholder 2"/>
          <p:cNvSpPr>
            <a:spLocks noGrp="1"/>
          </p:cNvSpPr>
          <p:nvPr>
            <p:ph idx="1"/>
          </p:nvPr>
        </p:nvSpPr>
        <p:spPr>
          <a:xfrm>
            <a:off x="457200" y="1600200"/>
            <a:ext cx="8229600" cy="4800600"/>
          </a:xfrm>
        </p:spPr>
        <p:txBody>
          <a:bodyPr/>
          <a:lstStyle/>
          <a:p>
            <a:pPr>
              <a:buNone/>
            </a:pPr>
            <a:r>
              <a:rPr lang="en-US" altLang="en-US" sz="2800" b="1" dirty="0"/>
              <a:t>Nominal level of measurement</a:t>
            </a:r>
          </a:p>
          <a:p>
            <a:pPr>
              <a:spcBef>
                <a:spcPts val="800"/>
              </a:spcBef>
            </a:pPr>
            <a:r>
              <a:rPr lang="en-US" altLang="en-US" sz="2600" dirty="0"/>
              <a:t>Qualitative data only</a:t>
            </a:r>
          </a:p>
          <a:p>
            <a:pPr>
              <a:spcBef>
                <a:spcPts val="800"/>
              </a:spcBef>
            </a:pPr>
            <a:r>
              <a:rPr lang="en-US" altLang="en-US" sz="2600" dirty="0"/>
              <a:t>Categorized using names, labels, or qualities</a:t>
            </a:r>
          </a:p>
          <a:p>
            <a:pPr>
              <a:spcBef>
                <a:spcPts val="800"/>
              </a:spcBef>
            </a:pPr>
            <a:r>
              <a:rPr lang="en-US" altLang="en-US" sz="2600" dirty="0"/>
              <a:t>No mathematical computations can be made</a:t>
            </a:r>
          </a:p>
          <a:p>
            <a:pPr>
              <a:buNone/>
            </a:pPr>
            <a:r>
              <a:rPr lang="en-US" altLang="en-US" sz="2800" b="1" dirty="0"/>
              <a:t>Ordinal level of measurement</a:t>
            </a:r>
          </a:p>
          <a:p>
            <a:pPr>
              <a:spcBef>
                <a:spcPts val="800"/>
              </a:spcBef>
            </a:pPr>
            <a:r>
              <a:rPr lang="en-US" altLang="en-US" sz="2600" dirty="0"/>
              <a:t>Qualitative or quantitative data</a:t>
            </a:r>
          </a:p>
          <a:p>
            <a:pPr>
              <a:spcBef>
                <a:spcPts val="800"/>
              </a:spcBef>
            </a:pPr>
            <a:r>
              <a:rPr lang="en-US" altLang="en-US" sz="2600" dirty="0"/>
              <a:t>Data can be arranged in order, or ranked</a:t>
            </a:r>
          </a:p>
          <a:p>
            <a:pPr>
              <a:spcBef>
                <a:spcPts val="800"/>
              </a:spcBef>
            </a:pPr>
            <a:r>
              <a:rPr lang="en-US" altLang="en-US" sz="2600" dirty="0"/>
              <a:t>Differences between data entries is not meaningful</a:t>
            </a:r>
            <a:endParaRPr lang="en-IN" sz="2600" dirty="0"/>
          </a:p>
        </p:txBody>
      </p:sp>
    </p:spTree>
    <p:extLst>
      <p:ext uri="{BB962C8B-B14F-4D97-AF65-F5344CB8AC3E}">
        <p14:creationId xmlns:p14="http://schemas.microsoft.com/office/powerpoint/2010/main" val="1233077257"/>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1426</TotalTime>
  <Words>866</Words>
  <Application>Microsoft Office PowerPoint</Application>
  <PresentationFormat>On-screen Show (4:3)</PresentationFormat>
  <Paragraphs>294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Verdana</vt:lpstr>
      <vt:lpstr>Wingdings</vt:lpstr>
      <vt:lpstr>508 Lecture</vt:lpstr>
      <vt:lpstr>Elementary Statistics: Picturing The World</vt:lpstr>
      <vt:lpstr>Chapter Outline</vt:lpstr>
      <vt:lpstr>Section 1.2</vt:lpstr>
      <vt:lpstr>Section 1.2 Objectives</vt:lpstr>
      <vt:lpstr>Types of Data (1 of 2)</vt:lpstr>
      <vt:lpstr>Types of Data (2 of 2)</vt:lpstr>
      <vt:lpstr>Example: Classifying Data by Type (1 of 2)</vt:lpstr>
      <vt:lpstr>Example: Classifying Data by Type (2 of 2)</vt:lpstr>
      <vt:lpstr>Levels of Measurement</vt:lpstr>
      <vt:lpstr>Example: Classifying Data by Level (1 of 4)</vt:lpstr>
      <vt:lpstr>Example: Classifying Data by Level (2 of 4)</vt:lpstr>
      <vt:lpstr>Levels of Measurement (1 of 2)</vt:lpstr>
      <vt:lpstr>Levels of Measurement (2 of 2)</vt:lpstr>
      <vt:lpstr>Example: Classifying Data by Level (3 of 4)</vt:lpstr>
      <vt:lpstr>Example: Classifying Data by Level (4 of 4)</vt:lpstr>
      <vt:lpstr>Summary of Four Levels of Measurement</vt:lpstr>
      <vt:lpstr>Level of Measurement Flowchart</vt:lpstr>
      <vt:lpstr>Section 1.2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433</cp:revision>
  <dcterms:created xsi:type="dcterms:W3CDTF">2014-07-14T20:04:21Z</dcterms:created>
  <dcterms:modified xsi:type="dcterms:W3CDTF">2018-05-07T02:23:37Z</dcterms:modified>
</cp:coreProperties>
</file>