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93" r:id="rId14"/>
    <p:sldId id="390" r:id="rId15"/>
    <p:sldId id="391" r:id="rId16"/>
    <p:sldId id="39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, Mohanapriya" initials="DM" lastIdx="3" clrIdx="0">
    <p:extLst>
      <p:ext uri="{19B8F6BF-5375-455C-9EA6-DF929625EA0E}">
        <p15:presenceInfo xmlns:p15="http://schemas.microsoft.com/office/powerpoint/2012/main" userId="S-1-5-21-617317731-1927854996-104450171-119495" providerId="AD"/>
      </p:ext>
    </p:extLst>
  </p:cmAuthor>
  <p:cmAuthor id="2" name="laser" initials="l" lastIdx="3" clrIdx="1">
    <p:extLst>
      <p:ext uri="{19B8F6BF-5375-455C-9EA6-DF929625EA0E}">
        <p15:presenceInfo xmlns:p15="http://schemas.microsoft.com/office/powerpoint/2012/main" userId="la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FDB940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96433" autoAdjust="0"/>
  </p:normalViewPr>
  <p:slideViewPr>
    <p:cSldViewPr>
      <p:cViewPr varScale="1">
        <p:scale>
          <a:sx n="73" d="100"/>
          <a:sy n="73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8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57755" y="6407126"/>
            <a:ext cx="1611690" cy="417560"/>
            <a:chOff x="21" y="4059"/>
            <a:chExt cx="1046" cy="27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1" y="4059"/>
              <a:ext cx="1046" cy="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alpha val="0"/>
                  </a:schemeClr>
                </a:solidFill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125" y="4168"/>
              <a:ext cx="838" cy="51"/>
            </a:xfrm>
            <a:custGeom>
              <a:avLst/>
              <a:gdLst>
                <a:gd name="T0" fmla="*/ 1055 w 21137"/>
                <a:gd name="T1" fmla="*/ 1285 h 1300"/>
                <a:gd name="T2" fmla="*/ 0 w 21137"/>
                <a:gd name="T3" fmla="*/ 1285 h 1300"/>
                <a:gd name="T4" fmla="*/ 417 w 21137"/>
                <a:gd name="T5" fmla="*/ 748 h 1300"/>
                <a:gd name="T6" fmla="*/ 1860 w 21137"/>
                <a:gd name="T7" fmla="*/ 1119 h 1300"/>
                <a:gd name="T8" fmla="*/ 1678 w 21137"/>
                <a:gd name="T9" fmla="*/ 16 h 1300"/>
                <a:gd name="T10" fmla="*/ 4021 w 21137"/>
                <a:gd name="T11" fmla="*/ 1290 h 1300"/>
                <a:gd name="T12" fmla="*/ 2636 w 21137"/>
                <a:gd name="T13" fmla="*/ 16 h 1300"/>
                <a:gd name="T14" fmla="*/ 3693 w 21137"/>
                <a:gd name="T15" fmla="*/ 16 h 1300"/>
                <a:gd name="T16" fmla="*/ 5470 w 21137"/>
                <a:gd name="T17" fmla="*/ 9 h 1300"/>
                <a:gd name="T18" fmla="*/ 5143 w 21137"/>
                <a:gd name="T19" fmla="*/ 909 h 1300"/>
                <a:gd name="T20" fmla="*/ 5610 w 21137"/>
                <a:gd name="T21" fmla="*/ 748 h 1300"/>
                <a:gd name="T22" fmla="*/ 7109 w 21137"/>
                <a:gd name="T23" fmla="*/ 16 h 1300"/>
                <a:gd name="T24" fmla="*/ 6675 w 21137"/>
                <a:gd name="T25" fmla="*/ 1285 h 1300"/>
                <a:gd name="T26" fmla="*/ 6765 w 21137"/>
                <a:gd name="T27" fmla="*/ 453 h 1300"/>
                <a:gd name="T28" fmla="*/ 7796 w 21137"/>
                <a:gd name="T29" fmla="*/ 514 h 1300"/>
                <a:gd name="T30" fmla="*/ 8407 w 21137"/>
                <a:gd name="T31" fmla="*/ 89 h 1300"/>
                <a:gd name="T32" fmla="*/ 7908 w 21137"/>
                <a:gd name="T33" fmla="*/ 309 h 1300"/>
                <a:gd name="T34" fmla="*/ 8457 w 21137"/>
                <a:gd name="T35" fmla="*/ 956 h 1300"/>
                <a:gd name="T36" fmla="*/ 7746 w 21137"/>
                <a:gd name="T37" fmla="*/ 953 h 1300"/>
                <a:gd name="T38" fmla="*/ 8119 w 21137"/>
                <a:gd name="T39" fmla="*/ 754 h 1300"/>
                <a:gd name="T40" fmla="*/ 10671 w 21137"/>
                <a:gd name="T41" fmla="*/ 1119 h 1300"/>
                <a:gd name="T42" fmla="*/ 11202 w 21137"/>
                <a:gd name="T43" fmla="*/ 16 h 1300"/>
                <a:gd name="T44" fmla="*/ 11383 w 21137"/>
                <a:gd name="T45" fmla="*/ 565 h 1300"/>
                <a:gd name="T46" fmla="*/ 11383 w 21137"/>
                <a:gd name="T47" fmla="*/ 1122 h 1300"/>
                <a:gd name="T48" fmla="*/ 11202 w 21137"/>
                <a:gd name="T49" fmla="*/ 16 h 1300"/>
                <a:gd name="T50" fmla="*/ 13458 w 21137"/>
                <a:gd name="T51" fmla="*/ 1285 h 1300"/>
                <a:gd name="T52" fmla="*/ 12402 w 21137"/>
                <a:gd name="T53" fmla="*/ 1285 h 1300"/>
                <a:gd name="T54" fmla="*/ 12819 w 21137"/>
                <a:gd name="T55" fmla="*/ 748 h 1300"/>
                <a:gd name="T56" fmla="*/ 14478 w 21137"/>
                <a:gd name="T57" fmla="*/ 16 h 1300"/>
                <a:gd name="T58" fmla="*/ 14682 w 21137"/>
                <a:gd name="T59" fmla="*/ 682 h 1300"/>
                <a:gd name="T60" fmla="*/ 15138 w 21137"/>
                <a:gd name="T61" fmla="*/ 1285 h 1300"/>
                <a:gd name="T62" fmla="*/ 14820 w 21137"/>
                <a:gd name="T63" fmla="*/ 1136 h 1300"/>
                <a:gd name="T64" fmla="*/ 14516 w 21137"/>
                <a:gd name="T65" fmla="*/ 754 h 1300"/>
                <a:gd name="T66" fmla="*/ 14160 w 21137"/>
                <a:gd name="T67" fmla="*/ 1285 h 1300"/>
                <a:gd name="T68" fmla="*/ 14411 w 21137"/>
                <a:gd name="T69" fmla="*/ 572 h 1300"/>
                <a:gd name="T70" fmla="*/ 14677 w 21137"/>
                <a:gd name="T71" fmla="*/ 260 h 1300"/>
                <a:gd name="T72" fmla="*/ 16830 w 21137"/>
                <a:gd name="T73" fmla="*/ 16 h 1300"/>
                <a:gd name="T74" fmla="*/ 15827 w 21137"/>
                <a:gd name="T75" fmla="*/ 1285 h 1300"/>
                <a:gd name="T76" fmla="*/ 16658 w 21137"/>
                <a:gd name="T77" fmla="*/ 1002 h 1300"/>
                <a:gd name="T78" fmla="*/ 17658 w 21137"/>
                <a:gd name="T79" fmla="*/ 1285 h 1300"/>
                <a:gd name="T80" fmla="*/ 19493 w 21137"/>
                <a:gd name="T81" fmla="*/ 16 h 1300"/>
                <a:gd name="T82" fmla="*/ 18488 w 21137"/>
                <a:gd name="T83" fmla="*/ 1285 h 1300"/>
                <a:gd name="T84" fmla="*/ 19320 w 21137"/>
                <a:gd name="T85" fmla="*/ 1002 h 1300"/>
                <a:gd name="T86" fmla="*/ 21137 w 21137"/>
                <a:gd name="T87" fmla="*/ 1198 h 1300"/>
                <a:gd name="T88" fmla="*/ 20176 w 21137"/>
                <a:gd name="T89" fmla="*/ 189 h 1300"/>
                <a:gd name="T90" fmla="*/ 21112 w 21137"/>
                <a:gd name="T91" fmla="*/ 293 h 1300"/>
                <a:gd name="T92" fmla="*/ 20311 w 21137"/>
                <a:gd name="T93" fmla="*/ 1004 h 1300"/>
                <a:gd name="T94" fmla="*/ 20956 w 21137"/>
                <a:gd name="T95" fmla="*/ 821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137" h="1300">
                  <a:moveTo>
                    <a:pt x="545" y="9"/>
                  </a:moveTo>
                  <a:cubicBezTo>
                    <a:pt x="672" y="9"/>
                    <a:pt x="672" y="9"/>
                    <a:pt x="672" y="9"/>
                  </a:cubicBezTo>
                  <a:cubicBezTo>
                    <a:pt x="1241" y="1285"/>
                    <a:pt x="1241" y="1285"/>
                    <a:pt x="1241" y="1285"/>
                  </a:cubicBezTo>
                  <a:cubicBezTo>
                    <a:pt x="1055" y="1285"/>
                    <a:pt x="1055" y="1285"/>
                    <a:pt x="1055" y="1285"/>
                  </a:cubicBezTo>
                  <a:cubicBezTo>
                    <a:pt x="886" y="909"/>
                    <a:pt x="886" y="909"/>
                    <a:pt x="886" y="909"/>
                  </a:cubicBezTo>
                  <a:cubicBezTo>
                    <a:pt x="345" y="909"/>
                    <a:pt x="345" y="909"/>
                    <a:pt x="345" y="909"/>
                  </a:cubicBezTo>
                  <a:cubicBezTo>
                    <a:pt x="186" y="1285"/>
                    <a:pt x="186" y="1285"/>
                    <a:pt x="186" y="1285"/>
                  </a:cubicBezTo>
                  <a:cubicBezTo>
                    <a:pt x="0" y="1285"/>
                    <a:pt x="0" y="1285"/>
                    <a:pt x="0" y="1285"/>
                  </a:cubicBezTo>
                  <a:lnTo>
                    <a:pt x="545" y="9"/>
                  </a:lnTo>
                  <a:close/>
                  <a:moveTo>
                    <a:pt x="812" y="748"/>
                  </a:moveTo>
                  <a:cubicBezTo>
                    <a:pt x="607" y="287"/>
                    <a:pt x="607" y="287"/>
                    <a:pt x="607" y="287"/>
                  </a:cubicBezTo>
                  <a:cubicBezTo>
                    <a:pt x="417" y="748"/>
                    <a:pt x="417" y="748"/>
                    <a:pt x="417" y="748"/>
                  </a:cubicBezTo>
                  <a:lnTo>
                    <a:pt x="812" y="748"/>
                  </a:lnTo>
                  <a:close/>
                  <a:moveTo>
                    <a:pt x="1678" y="16"/>
                  </a:moveTo>
                  <a:cubicBezTo>
                    <a:pt x="1860" y="16"/>
                    <a:pt x="1860" y="16"/>
                    <a:pt x="1860" y="16"/>
                  </a:cubicBezTo>
                  <a:cubicBezTo>
                    <a:pt x="1860" y="1119"/>
                    <a:pt x="1860" y="1119"/>
                    <a:pt x="1860" y="1119"/>
                  </a:cubicBezTo>
                  <a:cubicBezTo>
                    <a:pt x="2431" y="1119"/>
                    <a:pt x="2431" y="1119"/>
                    <a:pt x="2431" y="1119"/>
                  </a:cubicBezTo>
                  <a:cubicBezTo>
                    <a:pt x="2431" y="1285"/>
                    <a:pt x="2431" y="1285"/>
                    <a:pt x="2431" y="1285"/>
                  </a:cubicBezTo>
                  <a:cubicBezTo>
                    <a:pt x="1678" y="1285"/>
                    <a:pt x="1678" y="1285"/>
                    <a:pt x="1678" y="1285"/>
                  </a:cubicBezTo>
                  <a:lnTo>
                    <a:pt x="1678" y="16"/>
                  </a:lnTo>
                  <a:close/>
                  <a:moveTo>
                    <a:pt x="4392" y="16"/>
                  </a:moveTo>
                  <a:cubicBezTo>
                    <a:pt x="4573" y="16"/>
                    <a:pt x="4573" y="16"/>
                    <a:pt x="4573" y="16"/>
                  </a:cubicBezTo>
                  <a:cubicBezTo>
                    <a:pt x="4061" y="1290"/>
                    <a:pt x="4061" y="1290"/>
                    <a:pt x="4061" y="1290"/>
                  </a:cubicBezTo>
                  <a:cubicBezTo>
                    <a:pt x="4021" y="1290"/>
                    <a:pt x="4021" y="1290"/>
                    <a:pt x="4021" y="1290"/>
                  </a:cubicBezTo>
                  <a:cubicBezTo>
                    <a:pt x="3606" y="258"/>
                    <a:pt x="3606" y="258"/>
                    <a:pt x="3606" y="258"/>
                  </a:cubicBezTo>
                  <a:cubicBezTo>
                    <a:pt x="3187" y="1290"/>
                    <a:pt x="3187" y="1290"/>
                    <a:pt x="3187" y="1290"/>
                  </a:cubicBezTo>
                  <a:cubicBezTo>
                    <a:pt x="3147" y="1290"/>
                    <a:pt x="3147" y="1290"/>
                    <a:pt x="3147" y="1290"/>
                  </a:cubicBezTo>
                  <a:cubicBezTo>
                    <a:pt x="2636" y="16"/>
                    <a:pt x="2636" y="16"/>
                    <a:pt x="2636" y="16"/>
                  </a:cubicBezTo>
                  <a:cubicBezTo>
                    <a:pt x="2819" y="16"/>
                    <a:pt x="2819" y="16"/>
                    <a:pt x="2819" y="16"/>
                  </a:cubicBezTo>
                  <a:cubicBezTo>
                    <a:pt x="3168" y="891"/>
                    <a:pt x="3168" y="891"/>
                    <a:pt x="3168" y="891"/>
                  </a:cubicBezTo>
                  <a:cubicBezTo>
                    <a:pt x="3521" y="16"/>
                    <a:pt x="3521" y="16"/>
                    <a:pt x="3521" y="16"/>
                  </a:cubicBezTo>
                  <a:cubicBezTo>
                    <a:pt x="3693" y="16"/>
                    <a:pt x="3693" y="16"/>
                    <a:pt x="3693" y="16"/>
                  </a:cubicBezTo>
                  <a:cubicBezTo>
                    <a:pt x="4047" y="891"/>
                    <a:pt x="4047" y="891"/>
                    <a:pt x="4047" y="891"/>
                  </a:cubicBezTo>
                  <a:lnTo>
                    <a:pt x="4392" y="16"/>
                  </a:lnTo>
                  <a:close/>
                  <a:moveTo>
                    <a:pt x="5343" y="9"/>
                  </a:moveTo>
                  <a:cubicBezTo>
                    <a:pt x="5470" y="9"/>
                    <a:pt x="5470" y="9"/>
                    <a:pt x="5470" y="9"/>
                  </a:cubicBezTo>
                  <a:cubicBezTo>
                    <a:pt x="6039" y="1285"/>
                    <a:pt x="6039" y="1285"/>
                    <a:pt x="6039" y="1285"/>
                  </a:cubicBezTo>
                  <a:cubicBezTo>
                    <a:pt x="5853" y="1285"/>
                    <a:pt x="5853" y="1285"/>
                    <a:pt x="5853" y="1285"/>
                  </a:cubicBezTo>
                  <a:cubicBezTo>
                    <a:pt x="5685" y="909"/>
                    <a:pt x="5685" y="909"/>
                    <a:pt x="5685" y="909"/>
                  </a:cubicBezTo>
                  <a:cubicBezTo>
                    <a:pt x="5143" y="909"/>
                    <a:pt x="5143" y="909"/>
                    <a:pt x="5143" y="909"/>
                  </a:cubicBezTo>
                  <a:cubicBezTo>
                    <a:pt x="4984" y="1285"/>
                    <a:pt x="4984" y="1285"/>
                    <a:pt x="4984" y="1285"/>
                  </a:cubicBezTo>
                  <a:cubicBezTo>
                    <a:pt x="4798" y="1285"/>
                    <a:pt x="4798" y="1285"/>
                    <a:pt x="4798" y="1285"/>
                  </a:cubicBezTo>
                  <a:lnTo>
                    <a:pt x="5343" y="9"/>
                  </a:lnTo>
                  <a:close/>
                  <a:moveTo>
                    <a:pt x="5610" y="748"/>
                  </a:moveTo>
                  <a:cubicBezTo>
                    <a:pt x="5405" y="287"/>
                    <a:pt x="5405" y="287"/>
                    <a:pt x="5405" y="287"/>
                  </a:cubicBezTo>
                  <a:cubicBezTo>
                    <a:pt x="5215" y="748"/>
                    <a:pt x="5215" y="748"/>
                    <a:pt x="5215" y="748"/>
                  </a:cubicBezTo>
                  <a:lnTo>
                    <a:pt x="5610" y="748"/>
                  </a:lnTo>
                  <a:close/>
                  <a:moveTo>
                    <a:pt x="7109" y="16"/>
                  </a:moveTo>
                  <a:cubicBezTo>
                    <a:pt x="7330" y="16"/>
                    <a:pt x="7330" y="16"/>
                    <a:pt x="7330" y="16"/>
                  </a:cubicBezTo>
                  <a:cubicBezTo>
                    <a:pt x="6861" y="614"/>
                    <a:pt x="6861" y="614"/>
                    <a:pt x="6861" y="614"/>
                  </a:cubicBezTo>
                  <a:cubicBezTo>
                    <a:pt x="6861" y="1285"/>
                    <a:pt x="6861" y="1285"/>
                    <a:pt x="6861" y="1285"/>
                  </a:cubicBezTo>
                  <a:cubicBezTo>
                    <a:pt x="6675" y="1285"/>
                    <a:pt x="6675" y="1285"/>
                    <a:pt x="6675" y="1285"/>
                  </a:cubicBezTo>
                  <a:cubicBezTo>
                    <a:pt x="6675" y="614"/>
                    <a:pt x="6675" y="614"/>
                    <a:pt x="6675" y="614"/>
                  </a:cubicBezTo>
                  <a:cubicBezTo>
                    <a:pt x="6206" y="16"/>
                    <a:pt x="6206" y="16"/>
                    <a:pt x="6206" y="16"/>
                  </a:cubicBezTo>
                  <a:cubicBezTo>
                    <a:pt x="6426" y="16"/>
                    <a:pt x="6426" y="16"/>
                    <a:pt x="6426" y="16"/>
                  </a:cubicBezTo>
                  <a:cubicBezTo>
                    <a:pt x="6765" y="453"/>
                    <a:pt x="6765" y="453"/>
                    <a:pt x="6765" y="453"/>
                  </a:cubicBezTo>
                  <a:lnTo>
                    <a:pt x="7109" y="16"/>
                  </a:lnTo>
                  <a:close/>
                  <a:moveTo>
                    <a:pt x="8119" y="754"/>
                  </a:moveTo>
                  <a:cubicBezTo>
                    <a:pt x="7981" y="670"/>
                    <a:pt x="7981" y="670"/>
                    <a:pt x="7981" y="670"/>
                  </a:cubicBezTo>
                  <a:cubicBezTo>
                    <a:pt x="7894" y="617"/>
                    <a:pt x="7833" y="565"/>
                    <a:pt x="7796" y="514"/>
                  </a:cubicBezTo>
                  <a:cubicBezTo>
                    <a:pt x="7759" y="463"/>
                    <a:pt x="7741" y="404"/>
                    <a:pt x="7741" y="337"/>
                  </a:cubicBezTo>
                  <a:cubicBezTo>
                    <a:pt x="7741" y="236"/>
                    <a:pt x="7776" y="157"/>
                    <a:pt x="7845" y="93"/>
                  </a:cubicBezTo>
                  <a:cubicBezTo>
                    <a:pt x="7914" y="31"/>
                    <a:pt x="8005" y="0"/>
                    <a:pt x="8115" y="0"/>
                  </a:cubicBezTo>
                  <a:cubicBezTo>
                    <a:pt x="8221" y="0"/>
                    <a:pt x="8318" y="30"/>
                    <a:pt x="8407" y="89"/>
                  </a:cubicBezTo>
                  <a:cubicBezTo>
                    <a:pt x="8407" y="295"/>
                    <a:pt x="8407" y="295"/>
                    <a:pt x="8407" y="295"/>
                  </a:cubicBezTo>
                  <a:cubicBezTo>
                    <a:pt x="8315" y="208"/>
                    <a:pt x="8217" y="164"/>
                    <a:pt x="8112" y="164"/>
                  </a:cubicBezTo>
                  <a:cubicBezTo>
                    <a:pt x="8052" y="164"/>
                    <a:pt x="8004" y="177"/>
                    <a:pt x="7965" y="204"/>
                  </a:cubicBezTo>
                  <a:cubicBezTo>
                    <a:pt x="7927" y="232"/>
                    <a:pt x="7908" y="267"/>
                    <a:pt x="7908" y="309"/>
                  </a:cubicBezTo>
                  <a:cubicBezTo>
                    <a:pt x="7908" y="348"/>
                    <a:pt x="7922" y="384"/>
                    <a:pt x="7950" y="416"/>
                  </a:cubicBezTo>
                  <a:cubicBezTo>
                    <a:pt x="7979" y="450"/>
                    <a:pt x="8023" y="485"/>
                    <a:pt x="8086" y="521"/>
                  </a:cubicBezTo>
                  <a:cubicBezTo>
                    <a:pt x="8224" y="603"/>
                    <a:pt x="8224" y="603"/>
                    <a:pt x="8224" y="603"/>
                  </a:cubicBezTo>
                  <a:cubicBezTo>
                    <a:pt x="8379" y="696"/>
                    <a:pt x="8457" y="813"/>
                    <a:pt x="8457" y="956"/>
                  </a:cubicBezTo>
                  <a:cubicBezTo>
                    <a:pt x="8457" y="1057"/>
                    <a:pt x="8423" y="1141"/>
                    <a:pt x="8355" y="1204"/>
                  </a:cubicBezTo>
                  <a:cubicBezTo>
                    <a:pt x="8287" y="1268"/>
                    <a:pt x="8198" y="1300"/>
                    <a:pt x="8089" y="1300"/>
                  </a:cubicBezTo>
                  <a:cubicBezTo>
                    <a:pt x="7964" y="1300"/>
                    <a:pt x="7849" y="1261"/>
                    <a:pt x="7746" y="1185"/>
                  </a:cubicBezTo>
                  <a:cubicBezTo>
                    <a:pt x="7746" y="953"/>
                    <a:pt x="7746" y="953"/>
                    <a:pt x="7746" y="953"/>
                  </a:cubicBezTo>
                  <a:cubicBezTo>
                    <a:pt x="7845" y="1077"/>
                    <a:pt x="7958" y="1140"/>
                    <a:pt x="8087" y="1140"/>
                  </a:cubicBezTo>
                  <a:cubicBezTo>
                    <a:pt x="8144" y="1140"/>
                    <a:pt x="8192" y="1124"/>
                    <a:pt x="8229" y="1092"/>
                  </a:cubicBezTo>
                  <a:cubicBezTo>
                    <a:pt x="8267" y="1061"/>
                    <a:pt x="8286" y="1021"/>
                    <a:pt x="8286" y="973"/>
                  </a:cubicBezTo>
                  <a:cubicBezTo>
                    <a:pt x="8286" y="896"/>
                    <a:pt x="8230" y="823"/>
                    <a:pt x="8119" y="754"/>
                  </a:cubicBezTo>
                  <a:moveTo>
                    <a:pt x="9917" y="16"/>
                  </a:moveTo>
                  <a:cubicBezTo>
                    <a:pt x="10099" y="16"/>
                    <a:pt x="10099" y="16"/>
                    <a:pt x="10099" y="16"/>
                  </a:cubicBezTo>
                  <a:cubicBezTo>
                    <a:pt x="10099" y="1119"/>
                    <a:pt x="10099" y="1119"/>
                    <a:pt x="10099" y="1119"/>
                  </a:cubicBezTo>
                  <a:cubicBezTo>
                    <a:pt x="10671" y="1119"/>
                    <a:pt x="10671" y="1119"/>
                    <a:pt x="10671" y="1119"/>
                  </a:cubicBezTo>
                  <a:cubicBezTo>
                    <a:pt x="10671" y="1285"/>
                    <a:pt x="10671" y="1285"/>
                    <a:pt x="10671" y="1285"/>
                  </a:cubicBezTo>
                  <a:cubicBezTo>
                    <a:pt x="9917" y="1285"/>
                    <a:pt x="9917" y="1285"/>
                    <a:pt x="9917" y="1285"/>
                  </a:cubicBezTo>
                  <a:lnTo>
                    <a:pt x="9917" y="16"/>
                  </a:lnTo>
                  <a:close/>
                  <a:moveTo>
                    <a:pt x="11202" y="16"/>
                  </a:moveTo>
                  <a:cubicBezTo>
                    <a:pt x="11921" y="16"/>
                    <a:pt x="11921" y="16"/>
                    <a:pt x="11921" y="16"/>
                  </a:cubicBezTo>
                  <a:cubicBezTo>
                    <a:pt x="11921" y="177"/>
                    <a:pt x="11921" y="177"/>
                    <a:pt x="11921" y="177"/>
                  </a:cubicBezTo>
                  <a:cubicBezTo>
                    <a:pt x="11383" y="177"/>
                    <a:pt x="11383" y="177"/>
                    <a:pt x="11383" y="177"/>
                  </a:cubicBezTo>
                  <a:cubicBezTo>
                    <a:pt x="11383" y="565"/>
                    <a:pt x="11383" y="565"/>
                    <a:pt x="11383" y="565"/>
                  </a:cubicBezTo>
                  <a:cubicBezTo>
                    <a:pt x="11903" y="565"/>
                    <a:pt x="11903" y="565"/>
                    <a:pt x="11903" y="565"/>
                  </a:cubicBezTo>
                  <a:cubicBezTo>
                    <a:pt x="11903" y="727"/>
                    <a:pt x="11903" y="727"/>
                    <a:pt x="11903" y="727"/>
                  </a:cubicBezTo>
                  <a:cubicBezTo>
                    <a:pt x="11383" y="727"/>
                    <a:pt x="11383" y="727"/>
                    <a:pt x="11383" y="727"/>
                  </a:cubicBezTo>
                  <a:cubicBezTo>
                    <a:pt x="11383" y="1122"/>
                    <a:pt x="11383" y="1122"/>
                    <a:pt x="11383" y="1122"/>
                  </a:cubicBezTo>
                  <a:cubicBezTo>
                    <a:pt x="11939" y="1122"/>
                    <a:pt x="11939" y="1122"/>
                    <a:pt x="11939" y="1122"/>
                  </a:cubicBezTo>
                  <a:cubicBezTo>
                    <a:pt x="11939" y="1283"/>
                    <a:pt x="11939" y="1283"/>
                    <a:pt x="11939" y="1283"/>
                  </a:cubicBezTo>
                  <a:cubicBezTo>
                    <a:pt x="11202" y="1283"/>
                    <a:pt x="11202" y="1283"/>
                    <a:pt x="11202" y="1283"/>
                  </a:cubicBezTo>
                  <a:lnTo>
                    <a:pt x="11202" y="16"/>
                  </a:lnTo>
                  <a:close/>
                  <a:moveTo>
                    <a:pt x="12946" y="9"/>
                  </a:moveTo>
                  <a:cubicBezTo>
                    <a:pt x="13075" y="9"/>
                    <a:pt x="13075" y="9"/>
                    <a:pt x="13075" y="9"/>
                  </a:cubicBezTo>
                  <a:cubicBezTo>
                    <a:pt x="13643" y="1285"/>
                    <a:pt x="13643" y="1285"/>
                    <a:pt x="13643" y="1285"/>
                  </a:cubicBezTo>
                  <a:cubicBezTo>
                    <a:pt x="13458" y="1285"/>
                    <a:pt x="13458" y="1285"/>
                    <a:pt x="13458" y="1285"/>
                  </a:cubicBezTo>
                  <a:cubicBezTo>
                    <a:pt x="13288" y="909"/>
                    <a:pt x="13288" y="909"/>
                    <a:pt x="13288" y="909"/>
                  </a:cubicBezTo>
                  <a:cubicBezTo>
                    <a:pt x="12746" y="909"/>
                    <a:pt x="12746" y="909"/>
                    <a:pt x="12746" y="909"/>
                  </a:cubicBezTo>
                  <a:cubicBezTo>
                    <a:pt x="12588" y="1285"/>
                    <a:pt x="12588" y="1285"/>
                    <a:pt x="12588" y="1285"/>
                  </a:cubicBezTo>
                  <a:cubicBezTo>
                    <a:pt x="12402" y="1285"/>
                    <a:pt x="12402" y="1285"/>
                    <a:pt x="12402" y="1285"/>
                  </a:cubicBezTo>
                  <a:lnTo>
                    <a:pt x="12946" y="9"/>
                  </a:lnTo>
                  <a:close/>
                  <a:moveTo>
                    <a:pt x="13214" y="748"/>
                  </a:moveTo>
                  <a:cubicBezTo>
                    <a:pt x="13009" y="287"/>
                    <a:pt x="13009" y="287"/>
                    <a:pt x="13009" y="287"/>
                  </a:cubicBezTo>
                  <a:cubicBezTo>
                    <a:pt x="12819" y="748"/>
                    <a:pt x="12819" y="748"/>
                    <a:pt x="12819" y="748"/>
                  </a:cubicBezTo>
                  <a:lnTo>
                    <a:pt x="13214" y="748"/>
                  </a:lnTo>
                  <a:close/>
                  <a:moveTo>
                    <a:pt x="14160" y="1285"/>
                  </a:moveTo>
                  <a:cubicBezTo>
                    <a:pt x="14160" y="16"/>
                    <a:pt x="14160" y="16"/>
                    <a:pt x="14160" y="16"/>
                  </a:cubicBezTo>
                  <a:cubicBezTo>
                    <a:pt x="14478" y="16"/>
                    <a:pt x="14478" y="16"/>
                    <a:pt x="14478" y="16"/>
                  </a:cubicBezTo>
                  <a:cubicBezTo>
                    <a:pt x="14606" y="16"/>
                    <a:pt x="14708" y="48"/>
                    <a:pt x="14784" y="112"/>
                  </a:cubicBezTo>
                  <a:cubicBezTo>
                    <a:pt x="14859" y="175"/>
                    <a:pt x="14896" y="261"/>
                    <a:pt x="14896" y="369"/>
                  </a:cubicBezTo>
                  <a:cubicBezTo>
                    <a:pt x="14896" y="444"/>
                    <a:pt x="14878" y="507"/>
                    <a:pt x="14841" y="560"/>
                  </a:cubicBezTo>
                  <a:cubicBezTo>
                    <a:pt x="14804" y="616"/>
                    <a:pt x="14751" y="655"/>
                    <a:pt x="14682" y="682"/>
                  </a:cubicBezTo>
                  <a:cubicBezTo>
                    <a:pt x="14723" y="708"/>
                    <a:pt x="14762" y="745"/>
                    <a:pt x="14801" y="791"/>
                  </a:cubicBezTo>
                  <a:cubicBezTo>
                    <a:pt x="14840" y="837"/>
                    <a:pt x="14895" y="917"/>
                    <a:pt x="14964" y="1031"/>
                  </a:cubicBezTo>
                  <a:cubicBezTo>
                    <a:pt x="15008" y="1103"/>
                    <a:pt x="15045" y="1158"/>
                    <a:pt x="15071" y="1195"/>
                  </a:cubicBezTo>
                  <a:cubicBezTo>
                    <a:pt x="15138" y="1285"/>
                    <a:pt x="15138" y="1285"/>
                    <a:pt x="15138" y="1285"/>
                  </a:cubicBezTo>
                  <a:cubicBezTo>
                    <a:pt x="14922" y="1285"/>
                    <a:pt x="14922" y="1285"/>
                    <a:pt x="14922" y="1285"/>
                  </a:cubicBezTo>
                  <a:cubicBezTo>
                    <a:pt x="14867" y="1201"/>
                    <a:pt x="14867" y="1201"/>
                    <a:pt x="14867" y="1201"/>
                  </a:cubicBezTo>
                  <a:cubicBezTo>
                    <a:pt x="14865" y="1199"/>
                    <a:pt x="14861" y="1193"/>
                    <a:pt x="14856" y="1186"/>
                  </a:cubicBezTo>
                  <a:cubicBezTo>
                    <a:pt x="14820" y="1136"/>
                    <a:pt x="14820" y="1136"/>
                    <a:pt x="14820" y="1136"/>
                  </a:cubicBezTo>
                  <a:cubicBezTo>
                    <a:pt x="14764" y="1043"/>
                    <a:pt x="14764" y="1043"/>
                    <a:pt x="14764" y="1043"/>
                  </a:cubicBezTo>
                  <a:cubicBezTo>
                    <a:pt x="14704" y="944"/>
                    <a:pt x="14704" y="944"/>
                    <a:pt x="14704" y="944"/>
                  </a:cubicBezTo>
                  <a:cubicBezTo>
                    <a:pt x="14666" y="893"/>
                    <a:pt x="14631" y="851"/>
                    <a:pt x="14600" y="820"/>
                  </a:cubicBezTo>
                  <a:cubicBezTo>
                    <a:pt x="14569" y="788"/>
                    <a:pt x="14541" y="767"/>
                    <a:pt x="14516" y="754"/>
                  </a:cubicBezTo>
                  <a:cubicBezTo>
                    <a:pt x="14490" y="740"/>
                    <a:pt x="14449" y="733"/>
                    <a:pt x="14389" y="733"/>
                  </a:cubicBezTo>
                  <a:cubicBezTo>
                    <a:pt x="14342" y="733"/>
                    <a:pt x="14342" y="733"/>
                    <a:pt x="14342" y="733"/>
                  </a:cubicBezTo>
                  <a:cubicBezTo>
                    <a:pt x="14342" y="1285"/>
                    <a:pt x="14342" y="1285"/>
                    <a:pt x="14342" y="1285"/>
                  </a:cubicBezTo>
                  <a:lnTo>
                    <a:pt x="14160" y="1285"/>
                  </a:lnTo>
                  <a:close/>
                  <a:moveTo>
                    <a:pt x="14396" y="170"/>
                  </a:moveTo>
                  <a:cubicBezTo>
                    <a:pt x="14342" y="170"/>
                    <a:pt x="14342" y="170"/>
                    <a:pt x="14342" y="170"/>
                  </a:cubicBezTo>
                  <a:cubicBezTo>
                    <a:pt x="14342" y="572"/>
                    <a:pt x="14342" y="572"/>
                    <a:pt x="14342" y="572"/>
                  </a:cubicBezTo>
                  <a:cubicBezTo>
                    <a:pt x="14411" y="572"/>
                    <a:pt x="14411" y="572"/>
                    <a:pt x="14411" y="572"/>
                  </a:cubicBezTo>
                  <a:cubicBezTo>
                    <a:pt x="14503" y="572"/>
                    <a:pt x="14566" y="564"/>
                    <a:pt x="14600" y="548"/>
                  </a:cubicBezTo>
                  <a:cubicBezTo>
                    <a:pt x="14634" y="531"/>
                    <a:pt x="14661" y="508"/>
                    <a:pt x="14680" y="476"/>
                  </a:cubicBezTo>
                  <a:cubicBezTo>
                    <a:pt x="14699" y="445"/>
                    <a:pt x="14709" y="408"/>
                    <a:pt x="14709" y="368"/>
                  </a:cubicBezTo>
                  <a:cubicBezTo>
                    <a:pt x="14709" y="327"/>
                    <a:pt x="14698" y="292"/>
                    <a:pt x="14677" y="260"/>
                  </a:cubicBezTo>
                  <a:cubicBezTo>
                    <a:pt x="14655" y="227"/>
                    <a:pt x="14626" y="204"/>
                    <a:pt x="14587" y="191"/>
                  </a:cubicBezTo>
                  <a:cubicBezTo>
                    <a:pt x="14548" y="177"/>
                    <a:pt x="14485" y="170"/>
                    <a:pt x="14396" y="170"/>
                  </a:cubicBezTo>
                  <a:moveTo>
                    <a:pt x="16658" y="16"/>
                  </a:moveTo>
                  <a:cubicBezTo>
                    <a:pt x="16830" y="16"/>
                    <a:pt x="16830" y="16"/>
                    <a:pt x="16830" y="16"/>
                  </a:cubicBezTo>
                  <a:cubicBezTo>
                    <a:pt x="16830" y="1285"/>
                    <a:pt x="16830" y="1285"/>
                    <a:pt x="16830" y="1285"/>
                  </a:cubicBezTo>
                  <a:cubicBezTo>
                    <a:pt x="16675" y="1285"/>
                    <a:pt x="16675" y="1285"/>
                    <a:pt x="16675" y="1285"/>
                  </a:cubicBezTo>
                  <a:cubicBezTo>
                    <a:pt x="15827" y="308"/>
                    <a:pt x="15827" y="308"/>
                    <a:pt x="15827" y="308"/>
                  </a:cubicBezTo>
                  <a:cubicBezTo>
                    <a:pt x="15827" y="1285"/>
                    <a:pt x="15827" y="1285"/>
                    <a:pt x="15827" y="1285"/>
                  </a:cubicBezTo>
                  <a:cubicBezTo>
                    <a:pt x="15656" y="1285"/>
                    <a:pt x="15656" y="1285"/>
                    <a:pt x="15656" y="1285"/>
                  </a:cubicBezTo>
                  <a:cubicBezTo>
                    <a:pt x="15656" y="16"/>
                    <a:pt x="15656" y="16"/>
                    <a:pt x="15656" y="16"/>
                  </a:cubicBezTo>
                  <a:cubicBezTo>
                    <a:pt x="15803" y="16"/>
                    <a:pt x="15803" y="16"/>
                    <a:pt x="15803" y="16"/>
                  </a:cubicBezTo>
                  <a:cubicBezTo>
                    <a:pt x="16658" y="1002"/>
                    <a:pt x="16658" y="1002"/>
                    <a:pt x="16658" y="1002"/>
                  </a:cubicBezTo>
                  <a:lnTo>
                    <a:pt x="16658" y="16"/>
                  </a:lnTo>
                  <a:close/>
                  <a:moveTo>
                    <a:pt x="17477" y="16"/>
                  </a:moveTo>
                  <a:cubicBezTo>
                    <a:pt x="17658" y="16"/>
                    <a:pt x="17658" y="16"/>
                    <a:pt x="17658" y="16"/>
                  </a:cubicBezTo>
                  <a:cubicBezTo>
                    <a:pt x="17658" y="1285"/>
                    <a:pt x="17658" y="1285"/>
                    <a:pt x="17658" y="1285"/>
                  </a:cubicBezTo>
                  <a:cubicBezTo>
                    <a:pt x="17477" y="1285"/>
                    <a:pt x="17477" y="1285"/>
                    <a:pt x="17477" y="1285"/>
                  </a:cubicBezTo>
                  <a:lnTo>
                    <a:pt x="17477" y="16"/>
                  </a:lnTo>
                  <a:close/>
                  <a:moveTo>
                    <a:pt x="19320" y="16"/>
                  </a:moveTo>
                  <a:cubicBezTo>
                    <a:pt x="19493" y="16"/>
                    <a:pt x="19493" y="16"/>
                    <a:pt x="19493" y="16"/>
                  </a:cubicBezTo>
                  <a:cubicBezTo>
                    <a:pt x="19493" y="1285"/>
                    <a:pt x="19493" y="1285"/>
                    <a:pt x="19493" y="1285"/>
                  </a:cubicBezTo>
                  <a:cubicBezTo>
                    <a:pt x="19337" y="1285"/>
                    <a:pt x="19337" y="1285"/>
                    <a:pt x="19337" y="1285"/>
                  </a:cubicBezTo>
                  <a:cubicBezTo>
                    <a:pt x="18488" y="308"/>
                    <a:pt x="18488" y="308"/>
                    <a:pt x="18488" y="308"/>
                  </a:cubicBezTo>
                  <a:cubicBezTo>
                    <a:pt x="18488" y="1285"/>
                    <a:pt x="18488" y="1285"/>
                    <a:pt x="18488" y="1285"/>
                  </a:cubicBezTo>
                  <a:cubicBezTo>
                    <a:pt x="18317" y="1285"/>
                    <a:pt x="18317" y="1285"/>
                    <a:pt x="18317" y="1285"/>
                  </a:cubicBezTo>
                  <a:cubicBezTo>
                    <a:pt x="18317" y="16"/>
                    <a:pt x="18317" y="16"/>
                    <a:pt x="18317" y="16"/>
                  </a:cubicBezTo>
                  <a:cubicBezTo>
                    <a:pt x="18464" y="16"/>
                    <a:pt x="18464" y="16"/>
                    <a:pt x="18464" y="16"/>
                  </a:cubicBezTo>
                  <a:cubicBezTo>
                    <a:pt x="19320" y="1002"/>
                    <a:pt x="19320" y="1002"/>
                    <a:pt x="19320" y="1002"/>
                  </a:cubicBezTo>
                  <a:lnTo>
                    <a:pt x="19320" y="16"/>
                  </a:lnTo>
                  <a:close/>
                  <a:moveTo>
                    <a:pt x="20712" y="659"/>
                  </a:moveTo>
                  <a:cubicBezTo>
                    <a:pt x="21137" y="659"/>
                    <a:pt x="21137" y="659"/>
                    <a:pt x="21137" y="659"/>
                  </a:cubicBezTo>
                  <a:cubicBezTo>
                    <a:pt x="21137" y="1198"/>
                    <a:pt x="21137" y="1198"/>
                    <a:pt x="21137" y="1198"/>
                  </a:cubicBezTo>
                  <a:cubicBezTo>
                    <a:pt x="20981" y="1266"/>
                    <a:pt x="20826" y="1300"/>
                    <a:pt x="20673" y="1300"/>
                  </a:cubicBezTo>
                  <a:cubicBezTo>
                    <a:pt x="20463" y="1300"/>
                    <a:pt x="20294" y="1239"/>
                    <a:pt x="20169" y="1115"/>
                  </a:cubicBezTo>
                  <a:cubicBezTo>
                    <a:pt x="20043" y="994"/>
                    <a:pt x="19980" y="842"/>
                    <a:pt x="19980" y="662"/>
                  </a:cubicBezTo>
                  <a:cubicBezTo>
                    <a:pt x="19980" y="473"/>
                    <a:pt x="20045" y="314"/>
                    <a:pt x="20176" y="189"/>
                  </a:cubicBezTo>
                  <a:cubicBezTo>
                    <a:pt x="20306" y="63"/>
                    <a:pt x="20469" y="0"/>
                    <a:pt x="20666" y="0"/>
                  </a:cubicBezTo>
                  <a:cubicBezTo>
                    <a:pt x="20736" y="0"/>
                    <a:pt x="20804" y="8"/>
                    <a:pt x="20869" y="22"/>
                  </a:cubicBezTo>
                  <a:cubicBezTo>
                    <a:pt x="20933" y="39"/>
                    <a:pt x="21014" y="66"/>
                    <a:pt x="21112" y="109"/>
                  </a:cubicBezTo>
                  <a:cubicBezTo>
                    <a:pt x="21112" y="293"/>
                    <a:pt x="21112" y="293"/>
                    <a:pt x="21112" y="293"/>
                  </a:cubicBezTo>
                  <a:cubicBezTo>
                    <a:pt x="20961" y="205"/>
                    <a:pt x="20811" y="161"/>
                    <a:pt x="20661" y="161"/>
                  </a:cubicBezTo>
                  <a:cubicBezTo>
                    <a:pt x="20523" y="161"/>
                    <a:pt x="20407" y="209"/>
                    <a:pt x="20311" y="303"/>
                  </a:cubicBezTo>
                  <a:cubicBezTo>
                    <a:pt x="20215" y="397"/>
                    <a:pt x="20169" y="514"/>
                    <a:pt x="20169" y="651"/>
                  </a:cubicBezTo>
                  <a:cubicBezTo>
                    <a:pt x="20169" y="795"/>
                    <a:pt x="20215" y="913"/>
                    <a:pt x="20311" y="1004"/>
                  </a:cubicBezTo>
                  <a:cubicBezTo>
                    <a:pt x="20407" y="1096"/>
                    <a:pt x="20528" y="1142"/>
                    <a:pt x="20678" y="1142"/>
                  </a:cubicBezTo>
                  <a:cubicBezTo>
                    <a:pt x="20750" y="1142"/>
                    <a:pt x="20838" y="1125"/>
                    <a:pt x="20939" y="1092"/>
                  </a:cubicBezTo>
                  <a:cubicBezTo>
                    <a:pt x="20956" y="1087"/>
                    <a:pt x="20956" y="1087"/>
                    <a:pt x="20956" y="1087"/>
                  </a:cubicBezTo>
                  <a:cubicBezTo>
                    <a:pt x="20956" y="821"/>
                    <a:pt x="20956" y="821"/>
                    <a:pt x="20956" y="821"/>
                  </a:cubicBezTo>
                  <a:cubicBezTo>
                    <a:pt x="20712" y="821"/>
                    <a:pt x="20712" y="821"/>
                    <a:pt x="20712" y="821"/>
                  </a:cubicBezTo>
                  <a:lnTo>
                    <a:pt x="20712" y="6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1">
                    <a:alpha val="0"/>
                  </a:schemeClr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6529254"/>
            <a:ext cx="5867400" cy="187537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add copyright line</a:t>
            </a:r>
            <a:endParaRPr lang="en-IN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1" y="1794433"/>
            <a:ext cx="3530579" cy="451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5/6/2018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111068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Elementary Statistics: Picturing The World</a:t>
            </a:r>
            <a:endParaRPr lang="en-IN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39670"/>
            <a:ext cx="8229600" cy="326570"/>
          </a:xfrm>
        </p:spPr>
        <p:txBody>
          <a:bodyPr/>
          <a:lstStyle/>
          <a:p>
            <a:r>
              <a:rPr lang="en-IN" sz="2400" dirty="0">
                <a:latin typeface="+mj-lt"/>
              </a:rPr>
              <a:t>Sixth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IN" sz="4000" b="1" dirty="0"/>
              <a:t>Chapter 1</a:t>
            </a:r>
            <a:endParaRPr lang="en-IN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29200" y="3322637"/>
            <a:ext cx="3657600" cy="2925763"/>
          </a:xfrm>
        </p:spPr>
        <p:txBody>
          <a:bodyPr/>
          <a:lstStyle/>
          <a:p>
            <a:pPr algn="ctr"/>
            <a:r>
              <a:rPr lang="en-IN" sz="3600" dirty="0"/>
              <a:t>Introduction to Statistics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828800" y="6508934"/>
            <a:ext cx="5867400" cy="187537"/>
          </a:xfrm>
        </p:spPr>
        <p:txBody>
          <a:bodyPr/>
          <a:lstStyle/>
          <a:p>
            <a:pPr>
              <a:spcBef>
                <a:spcPts val="0"/>
              </a:spcBef>
              <a:buClrTx/>
              <a:defRPr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4555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Parameter and Statistic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59" y="1600200"/>
            <a:ext cx="5144849" cy="4724400"/>
          </a:xfrm>
        </p:spPr>
        <p:txBody>
          <a:bodyPr/>
          <a:lstStyle/>
          <a:p>
            <a:pPr>
              <a:buNone/>
              <a:defRPr/>
            </a:pPr>
            <a:r>
              <a:rPr lang="en-US" sz="2600" b="1" u="sng" dirty="0"/>
              <a:t>P</a:t>
            </a:r>
            <a:r>
              <a:rPr lang="en-US" sz="2600" b="1" dirty="0"/>
              <a:t>arameter</a:t>
            </a:r>
            <a:r>
              <a:rPr lang="en-US" sz="2200" b="1" dirty="0"/>
              <a:t> </a:t>
            </a:r>
            <a:r>
              <a:rPr lang="en-US" sz="2200" dirty="0"/>
              <a:t> </a:t>
            </a:r>
          </a:p>
          <a:p>
            <a:pPr marL="0" indent="0">
              <a:buNone/>
              <a:defRPr/>
            </a:pPr>
            <a:r>
              <a:rPr lang="en-US" sz="2400" dirty="0"/>
              <a:t>A numerical description of a </a:t>
            </a:r>
            <a:r>
              <a:rPr lang="en-US" sz="2400" b="1" u="sng" dirty="0"/>
              <a:t>p</a:t>
            </a:r>
            <a:r>
              <a:rPr lang="en-US" sz="2400" b="1" dirty="0"/>
              <a:t>opulation</a:t>
            </a:r>
            <a:r>
              <a:rPr lang="en-US" sz="2400" dirty="0"/>
              <a:t> characteristic.</a:t>
            </a:r>
          </a:p>
          <a:p>
            <a:pPr marL="461963" indent="1588">
              <a:buNone/>
              <a:defRPr/>
            </a:pPr>
            <a:r>
              <a:rPr lang="en-US" sz="2200" b="1" dirty="0"/>
              <a:t>Average age of all people in the United States</a:t>
            </a:r>
            <a:endParaRPr lang="en-US" sz="2200" i="1" dirty="0"/>
          </a:p>
          <a:p>
            <a:pPr marL="0" indent="0" fontAlgn="auto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sz="2600" b="1" u="sng" dirty="0">
                <a:cs typeface="Arial" charset="0"/>
              </a:rPr>
              <a:t>S</a:t>
            </a:r>
            <a:r>
              <a:rPr lang="en-US" sz="2600" b="1" dirty="0">
                <a:cs typeface="Arial" charset="0"/>
              </a:rPr>
              <a:t>tatistic</a:t>
            </a:r>
            <a:endParaRPr lang="en-US" sz="2400" b="1" dirty="0">
              <a:cs typeface="Arial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sz="2400" dirty="0">
                <a:cs typeface="Arial" charset="0"/>
              </a:rPr>
              <a:t>A numerical description of a </a:t>
            </a:r>
            <a:r>
              <a:rPr lang="en-US" sz="2400" b="1" u="sng" dirty="0">
                <a:cs typeface="Arial" charset="0"/>
              </a:rPr>
              <a:t>s</a:t>
            </a:r>
            <a:r>
              <a:rPr lang="en-US" sz="2400" b="1" dirty="0">
                <a:cs typeface="Arial" charset="0"/>
              </a:rPr>
              <a:t>ample</a:t>
            </a:r>
            <a:r>
              <a:rPr lang="en-US" sz="2400" dirty="0">
                <a:cs typeface="Arial" charset="0"/>
              </a:rPr>
              <a:t> characteristic.</a:t>
            </a:r>
          </a:p>
          <a:p>
            <a:pPr marL="461963" lvl="1" indent="0">
              <a:spcBef>
                <a:spcPts val="1500"/>
              </a:spcBef>
              <a:buNone/>
              <a:defRPr/>
            </a:pPr>
            <a:r>
              <a:rPr lang="en-US" sz="2200" b="1" dirty="0">
                <a:cs typeface="Arial" charset="0"/>
              </a:rPr>
              <a:t>Average age of people from a sample of three states</a:t>
            </a:r>
            <a:endParaRPr lang="en-IN" sz="2200" b="1" dirty="0"/>
          </a:p>
        </p:txBody>
      </p:sp>
      <p:pic>
        <p:nvPicPr>
          <p:cNvPr id="70" name="Picture 3" descr="A population is depicted as all 50 states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326" y="1752600"/>
            <a:ext cx="3005751" cy="1526434"/>
          </a:xfrm>
          <a:prstGeom prst="rect">
            <a:avLst/>
          </a:prstGeom>
        </p:spPr>
      </p:pic>
      <p:pic>
        <p:nvPicPr>
          <p:cNvPr id="71" name="Picture 4" descr="A sample is depicted as three states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23" y="4898125"/>
            <a:ext cx="1243759" cy="48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79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Example: Distinguish Parameter and Statistic </a:t>
            </a:r>
            <a:r>
              <a:rPr lang="en-US" sz="2000" b="0" dirty="0">
                <a:latin typeface="+mj-lt"/>
              </a:rPr>
              <a:t>(1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800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 dirty="0">
                <a:cs typeface="Arial" panose="020B0604020202020204" pitchFamily="34" charset="0"/>
              </a:rPr>
              <a:t>Decide whether the numerical value describes a population parameter or a sample statistic.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>
                <a:cs typeface="Arial" panose="020B0604020202020204" pitchFamily="34" charset="0"/>
              </a:rPr>
              <a:t>A recent survey of a sample of college career centers  reported that the average starting salary for petroleum engineering majors is $83,121. </a:t>
            </a:r>
            <a:r>
              <a:rPr lang="en-US" altLang="en-US" sz="2000" b="1" dirty="0">
                <a:solidFill>
                  <a:schemeClr val="tx2"/>
                </a:solidFill>
                <a:cs typeface="Arial" panose="020B0604020202020204" pitchFamily="34" charset="0"/>
              </a:rPr>
              <a:t>(Source: National Association of Colleges and Employers)</a:t>
            </a:r>
            <a:endParaRPr lang="en-US" altLang="en-US" sz="2000" b="1" dirty="0">
              <a:solidFill>
                <a:srgbClr val="83BB35"/>
              </a:solidFill>
              <a:cs typeface="Arial" panose="020B0604020202020204" pitchFamily="34" charset="0"/>
            </a:endParaRPr>
          </a:p>
          <a:p>
            <a:pPr marL="0" indent="519113">
              <a:buNone/>
            </a:pPr>
            <a:r>
              <a:rPr lang="en-US" altLang="en-US" sz="2600" b="1" dirty="0">
                <a:cs typeface="Arial" panose="020B0604020202020204" pitchFamily="34" charset="0"/>
              </a:rPr>
              <a:t>Solution</a:t>
            </a:r>
          </a:p>
          <a:p>
            <a:pPr marL="519113" indent="0">
              <a:spcBef>
                <a:spcPts val="600"/>
              </a:spcBef>
              <a:buClr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Sample statistic (the average of $83,121 is based on a subset of the population)</a:t>
            </a:r>
            <a:endParaRPr lang="en-IN" sz="2600" dirty="0"/>
          </a:p>
        </p:txBody>
      </p:sp>
      <p:pic>
        <p:nvPicPr>
          <p:cNvPr id="4" name="Picture 2" descr="A cartoon depicts a woman standing on a stack of money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2024429" cy="202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6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Example: Distinguish Parameter and Statistic </a:t>
            </a:r>
            <a:r>
              <a:rPr lang="en-US" sz="2000" b="0" dirty="0">
                <a:latin typeface="+mj-lt"/>
              </a:rPr>
              <a:t>(2 of 2)</a:t>
            </a:r>
            <a:endParaRPr lang="en-IN" sz="2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600" dirty="0">
                <a:cs typeface="Arial" panose="020B0604020202020204" pitchFamily="34" charset="0"/>
              </a:rPr>
              <a:t>Decide whether the numerical value describes a population parameter or a sample statistic.</a:t>
            </a:r>
            <a:endParaRPr lang="en-US" altLang="en-US" sz="2400" dirty="0"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en-US" sz="2400" dirty="0">
                <a:cs typeface="Arial" panose="020B0604020202020204" pitchFamily="34" charset="0"/>
              </a:rPr>
              <a:t>The 2182 students who accepted admission offers to Northwestern University in 2009 have an average SAT score of 1442.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>
                <a:solidFill>
                  <a:schemeClr val="tx2"/>
                </a:solidFill>
                <a:cs typeface="Arial" panose="020B0604020202020204" pitchFamily="34" charset="0"/>
              </a:rPr>
              <a:t>(Source: Northwestern University)</a:t>
            </a:r>
          </a:p>
          <a:p>
            <a:pPr marL="0" indent="461963">
              <a:buNone/>
            </a:pPr>
            <a:r>
              <a:rPr lang="en-US" altLang="en-US" sz="2600" b="1" dirty="0">
                <a:cs typeface="Arial" panose="020B0604020202020204" pitchFamily="34" charset="0"/>
              </a:rPr>
              <a:t>Solution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Population parameter (the SAT score of 1442 is based on all the students who accepted admission offers in 2009)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080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n-lt"/>
              </a:rPr>
              <a:t>Branches of Statistics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20574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Descriptive Statistics</a:t>
            </a:r>
          </a:p>
          <a:p>
            <a:pPr marL="0" indent="0">
              <a:buNone/>
            </a:pPr>
            <a:r>
              <a:rPr lang="en-US" sz="2400" dirty="0"/>
              <a:t>Involves organizing, summarizing, and displaying data.</a:t>
            </a:r>
          </a:p>
          <a:p>
            <a:pPr marL="631825" indent="-631825">
              <a:buNone/>
            </a:pPr>
            <a:r>
              <a:rPr lang="en-US" sz="2400" dirty="0"/>
              <a:t>e.g. Tables, Charts, averages</a:t>
            </a:r>
          </a:p>
        </p:txBody>
      </p:sp>
      <p:pic>
        <p:nvPicPr>
          <p:cNvPr id="7" name="Picture 6" descr="Examples of descriptive statistics include a bar graph, pie chart, or calculator output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00200"/>
            <a:ext cx="3581318" cy="179065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3962400"/>
            <a:ext cx="4114800" cy="1820168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Inferential Statistics</a:t>
            </a:r>
          </a:p>
          <a:p>
            <a:pPr marL="0" indent="0">
              <a:buNone/>
            </a:pPr>
            <a:r>
              <a:rPr lang="en-US" sz="2400" dirty="0"/>
              <a:t>Involves using sample data to draw conclusions about a population.</a:t>
            </a:r>
          </a:p>
        </p:txBody>
      </p:sp>
      <p:pic>
        <p:nvPicPr>
          <p:cNvPr id="8" name="Picture 7" descr="Inferential statistics is illustrated as three people pulled from a group of 10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48" y="4114800"/>
            <a:ext cx="3938570" cy="1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13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Example: Descriptive and Inferential Statistics </a:t>
            </a:r>
            <a:r>
              <a:rPr lang="en-US" sz="2000" b="0" dirty="0">
                <a:latin typeface="+mj-lt"/>
              </a:rPr>
              <a:t>(1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64819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Decide which part of the study represents the descriptive branch of statistics. What conclusions might be drawn from the study using inferential statistics?</a:t>
            </a:r>
          </a:p>
          <a:p>
            <a:pPr marL="0" indent="0"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A large sample of men, aged 48, was studied for 18 years. For unmarried men, approximately 70% were alive at age 65. For married men, 90% were alive at age 65. </a:t>
            </a:r>
            <a:r>
              <a:rPr lang="en-US" altLang="en-US" sz="2000" b="1" dirty="0">
                <a:solidFill>
                  <a:schemeClr val="tx2"/>
                </a:solidFill>
                <a:cs typeface="Arial" panose="020B0604020202020204" pitchFamily="34" charset="0"/>
              </a:rPr>
              <a:t>(Source: The Journal of Family Issues)</a:t>
            </a:r>
            <a:endParaRPr lang="en-IN" sz="2000" b="1" dirty="0"/>
          </a:p>
        </p:txBody>
      </p:sp>
      <p:pic>
        <p:nvPicPr>
          <p:cNvPr id="5" name="Picture 4" descr="A bar graph depicts those still alive at 65, with 70% unmarried men and 90% married me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06378"/>
            <a:ext cx="3362818" cy="206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28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Example: Descriptive and Inferential Statistics </a:t>
            </a:r>
            <a:r>
              <a:rPr lang="en-US" sz="2000" b="0" dirty="0">
                <a:latin typeface="+mj-lt"/>
              </a:rPr>
              <a:t>(2 of 2)</a:t>
            </a:r>
            <a:endParaRPr lang="en-IN" sz="2000" dirty="0">
              <a:latin typeface="+mj-lt"/>
            </a:endParaRPr>
          </a:p>
        </p:txBody>
      </p:sp>
      <p:pic>
        <p:nvPicPr>
          <p:cNvPr id="5" name="Picture 4" descr="A bar graph depicts those still alive at 65, with 70% unmarried men and 90% married me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00200"/>
            <a:ext cx="3386040" cy="20788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 b="1" dirty="0"/>
              <a:t>Solution</a:t>
            </a:r>
          </a:p>
          <a:p>
            <a:pPr marL="0" indent="0">
              <a:buNone/>
            </a:pPr>
            <a:r>
              <a:rPr lang="en-US" altLang="en-US" sz="2400" dirty="0"/>
              <a:t>Descriptive statistics involves statements such as “For unmarried men, approximately 70% were alive at age 65” and “For married men, 90% were alive at 65.”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en-US" sz="2400" dirty="0"/>
              <a:t>A possible inference drawn from the study is that being married is associated with a longer life for men.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702104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Section 1.1 Summary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Defined statistics</a:t>
            </a:r>
          </a:p>
          <a:p>
            <a:r>
              <a:rPr lang="en-US" altLang="en-US" sz="2600" dirty="0"/>
              <a:t>Distinguished between a population and a sample and distinguished between a parameter and a statistic</a:t>
            </a:r>
          </a:p>
          <a:p>
            <a:r>
              <a:rPr lang="en-US" altLang="en-US" sz="2600" dirty="0"/>
              <a:t>Distinguished between descriptive statistics and inferential statistics</a:t>
            </a:r>
          </a:p>
        </p:txBody>
      </p:sp>
    </p:spTree>
    <p:extLst>
      <p:ext uri="{BB962C8B-B14F-4D97-AF65-F5344CB8AC3E}">
        <p14:creationId xmlns:p14="http://schemas.microsoft.com/office/powerpoint/2010/main" val="196935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Chapter Outline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600" indent="-255600">
              <a:buSzPct val="100000"/>
              <a:buNone/>
            </a:pPr>
            <a:r>
              <a:rPr lang="en-US" altLang="en-US" sz="2600" dirty="0">
                <a:solidFill>
                  <a:srgbClr val="007FA3"/>
                </a:solidFill>
              </a:rPr>
              <a:t>1.1</a:t>
            </a:r>
            <a:r>
              <a:rPr lang="en-US" altLang="en-US" sz="2600" dirty="0"/>
              <a:t>  An Overview of Statistics</a:t>
            </a:r>
          </a:p>
          <a:p>
            <a:pPr marL="255600" indent="-255600">
              <a:buSzPct val="100000"/>
              <a:buNone/>
            </a:pPr>
            <a:r>
              <a:rPr lang="en-US" altLang="en-US" sz="2600" dirty="0">
                <a:solidFill>
                  <a:srgbClr val="007FA3"/>
                </a:solidFill>
              </a:rPr>
              <a:t>1.2</a:t>
            </a:r>
            <a:r>
              <a:rPr lang="en-US" altLang="en-US" sz="2600" dirty="0"/>
              <a:t>  Data Classification</a:t>
            </a:r>
          </a:p>
          <a:p>
            <a:pPr marL="255600" indent="-255600">
              <a:buSzPct val="100000"/>
              <a:buNone/>
            </a:pPr>
            <a:r>
              <a:rPr lang="en-US" altLang="en-US" sz="2600" dirty="0">
                <a:solidFill>
                  <a:srgbClr val="007FA3"/>
                </a:solidFill>
              </a:rPr>
              <a:t>1.3</a:t>
            </a:r>
            <a:r>
              <a:rPr lang="en-US" altLang="en-US" sz="2600" dirty="0"/>
              <a:t>  Experimental Design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31609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+mj-lt"/>
              </a:rPr>
              <a:t>Section 1.1</a:t>
            </a:r>
            <a:endParaRPr lang="en-IN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/>
              <a:t>An Overview of Statistics</a:t>
            </a:r>
          </a:p>
        </p:txBody>
      </p:sp>
    </p:spTree>
    <p:extLst>
      <p:ext uri="{BB962C8B-B14F-4D97-AF65-F5344CB8AC3E}">
        <p14:creationId xmlns:p14="http://schemas.microsoft.com/office/powerpoint/2010/main" val="363435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Section 1.1 Objectives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The definition of statistics</a:t>
            </a:r>
          </a:p>
          <a:p>
            <a:r>
              <a:rPr lang="en-US" altLang="en-US" sz="2600" dirty="0"/>
              <a:t>How to distinguish between a population and a sample and between a parameter and a statistic</a:t>
            </a:r>
          </a:p>
          <a:p>
            <a:r>
              <a:rPr lang="en-US" altLang="en-US" sz="2600" dirty="0"/>
              <a:t>How to distinguish between descriptive statistics and inferential statistics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292797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What is Data?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dirty="0"/>
              <a:t>Data</a:t>
            </a:r>
          </a:p>
          <a:p>
            <a:pPr marL="0" indent="0">
              <a:buNone/>
            </a:pPr>
            <a:r>
              <a:rPr lang="en-US" altLang="en-US" sz="2600" dirty="0"/>
              <a:t>Consist of information coming from observations, counts, measurements, or responses.</a:t>
            </a:r>
          </a:p>
          <a:p>
            <a:r>
              <a:rPr lang="en-US" altLang="en-US" sz="2600" dirty="0">
                <a:cs typeface="Arial" panose="020B0604020202020204" pitchFamily="34" charset="0"/>
              </a:rPr>
              <a:t>“People who eat three daily servings of whole grains have been shown to reduce their risk of…stroke by 37%.” </a:t>
            </a:r>
            <a:r>
              <a:rPr lang="en-US" altLang="en-US" sz="2000" b="1" dirty="0">
                <a:cs typeface="Arial" panose="020B0604020202020204" pitchFamily="34" charset="0"/>
              </a:rPr>
              <a:t>(Source: Whole Grains Council)</a:t>
            </a:r>
          </a:p>
          <a:p>
            <a:r>
              <a:rPr lang="en-US" altLang="en-US" sz="2600" dirty="0">
                <a:cs typeface="Arial" panose="020B0604020202020204" pitchFamily="34" charset="0"/>
              </a:rPr>
              <a:t>“Seventy percent of the 1500 U.S. spinal cord injuries to minors result from vehicle accidents, and 68 percent were not wearing a seatbelt.” </a:t>
            </a:r>
            <a:r>
              <a:rPr lang="en-US" altLang="en-US" sz="2000" b="1" dirty="0">
                <a:cs typeface="Arial" panose="020B0604020202020204" pitchFamily="34" charset="0"/>
              </a:rPr>
              <a:t>(Source: UPI)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366519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What is Statistics?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191001" cy="231038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/>
              <a:t>Statistics</a:t>
            </a:r>
            <a:r>
              <a:rPr lang="en-US" altLang="en-US" sz="2800" dirty="0"/>
              <a:t> </a:t>
            </a:r>
          </a:p>
          <a:p>
            <a:pPr marL="0" indent="0">
              <a:buNone/>
            </a:pPr>
            <a:r>
              <a:rPr lang="en-US" altLang="en-US" sz="2600" dirty="0"/>
              <a:t>The science of collecting, organizing, analyzing, and interpreting data in order to make decisions.</a:t>
            </a:r>
          </a:p>
        </p:txBody>
      </p:sp>
      <p:pic>
        <p:nvPicPr>
          <p:cNvPr id="97" name="Picture 3" descr="A cartoon depicts a man holding a collection of data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09" y="1713955"/>
            <a:ext cx="3317980" cy="21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1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j-lt"/>
              </a:rPr>
              <a:t>Data Sets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81600" cy="301488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000"/>
              </a:spcAft>
              <a:buClrTx/>
              <a:buFontTx/>
              <a:buNone/>
            </a:pPr>
            <a:r>
              <a:rPr lang="en-US" altLang="en-US" sz="2800" b="1" dirty="0">
                <a:cs typeface="Arial" panose="020B0604020202020204" pitchFamily="34" charset="0"/>
              </a:rPr>
              <a:t>Population</a:t>
            </a:r>
            <a:r>
              <a:rPr lang="en-US" altLang="en-US" sz="2800" b="1" dirty="0">
                <a:solidFill>
                  <a:srgbClr val="003399"/>
                </a:solidFill>
                <a:cs typeface="Arial" panose="020B0604020202020204" pitchFamily="34" charset="0"/>
              </a:rPr>
              <a:t> </a:t>
            </a:r>
          </a:p>
          <a:p>
            <a:pPr marL="0">
              <a:spcBef>
                <a:spcPct val="0"/>
              </a:spcBef>
              <a:buClrTx/>
              <a:buFontTx/>
              <a:buNone/>
            </a:pPr>
            <a:r>
              <a:rPr lang="en-US" altLang="en-US" sz="2600" dirty="0">
                <a:cs typeface="Arial" panose="020B0604020202020204" pitchFamily="34" charset="0"/>
              </a:rPr>
              <a:t>The collection of </a:t>
            </a:r>
            <a:r>
              <a:rPr lang="en-US" altLang="en-US" sz="2600" b="1" dirty="0">
                <a:cs typeface="Arial" panose="020B0604020202020204" pitchFamily="34" charset="0"/>
              </a:rPr>
              <a:t>all</a:t>
            </a:r>
            <a:r>
              <a:rPr lang="en-US" altLang="en-US" sz="2600" i="1" dirty="0">
                <a:cs typeface="Arial" panose="020B0604020202020204" pitchFamily="34" charset="0"/>
              </a:rPr>
              <a:t> </a:t>
            </a:r>
            <a:r>
              <a:rPr lang="en-US" altLang="en-US" sz="2600" dirty="0">
                <a:cs typeface="Arial" panose="020B0604020202020204" pitchFamily="34" charset="0"/>
              </a:rPr>
              <a:t>outcomes, responses, measurements, or counts that are of interest.</a:t>
            </a:r>
          </a:p>
          <a:p>
            <a:pPr>
              <a:spcAft>
                <a:spcPts val="1000"/>
              </a:spcAft>
              <a:buClrTx/>
              <a:buFontTx/>
              <a:buNone/>
            </a:pPr>
            <a:r>
              <a:rPr lang="en-US" altLang="en-US" sz="2800" b="1" dirty="0">
                <a:cs typeface="Arial" panose="020B0604020202020204" pitchFamily="34" charset="0"/>
              </a:rPr>
              <a:t>Sample</a:t>
            </a:r>
            <a:endParaRPr lang="en-US" altLang="en-US" sz="2800" b="1" dirty="0">
              <a:solidFill>
                <a:srgbClr val="003399"/>
              </a:solidFill>
              <a:cs typeface="Arial" panose="020B0604020202020204" pitchFamily="34" charset="0"/>
            </a:endParaRPr>
          </a:p>
          <a:p>
            <a:pPr marL="0">
              <a:spcBef>
                <a:spcPct val="0"/>
              </a:spcBef>
              <a:spcAft>
                <a:spcPts val="1000"/>
              </a:spcAft>
              <a:buClrTx/>
              <a:buFontTx/>
              <a:buNone/>
            </a:pPr>
            <a:r>
              <a:rPr lang="en-US" altLang="en-US" sz="2600" dirty="0">
                <a:cs typeface="Arial" panose="020B0604020202020204" pitchFamily="34" charset="0"/>
              </a:rPr>
              <a:t>A subset, or part, of the population.</a:t>
            </a:r>
          </a:p>
        </p:txBody>
      </p:sp>
      <p:pic>
        <p:nvPicPr>
          <p:cNvPr id="224" name="Picture 3" descr="A population is represented as a group of six women and four me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783" y="1671740"/>
            <a:ext cx="3219806" cy="1300802"/>
          </a:xfrm>
          <a:prstGeom prst="rect">
            <a:avLst/>
          </a:prstGeom>
        </p:spPr>
      </p:pic>
      <p:pic>
        <p:nvPicPr>
          <p:cNvPr id="225" name="Picture 4" descr="A sample is represents as two women and one man from the population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429000"/>
            <a:ext cx="1633688" cy="144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8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Example: Identifying Data Sets </a:t>
            </a:r>
            <a:r>
              <a:rPr lang="en-US" sz="2000" b="0" dirty="0">
                <a:latin typeface="+mj-lt"/>
              </a:rPr>
              <a:t>(1 of 2)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 dirty="0"/>
              <a:t>In a recent survey, 1500 adults in the United States were asked if they thought there was solid evidence for global warming. Eight hundred fifty-five of the adults said yes. Identify the population and the sample. Describe the data set. </a:t>
            </a:r>
            <a:r>
              <a:rPr lang="en-US" altLang="en-US" sz="2200" b="1" dirty="0"/>
              <a:t>(Adapted from: Pew Research Center)</a:t>
            </a:r>
            <a:endParaRPr lang="en-IN" sz="2200" b="1" dirty="0"/>
          </a:p>
        </p:txBody>
      </p:sp>
      <p:pic>
        <p:nvPicPr>
          <p:cNvPr id="4" name="Picture 6" descr="A cartoon depicts the Earth sweating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2156242" cy="221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88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Example: Identifying Data Sets </a:t>
            </a:r>
            <a:r>
              <a:rPr lang="en-US" sz="2000" b="0" dirty="0">
                <a:latin typeface="+mj-lt"/>
              </a:rPr>
              <a:t>(2 of 2)</a:t>
            </a:r>
            <a:endParaRPr lang="en-IN" sz="2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724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 b="1" dirty="0"/>
              <a:t>Solution</a:t>
            </a:r>
          </a:p>
          <a:p>
            <a:pPr marL="255600" indent="-255600"/>
            <a:r>
              <a:rPr lang="en-US" altLang="en-US" sz="2400" dirty="0"/>
              <a:t>The population consists of the responses of all adults in the U.S.</a:t>
            </a:r>
          </a:p>
          <a:p>
            <a:pPr marL="255600" indent="-255600"/>
            <a:r>
              <a:rPr lang="en-US" altLang="en-US" sz="2400" dirty="0"/>
              <a:t>The sample consists of the responses of the 1500 adults in the U.S. in the survey.</a:t>
            </a:r>
          </a:p>
          <a:p>
            <a:pPr marL="255600" indent="-255600"/>
            <a:r>
              <a:rPr lang="en-US" altLang="en-US" sz="2400" dirty="0"/>
              <a:t>The sample is a subset of the responses of all adults in the U.S.</a:t>
            </a:r>
          </a:p>
          <a:p>
            <a:pPr marL="255600" indent="-255600"/>
            <a:r>
              <a:rPr lang="en-US" altLang="en-US" sz="2400" dirty="0"/>
              <a:t>The data set consists of 855 yes’s and 645 no’s.</a:t>
            </a:r>
          </a:p>
        </p:txBody>
      </p:sp>
      <p:pic>
        <p:nvPicPr>
          <p:cNvPr id="4" name="Picture 3" descr="Within an area representing responses of adults in the U.S. (population) is an area representing responses of adults in survey (sample)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52600"/>
            <a:ext cx="3052865" cy="20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256985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1335</TotalTime>
  <Words>757</Words>
  <Application>Microsoft Office PowerPoint</Application>
  <PresentationFormat>On-screen Show (4:3)</PresentationFormat>
  <Paragraphs>71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508 Lecture</vt:lpstr>
      <vt:lpstr>Elementary Statistics: Picturing The World</vt:lpstr>
      <vt:lpstr>Chapter Outline</vt:lpstr>
      <vt:lpstr>Section 1.1</vt:lpstr>
      <vt:lpstr>Section 1.1 Objectives</vt:lpstr>
      <vt:lpstr>What is Data?</vt:lpstr>
      <vt:lpstr>What is Statistics?</vt:lpstr>
      <vt:lpstr>Data Sets</vt:lpstr>
      <vt:lpstr>Example: Identifying Data Sets (1 of 2)</vt:lpstr>
      <vt:lpstr>Example: Identifying Data Sets (2 of 2)</vt:lpstr>
      <vt:lpstr>Parameter and Statistic</vt:lpstr>
      <vt:lpstr>Example: Distinguish Parameter and Statistic (1 of 2)</vt:lpstr>
      <vt:lpstr>Example: Distinguish Parameter and Statistic (2 of 2)</vt:lpstr>
      <vt:lpstr>Branches of Statistics</vt:lpstr>
      <vt:lpstr>Example: Descriptive and Inferential Statistics (1 of 2)</vt:lpstr>
      <vt:lpstr>Example: Descriptive and Inferential Statistics (2 of 2)</vt:lpstr>
      <vt:lpstr>Section 1.1 Summary</vt:lpstr>
    </vt:vector>
  </TitlesOfParts>
  <Company>echosvoice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Statistics: Picturing The World, 6e </dc:title>
  <dc:subject>Statistics</dc:subject>
  <dc:creator>Larson/Farber</dc:creator>
  <cp:lastModifiedBy>Mandy</cp:lastModifiedBy>
  <cp:revision>352</cp:revision>
  <dcterms:created xsi:type="dcterms:W3CDTF">2014-07-14T20:04:21Z</dcterms:created>
  <dcterms:modified xsi:type="dcterms:W3CDTF">2018-05-07T02:30:05Z</dcterms:modified>
</cp:coreProperties>
</file>